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5" r:id="rId2"/>
    <p:sldMasterId id="2147483660" r:id="rId3"/>
  </p:sldMasterIdLst>
  <p:notesMasterIdLst>
    <p:notesMasterId r:id="rId173"/>
  </p:notesMasterIdLst>
  <p:handoutMasterIdLst>
    <p:handoutMasterId r:id="rId174"/>
  </p:handoutMasterIdLst>
  <p:sldIdLst>
    <p:sldId id="4684" r:id="rId4"/>
    <p:sldId id="4685" r:id="rId5"/>
    <p:sldId id="4686" r:id="rId6"/>
    <p:sldId id="4687" r:id="rId7"/>
    <p:sldId id="4688" r:id="rId8"/>
    <p:sldId id="4689" r:id="rId9"/>
    <p:sldId id="4655" r:id="rId10"/>
    <p:sldId id="4690" r:id="rId11"/>
    <p:sldId id="4719" r:id="rId12"/>
    <p:sldId id="4691" r:id="rId13"/>
    <p:sldId id="4692" r:id="rId14"/>
    <p:sldId id="4613" r:id="rId15"/>
    <p:sldId id="4614" r:id="rId16"/>
    <p:sldId id="4617" r:id="rId17"/>
    <p:sldId id="4618" r:id="rId18"/>
    <p:sldId id="4620" r:id="rId19"/>
    <p:sldId id="4621" r:id="rId20"/>
    <p:sldId id="4622" r:id="rId21"/>
    <p:sldId id="4623" r:id="rId22"/>
    <p:sldId id="4625" r:id="rId23"/>
    <p:sldId id="4612" r:id="rId24"/>
    <p:sldId id="4693" r:id="rId25"/>
    <p:sldId id="4694" r:id="rId26"/>
    <p:sldId id="4695" r:id="rId27"/>
    <p:sldId id="4696" r:id="rId28"/>
    <p:sldId id="4697" r:id="rId29"/>
    <p:sldId id="4698" r:id="rId30"/>
    <p:sldId id="4699" r:id="rId31"/>
    <p:sldId id="4700" r:id="rId32"/>
    <p:sldId id="4701" r:id="rId33"/>
    <p:sldId id="4702" r:id="rId34"/>
    <p:sldId id="4703" r:id="rId35"/>
    <p:sldId id="4704" r:id="rId36"/>
    <p:sldId id="4619" r:id="rId37"/>
    <p:sldId id="4705" r:id="rId38"/>
    <p:sldId id="4706" r:id="rId39"/>
    <p:sldId id="4707" r:id="rId40"/>
    <p:sldId id="4708" r:id="rId41"/>
    <p:sldId id="4709" r:id="rId42"/>
    <p:sldId id="4710" r:id="rId43"/>
    <p:sldId id="4711" r:id="rId44"/>
    <p:sldId id="4624" r:id="rId45"/>
    <p:sldId id="4712" r:id="rId46"/>
    <p:sldId id="4650" r:id="rId47"/>
    <p:sldId id="4713" r:id="rId48"/>
    <p:sldId id="4714" r:id="rId49"/>
    <p:sldId id="4715" r:id="rId50"/>
    <p:sldId id="4716" r:id="rId51"/>
    <p:sldId id="4717" r:id="rId52"/>
    <p:sldId id="4718" r:id="rId53"/>
    <p:sldId id="3367" r:id="rId54"/>
    <p:sldId id="3368" r:id="rId55"/>
    <p:sldId id="3369" r:id="rId56"/>
    <p:sldId id="3362" r:id="rId57"/>
    <p:sldId id="3357" r:id="rId58"/>
    <p:sldId id="3363" r:id="rId59"/>
    <p:sldId id="3335" r:id="rId60"/>
    <p:sldId id="3334" r:id="rId61"/>
    <p:sldId id="3318" r:id="rId62"/>
    <p:sldId id="3337" r:id="rId63"/>
    <p:sldId id="3355" r:id="rId64"/>
    <p:sldId id="3340" r:id="rId65"/>
    <p:sldId id="3341" r:id="rId66"/>
    <p:sldId id="3342" r:id="rId67"/>
    <p:sldId id="3343" r:id="rId68"/>
    <p:sldId id="3364" r:id="rId69"/>
    <p:sldId id="3356" r:id="rId70"/>
    <p:sldId id="3344" r:id="rId71"/>
    <p:sldId id="3345" r:id="rId72"/>
    <p:sldId id="3327" r:id="rId73"/>
    <p:sldId id="3346" r:id="rId74"/>
    <p:sldId id="3348" r:id="rId75"/>
    <p:sldId id="3365" r:id="rId76"/>
    <p:sldId id="3358" r:id="rId77"/>
    <p:sldId id="3349" r:id="rId78"/>
    <p:sldId id="3350" r:id="rId79"/>
    <p:sldId id="3351" r:id="rId80"/>
    <p:sldId id="3352" r:id="rId81"/>
    <p:sldId id="3353" r:id="rId82"/>
    <p:sldId id="3331" r:id="rId83"/>
    <p:sldId id="3366" r:id="rId84"/>
    <p:sldId id="3333" r:id="rId85"/>
    <p:sldId id="256" r:id="rId86"/>
    <p:sldId id="262" r:id="rId87"/>
    <p:sldId id="601" r:id="rId88"/>
    <p:sldId id="4628" r:id="rId89"/>
    <p:sldId id="4639" r:id="rId90"/>
    <p:sldId id="4677" r:id="rId91"/>
    <p:sldId id="575" r:id="rId92"/>
    <p:sldId id="577" r:id="rId93"/>
    <p:sldId id="258" r:id="rId94"/>
    <p:sldId id="4678" r:id="rId95"/>
    <p:sldId id="4679" r:id="rId96"/>
    <p:sldId id="597" r:id="rId97"/>
    <p:sldId id="604" r:id="rId98"/>
    <p:sldId id="579" r:id="rId99"/>
    <p:sldId id="605" r:id="rId100"/>
    <p:sldId id="4680" r:id="rId101"/>
    <p:sldId id="606" r:id="rId102"/>
    <p:sldId id="4681" r:id="rId103"/>
    <p:sldId id="4682" r:id="rId104"/>
    <p:sldId id="610" r:id="rId105"/>
    <p:sldId id="583" r:id="rId106"/>
    <p:sldId id="4637" r:id="rId107"/>
    <p:sldId id="612" r:id="rId108"/>
    <p:sldId id="611" r:id="rId109"/>
    <p:sldId id="586" r:id="rId110"/>
    <p:sldId id="613" r:id="rId111"/>
    <p:sldId id="614" r:id="rId112"/>
    <p:sldId id="600" r:id="rId113"/>
    <p:sldId id="615" r:id="rId114"/>
    <p:sldId id="4683" r:id="rId115"/>
    <p:sldId id="616" r:id="rId116"/>
    <p:sldId id="4635" r:id="rId117"/>
    <p:sldId id="594" r:id="rId118"/>
    <p:sldId id="595" r:id="rId119"/>
    <p:sldId id="617" r:id="rId120"/>
    <p:sldId id="596" r:id="rId121"/>
    <p:sldId id="599" r:id="rId122"/>
    <p:sldId id="257" r:id="rId123"/>
    <p:sldId id="4676" r:id="rId124"/>
    <p:sldId id="4627" r:id="rId125"/>
    <p:sldId id="261" r:id="rId126"/>
    <p:sldId id="263" r:id="rId127"/>
    <p:sldId id="4638" r:id="rId128"/>
    <p:sldId id="269" r:id="rId129"/>
    <p:sldId id="581" r:id="rId130"/>
    <p:sldId id="4631" r:id="rId131"/>
    <p:sldId id="4633" r:id="rId132"/>
    <p:sldId id="4632" r:id="rId133"/>
    <p:sldId id="4634" r:id="rId134"/>
    <p:sldId id="4652" r:id="rId135"/>
    <p:sldId id="4653" r:id="rId136"/>
    <p:sldId id="4636" r:id="rId137"/>
    <p:sldId id="4648" r:id="rId138"/>
    <p:sldId id="4654" r:id="rId139"/>
    <p:sldId id="4656" r:id="rId140"/>
    <p:sldId id="4657" r:id="rId141"/>
    <p:sldId id="4630" r:id="rId142"/>
    <p:sldId id="4640" r:id="rId143"/>
    <p:sldId id="4641" r:id="rId144"/>
    <p:sldId id="4659" r:id="rId145"/>
    <p:sldId id="4660" r:id="rId146"/>
    <p:sldId id="4661" r:id="rId147"/>
    <p:sldId id="4658" r:id="rId148"/>
    <p:sldId id="4642" r:id="rId149"/>
    <p:sldId id="4662" r:id="rId150"/>
    <p:sldId id="4663" r:id="rId151"/>
    <p:sldId id="4643" r:id="rId152"/>
    <p:sldId id="4664" r:id="rId153"/>
    <p:sldId id="4665" r:id="rId154"/>
    <p:sldId id="4629" r:id="rId155"/>
    <p:sldId id="4644" r:id="rId156"/>
    <p:sldId id="4666" r:id="rId157"/>
    <p:sldId id="4645" r:id="rId158"/>
    <p:sldId id="4667" r:id="rId159"/>
    <p:sldId id="580" r:id="rId160"/>
    <p:sldId id="4647" r:id="rId161"/>
    <p:sldId id="4668" r:id="rId162"/>
    <p:sldId id="4646" r:id="rId163"/>
    <p:sldId id="4670" r:id="rId164"/>
    <p:sldId id="4671" r:id="rId165"/>
    <p:sldId id="4672" r:id="rId166"/>
    <p:sldId id="4674" r:id="rId167"/>
    <p:sldId id="4675" r:id="rId168"/>
    <p:sldId id="4673" r:id="rId169"/>
    <p:sldId id="4649" r:id="rId170"/>
    <p:sldId id="4651" r:id="rId171"/>
    <p:sldId id="4669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lyun" initials="e" lastIdx="1" clrIdx="0">
    <p:extLst>
      <p:ext uri="{19B8F6BF-5375-455C-9EA6-DF929625EA0E}">
        <p15:presenceInfo xmlns:p15="http://schemas.microsoft.com/office/powerpoint/2012/main" userId="ericl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78F"/>
    <a:srgbClr val="F0EADE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 autoAdjust="0"/>
    <p:restoredTop sz="95924" autoAdjust="0"/>
  </p:normalViewPr>
  <p:slideViewPr>
    <p:cSldViewPr>
      <p:cViewPr>
        <p:scale>
          <a:sx n="69" d="100"/>
          <a:sy n="69" d="100"/>
        </p:scale>
        <p:origin x="1152" y="1064"/>
      </p:cViewPr>
      <p:guideLst>
        <p:guide orient="horz" pos="2160"/>
        <p:guide pos="384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828" y="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viewProps" Target="viewProps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handoutMaster" Target="handoutMasters/handout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commentAuthors" Target="commentAuthor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presProps" Target="pres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A2402-CCD0-484B-A38C-55A9137F06B2}" type="datetime1">
              <a:rPr lang="zh-CN" altLang="en-US" smtClean="0"/>
              <a:t>2026/1/19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904A-E09A-4B6B-AA4B-242181564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1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814E7-30ED-4840-BD9E-136A0980A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5227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04EF3-B170-DD45-8639-F27306C174B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15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719FC3-C454-0248-82A3-BFCD57EA5CF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00074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EEA2-D18E-33DA-9D9E-60C45F11A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A916-B6F2-8BC7-06A7-E15EF9913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CB6C3-9527-C2A2-F5E1-7DD330402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2DF1-F41B-F2EF-A00E-A5B114888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9282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EEA2-D18E-33DA-9D9E-60C45F11A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A916-B6F2-8BC7-06A7-E15EF9913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CB6C3-9527-C2A2-F5E1-7DD330402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2DF1-F41B-F2EF-A00E-A5B114888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14293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A7E1-ADD8-FDC3-65F2-EB3ED60A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38BFA7-D98D-6055-0329-7C02BF88D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98BE4-7ACD-E7AD-8B5A-15BA369DB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C83C-F952-A3ED-F37C-CF4578267F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4357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FE5E4-BF50-684F-80D6-8649F110671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170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C4C3CE-6052-974E-B6A2-0F312DD0133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8886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AA39-498E-D600-DA97-E5E518C2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EAAE3-D334-98F4-299B-C65043FBD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95852-1DE0-28D4-43BD-785576071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43D7C-2AE3-2796-10D0-BE8E79A9CF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4A091C-2D21-A64A-AAE0-74097527F8D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3937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61B7-C2EE-53C2-88E0-20E8F4625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2AE1E-3096-A308-E059-C134B9F22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86621-CEB0-F2E0-4837-0F494C521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F80EE-3602-8EA4-7952-BF9C31BEF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5799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980F-A736-B5D5-05E2-1496D4DE1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6587C-A8E2-14B1-3AD8-6FF19379C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4D2BA-ED9F-6581-1808-1B0B4CCBD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B7F68-97A4-E31B-957F-20F67B650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36139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3D8B0-7723-E76E-E0CC-129FDD12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BECA0-F258-C4D8-2A2F-C3CDC7B6C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13127-26D7-CACA-74DB-6F1C84A9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0D74A-8EA0-9A48-C44C-12B522508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9782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3272-2952-EF7B-5C4A-1F725D8A3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5E438-EDCB-C537-0F3E-E8C68E548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5869F-02C6-E204-1B88-B458DB887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2D96C-7DED-0F3F-B960-8AB5C54D9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93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002D5-35AE-DB4A-92A1-84B8F6EAFD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4418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4A31-919D-CA42-A5D2-9AAE7375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8F1FD-82F9-7C6F-93A0-930AF5526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B1EC0-8D41-BCFB-CCF4-99D02BFA3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DD9C1-9031-BFA6-5087-1B9E2A199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546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D01CB-D8A1-B81A-7AA0-53FF0412D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EE0D0-5109-6525-479F-73D4E5779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D68ED-8C0B-A7A8-8F2D-391015219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B820-1A7A-DC78-E1AD-2856714A5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3847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D01CB-D8A1-B81A-7AA0-53FF0412D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EE0D0-5109-6525-479F-73D4E5779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D68ED-8C0B-A7A8-8F2D-391015219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B820-1A7A-DC78-E1AD-2856714A5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1728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AA0D-24ED-2D0D-1B54-EB943590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237A0-3A58-7B42-976B-1FAD8F0A7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7194AA-E601-2D57-1BC8-D4DB139BE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5899-AB18-5F77-864B-ACABC2B79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5280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06343-F0C9-496F-7BFC-3B76A8AE6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9C001-57CC-C0A8-68B7-74B2FDDB4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7A26F-D34A-3B8B-68C8-616F556A8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C379C-CD87-7C8A-38BA-26776B6D8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31269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E019A-645E-B08E-D0A0-B656AE448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49AA4-365C-B653-CFC6-290CFA4EE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B7A89-8B25-4CDB-E557-D678A4FC3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7B12A-CA0C-FAF5-12F3-7D90423FA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40429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11602-B47C-DE73-DA38-3D03F369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E47C41-E639-0D84-9C15-8F4FBE8DB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A8E1D5-E57B-690F-2073-6EAC589C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BA1EC-CCB1-7130-F69E-F6026757E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7170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D79F4-4BCC-B346-CBBD-CA4DC5361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9EC2E-DB4F-CBE3-A573-D0E61E4E2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F4063-9FE8-51CC-8005-2F2B0122B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B0843-599A-FAEE-54AC-3363265C7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8889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CE14-E482-F947-E895-550AB4D9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5EBAB-64B4-B52F-9C18-86F7BF909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9A737-305E-5002-AD1A-C8CBEC84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5A78-8489-053E-ED99-4B0858848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2838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CE14-E482-F947-E895-550AB4D9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5EBAB-64B4-B52F-9C18-86F7BF909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9A737-305E-5002-AD1A-C8CBEC848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45A78-8489-053E-ED99-4B0858848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84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781752-B07A-9A44-B9DD-7BADFC147C4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9213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8728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55731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424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14857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1608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9AF65-E9EB-4345-A494-DA905CBF6FD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2227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D746-805A-EC66-DEA7-C972E180D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879CD-2A33-39C5-F877-5BB728F3C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FD645-81CA-642E-B9EA-683D8F3E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3779A-7B3B-3A6F-AE8B-CCEEBA52F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8481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D746-805A-EC66-DEA7-C972E180D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879CD-2A33-39C5-F877-5BB728F3C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FD645-81CA-642E-B9EA-683D8F3E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3779A-7B3B-3A6F-AE8B-CCEEBA52F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84811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308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A5CD67-B4D6-0345-AFFB-2E3A7265349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72090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96844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5927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86221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0933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0516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61406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87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4493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27872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C7176-D515-A81F-42B9-50C2D816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47EC04-1016-8117-9F0B-30851E24D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78078C-910F-30B8-8671-D511F3342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602483-DDE8-8CEC-17CC-AED5A33A1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9AF65-E9EB-4345-A494-DA905CBF6FD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35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925A7C-F4A9-FC40-AF22-8D96B66D113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0212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39063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1986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7996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467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10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2466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2429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5305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34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9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FC53C-34C5-A746-AED9-973D4B70E43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3545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182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422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1562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6692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45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014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2897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753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13275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3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9D421-489A-E549-B063-7C59EC6133C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246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910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0636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2376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63535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380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8139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73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1551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98E8BF-C713-5048-9807-092543D8171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15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560AE-B4D2-BC49-A1F6-7D039846B4D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112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8B2A9D-EE42-054F-8742-79BF2B7EDF7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04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AA021E-8BF3-EF42-8843-CF4C18743E1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938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7BC4E2-0C8B-DA4E-AC07-6A9261CB21C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94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E8E4D-DC3A-444C-9F1C-9DD605F0C59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78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CBFAA-83A7-4442-B02D-657AFFB6D8F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02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FDB772-3AD2-A549-92E2-B8E8E0BFA0E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737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B04F50-1EFD-5B41-9809-D78F43CA37B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257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1F7D-AC26-CAE4-EFAA-03EA5D45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CABCFD-6D0F-6C47-387B-78E8744E0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14918B-BEEC-21A0-DEE7-63091380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128F-BA2B-FEE5-CDA4-1C19FC71D5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50432-A5DE-C142-B024-E092977B95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212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C2CC7B-351E-0D49-B103-8C96A2E599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026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76544-52FB-2D4C-ACCD-B9013A7F6F2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808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605F13-6013-0A42-BFE7-ABB5446CB14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059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EA7EB6-09E5-3940-AB3B-0BBCE3DEF50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138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6A936-3EA1-0B40-A451-72B80934584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213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F247-696C-DEF5-3DCF-CD74A99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DC70F-46C8-AE9E-793F-72091CCD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C4770-233B-A9E6-32A7-646DE3057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0FBA-68AB-5285-93E5-E65473A760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184367-AF39-CE4E-A474-C0F10BF2EE8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40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87B449-523E-7A4E-A70E-162D1A084BE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029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15B76-0116-F467-DA0C-2F17E8F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91E92-5CE0-F1C1-072A-FE12DFDA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0AB21-B685-C41B-7C34-140E1489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FF8E-F41B-F830-40D4-81997A08C4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D571D-6C72-1749-A7FF-35951980502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00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36266-4D4A-9649-80AA-12B5916DA83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492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E7C4A-B3B0-1A44-8238-98A5D0ED624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8362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452B5-C803-534C-B771-DFEE240DA0F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0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21495-8F9F-9C47-88BF-47303010886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19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03066-11B6-474B-8E56-D60DC31FB94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243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DAC228-A315-6B41-9E9C-3316333DB70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139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35730-3728-4144-B442-20F26DC6542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313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DE74CB-C60E-AB40-BEE0-3827D8A2F3D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259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CD1015-C210-6A41-9179-DCACFA92682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8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71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AAC44-6490-4141-96EE-AC22CCF8ADE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3582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003F7-9D06-C74F-ACFE-23A4754FED7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162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9F870D-F94A-CC44-B172-8F37BFD5DDD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489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65AB0B-48B9-BA45-8712-6CA0F7D77E4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E2B18-452F-844C-A7B9-9D01D8850B3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424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08A15F-E10C-FE42-AF42-3A8E8708226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17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4B79A-B3F8-6747-A8CD-8521BECC795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407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799D2A-F2AF-4648-AA8E-FAA1C9ADDE1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821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36073C-2D55-9345-87D9-9FC489C1C52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765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37FD0-F5DC-BC4F-ADA7-8EDB2E06852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4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3422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8C61-7051-334F-8DB5-BEF05E07A5E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13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B81664-C6FB-1445-834E-7E0EA0D66995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E2E209B-F88F-D546-BD78-939534216B65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ACC98B-AD19-374E-BE7F-96427E9E7C6B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43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203706-401F-0945-A175-5AF26F9DD5DD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87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50A119-B3DB-AD46-B585-8020DF75F891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712-0343-AA88-68EF-B85F653A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780B0C-3310-9194-1448-ABD863AC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65E179-530F-5ECF-88CB-2A5F0224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553F8D-316E-1EB4-ED86-7166AFF080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EA17AD-D244-8744-A138-B54ECD6DC2E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67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E79777E-B159-B24A-BE0D-070310A4CACE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054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B1B21F3-553B-D545-ABE7-7C4BA10A22C2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053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BEBFC9-D11C-0447-84E7-5783C1AD0A6F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6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464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3C3730-713B-2440-881A-F5E5CBB21E9E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6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0DA57DE-B761-F443-9C60-D901A249AF2A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87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86FE0D-6C0D-6A48-8918-BF8B91781A5C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16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73F7D3-4AAD-F54F-AA12-03E653626C89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293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4677C4-5E45-6948-A08A-7097A42E1DE0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449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1379292-F810-D64B-A8A0-8109D304CC2C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98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773A7-9B14-8BCC-568D-A1F5A215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C42BFA-8693-9E63-16C6-A00E10E6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FAD326F-2212-9FB2-2013-656C5995D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E97CC-01C8-BDFA-ACD4-D61843119D6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DD5381-9BDB-134D-8FC7-36E63E4C440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07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BB3757-926C-A644-8C59-68BCB76C1EB0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26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E193A2-7607-9D40-B0CD-B0A054479174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528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49E5CD-F474-1B40-8286-446920566EEC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54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85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6DFC9F4-A2FC-BA49-95CB-01825642B6C9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267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674D25-A934-8D4E-83A9-DA7CBDC40AFB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844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1440F0-60A6-6247-BAF3-D5B557449AD4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53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6BF2-4586-E4EB-9004-860F5A8D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4CFC5E-FA78-AE5B-4F2F-A27CC1DC6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F510F3-D598-280D-5BEC-6BE348C8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A46A6D-F96C-A797-76D8-0D5ADBF25C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9A4530-2554-5846-9AC8-F414A438BB0E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428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DB6E3C-9486-3347-9075-6385765A22D3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79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E34CDD-9251-CA4B-B62D-FFADE703EAFF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217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129278-A119-4F4B-8A45-32D55866845F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039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CBB6B-6546-8449-85AB-E515F830AA15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06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E29E63-873D-BA42-B1C9-5744AAA4746D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918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F6A74C-08B2-BE48-B5B7-96566644FB42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8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437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531B04A-1972-BC4B-BE01-3C0C831854BC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90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43541-28B1-3318-EFFD-9A3138622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9F04A4-DAB0-85FE-E49E-1C844A2DA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49B308-3BDA-EEE2-B10D-013C5CE99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B3205-1809-7CFC-EB48-D5F6CAD825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9B3B562-9EF8-D24D-80C0-BA30EBBD4512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354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8F7E1C-D2EF-7B4E-80C7-F7067D74841D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734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9213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F67ACF-A397-2D49-8DE0-DC55806951F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9330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F0260B-8FEA-1D40-A8AD-43855A95D25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3708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97D59-E69D-D249-89B7-BF0C0BCE4F0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7715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F9CC4E-E56F-5248-831D-4F40C5691D4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2026/1/19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2454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31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55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BE8A6-DB2E-D1CB-D8DB-59EC8E860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35505F-0091-AF29-F33C-45606499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866AAD-7264-B281-170A-22EB245A7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0A718-A654-08B8-EB9D-7C5E18E87AC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B81664-C6FB-1445-834E-7E0EA0D66995}" type="datetime1">
              <a:rPr lang="zh-CN" altLang="en-US" smtClean="0"/>
              <a:t>2026/1/19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456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40E9-0B23-AD0D-3694-C03F4217C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D53B-FD29-DF60-C33C-BCEF121BC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35E5C-D7A1-C5B4-D780-0A76B7214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608A1-3DBD-2B41-2D6D-FF305848F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4946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  <a:latin typeface="Google Sans Tex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657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34ED-A163-D972-EEE5-D4C0F244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FD5EA-7C1F-AD95-42FE-BCED2BAB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18F78-68EF-83CB-74C3-EB5C568F2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F9E0B-7D58-8055-EA8E-158C21DC0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224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34ED-A163-D972-EEE5-D4C0F244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FD5EA-7C1F-AD95-42FE-BCED2BAB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18F78-68EF-83CB-74C3-EB5C568F2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F9E0B-7D58-8055-EA8E-158C21DC0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667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0255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E7ABE-860C-04DC-04F7-3511FC58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DBF59-6E23-CA0F-6D94-B5BA89F56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DFB81-20D6-FA98-B7F3-DBE61CA51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DD293-C0FF-2A15-88CD-729D35ED4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0223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522D-2D80-AFB9-A957-BDC2273E0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C9546B-6DB6-529F-D697-E704472FF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85DCA-46E6-E16A-2253-B39B03F4C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860FD-7208-66FE-22C8-850424EB5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6242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8E73F-CB66-796B-C908-09AA4804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90F9F-2EF8-D2A5-0495-DD1F3ED85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AE4DE-AF1A-769B-973F-CC397EA9B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51595-2DA7-90EE-127D-CC8C81FF5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86439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657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EEA2-D18E-33DA-9D9E-60C45F11A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A916-B6F2-8BC7-06A7-E15EF9913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CB6C3-9527-C2A2-F5E1-7DD330402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2DF1-F41B-F2EF-A00E-A5B114888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FCE50-99D6-42CA-9B43-87FBDFE7AF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46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7061633-F5AF-824C-A31B-512F5331634B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1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F0ED038-BC67-6246-BCE3-47B341295700}" type="datetime1">
              <a:rPr lang="zh-CN" altLang="en-US" smtClean="0"/>
              <a:t>2026/1/19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00AA21-DA5F-4BFD-B642-676CB867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1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762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9C28C37-6500-C142-A39C-08714C8A5609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1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357470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762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4C48AB8-FD45-144C-84BC-3AF200CA46A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863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762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51802F1-0E72-ED44-A162-5D21232CE3F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272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C2E8401B-C269-DE49-8244-E6A9D33C07D3}" type="datetime1">
              <a:rPr lang="zh-CN" altLang="en-US" smtClean="0"/>
              <a:t>2026/1/19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33B1CFB-8B78-F54E-AD4F-E91CB0022DA6}" type="datetime1">
              <a:rPr lang="zh-CN" altLang="en-US" smtClean="0"/>
              <a:t>2026/1/19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5AB5894-F2C5-224F-8FBB-6ABE893A12C5}" type="datetime1">
              <a:rPr lang="zh-CN" altLang="en-US" smtClean="0"/>
              <a:t>2026/1/19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46E9FB1-DE36-CA49-94ED-159902C7DE2C}" type="datetime1">
              <a:rPr lang="zh-CN" altLang="en-US" smtClean="0"/>
              <a:t>2026/1/19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345227D-A6FF-B543-A1AC-D1C547C6A37F}" type="datetime1">
              <a:rPr lang="zh-CN" altLang="en-US" smtClean="0"/>
              <a:t>2026/1/19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D29ACB1-7B1E-2C4E-B8B7-76FF4A5B7B03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1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282300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24E462F-09DE-AB44-95C9-8163CDCBC62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691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41421C6-0808-7C4F-96D7-AF418F2B6D2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968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2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8331168A-5ED9-BA4D-90DB-9F922D23D929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7" y="880772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47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2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3060246-3B22-B14D-B9C2-33161271EBE6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7" y="880772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47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4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2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2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CDFC1FD1-496E-7D46-A083-0AF3BE457021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7" y="880772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47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4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5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44.png"/><Relationship Id="rId5" Type="http://schemas.openxmlformats.org/officeDocument/2006/relationships/notesSlide" Target="../notesSlides/notesSlide169.xm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s.ericlyun.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aps.ericlyun.me/tutorials/aspdac-2026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s.ericlyun.m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hyperlink" Target="https://aps.ericlyun.me/tutorials/aspdac-2026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?platform=ma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69.png"/><Relationship Id="rId5" Type="http://schemas.openxmlformats.org/officeDocument/2006/relationships/image" Target="../media/image10.png"/><Relationship Id="rId10" Type="http://schemas.openxmlformats.org/officeDocument/2006/relationships/image" Target="../media/image68.png"/><Relationship Id="rId4" Type="http://schemas.openxmlformats.org/officeDocument/2006/relationships/image" Target="../media/image9.jpeg"/><Relationship Id="rId9" Type="http://schemas.openxmlformats.org/officeDocument/2006/relationships/image" Target="../media/image23.png"/><Relationship Id="rId1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aps.ericlyun.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78.png"/><Relationship Id="rId4" Type="http://schemas.openxmlformats.org/officeDocument/2006/relationships/image" Target="../media/image9.jpeg"/><Relationship Id="rId9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aps.ericlyun.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1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95.jpeg"/><Relationship Id="rId10" Type="http://schemas.openxmlformats.org/officeDocument/2006/relationships/image" Target="../media/image15.jpeg"/><Relationship Id="rId4" Type="http://schemas.openxmlformats.org/officeDocument/2006/relationships/image" Target="../media/image91.jpeg"/><Relationship Id="rId9" Type="http://schemas.openxmlformats.org/officeDocument/2006/relationships/image" Target="../media/image93.jpeg"/><Relationship Id="rId14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6310F-8931-A3DD-0D7E-E11527D8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Hands-on Schedule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C90C64-5AA0-658F-0940-0FAF65D5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CF08841A-CEF8-D596-8E9E-15839783238D}"/>
              </a:ext>
            </a:extLst>
          </p:cNvPr>
          <p:cNvSpPr/>
          <p:nvPr/>
        </p:nvSpPr>
        <p:spPr>
          <a:xfrm>
            <a:off x="1976245" y="1129298"/>
            <a:ext cx="9289032" cy="3915599"/>
          </a:xfrm>
          <a:prstGeom prst="rect">
            <a:avLst/>
          </a:prstGeom>
          <a:solidFill>
            <a:srgbClr val="E3ECFA"/>
          </a:solidFill>
          <a:ln w="38100">
            <a:solidFill>
              <a:srgbClr val="375D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Rectangle 10">
            <a:extLst>
              <a:ext uri="{FF2B5EF4-FFF2-40B4-BE49-F238E27FC236}">
                <a16:creationId xmlns:a16="http://schemas.microsoft.com/office/drawing/2014/main" id="{E843ADED-D710-E81A-396A-309BDBCA7FB8}"/>
              </a:ext>
            </a:extLst>
          </p:cNvPr>
          <p:cNvSpPr/>
          <p:nvPr/>
        </p:nvSpPr>
        <p:spPr>
          <a:xfrm>
            <a:off x="3773597" y="1259961"/>
            <a:ext cx="3404604" cy="27048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Abstractions</a:t>
            </a:r>
          </a:p>
        </p:txBody>
      </p:sp>
      <p:pic>
        <p:nvPicPr>
          <p:cNvPr id="153" name="Picture 11">
            <a:extLst>
              <a:ext uri="{FF2B5EF4-FFF2-40B4-BE49-F238E27FC236}">
                <a16:creationId xmlns:a16="http://schemas.microsoft.com/office/drawing/2014/main" id="{44CE7A34-6FC3-B654-4357-D5024631DA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656" y="1458540"/>
            <a:ext cx="970263" cy="1039343"/>
          </a:xfrm>
          <a:prstGeom prst="rect">
            <a:avLst/>
          </a:prstGeom>
        </p:spPr>
      </p:pic>
      <p:sp>
        <p:nvSpPr>
          <p:cNvPr id="154" name="TextBox 12">
            <a:extLst>
              <a:ext uri="{FF2B5EF4-FFF2-40B4-BE49-F238E27FC236}">
                <a16:creationId xmlns:a16="http://schemas.microsoft.com/office/drawing/2014/main" id="{03C5D7E3-F554-93F0-AD1D-843022D0F008}"/>
              </a:ext>
            </a:extLst>
          </p:cNvPr>
          <p:cNvSpPr txBox="1"/>
          <p:nvPr/>
        </p:nvSpPr>
        <p:spPr>
          <a:xfrm>
            <a:off x="2362138" y="2422734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MLIR</a:t>
            </a:r>
          </a:p>
        </p:txBody>
      </p:sp>
      <p:sp>
        <p:nvSpPr>
          <p:cNvPr id="155" name="TextBox 15">
            <a:extLst>
              <a:ext uri="{FF2B5EF4-FFF2-40B4-BE49-F238E27FC236}">
                <a16:creationId xmlns:a16="http://schemas.microsoft.com/office/drawing/2014/main" id="{F8FB0A76-7C7C-8E49-B985-5946B8CB7E62}"/>
              </a:ext>
            </a:extLst>
          </p:cNvPr>
          <p:cNvSpPr txBox="1"/>
          <p:nvPr/>
        </p:nvSpPr>
        <p:spPr>
          <a:xfrm>
            <a:off x="3892690" y="2170194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Affine</a:t>
            </a:r>
          </a:p>
        </p:txBody>
      </p:sp>
      <p:sp>
        <p:nvSpPr>
          <p:cNvPr id="156" name="TextBox 16">
            <a:extLst>
              <a:ext uri="{FF2B5EF4-FFF2-40B4-BE49-F238E27FC236}">
                <a16:creationId xmlns:a16="http://schemas.microsoft.com/office/drawing/2014/main" id="{E3B6EEBD-E2A1-D2D3-7622-BCF62F67685C}"/>
              </a:ext>
            </a:extLst>
          </p:cNvPr>
          <p:cNvSpPr txBox="1"/>
          <p:nvPr/>
        </p:nvSpPr>
        <p:spPr>
          <a:xfrm>
            <a:off x="5038403" y="2170194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SCF</a:t>
            </a:r>
          </a:p>
        </p:txBody>
      </p:sp>
      <p:sp>
        <p:nvSpPr>
          <p:cNvPr id="157" name="TextBox 17">
            <a:extLst>
              <a:ext uri="{FF2B5EF4-FFF2-40B4-BE49-F238E27FC236}">
                <a16:creationId xmlns:a16="http://schemas.microsoft.com/office/drawing/2014/main" id="{0AF958C3-24CB-2594-9CD3-53D7A684A867}"/>
              </a:ext>
            </a:extLst>
          </p:cNvPr>
          <p:cNvSpPr txBox="1"/>
          <p:nvPr/>
        </p:nvSpPr>
        <p:spPr>
          <a:xfrm>
            <a:off x="3892690" y="2601751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MemRef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8">
            <a:extLst>
              <a:ext uri="{FF2B5EF4-FFF2-40B4-BE49-F238E27FC236}">
                <a16:creationId xmlns:a16="http://schemas.microsoft.com/office/drawing/2014/main" id="{91E356EB-F407-85BE-1FB6-6FB5BEC24EF5}"/>
              </a:ext>
            </a:extLst>
          </p:cNvPr>
          <p:cNvSpPr txBox="1"/>
          <p:nvPr/>
        </p:nvSpPr>
        <p:spPr>
          <a:xfrm>
            <a:off x="5038403" y="2601751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Arith</a:t>
            </a:r>
          </a:p>
        </p:txBody>
      </p:sp>
      <p:sp>
        <p:nvSpPr>
          <p:cNvPr id="159" name="TextBox 22">
            <a:extLst>
              <a:ext uri="{FF2B5EF4-FFF2-40B4-BE49-F238E27FC236}">
                <a16:creationId xmlns:a16="http://schemas.microsoft.com/office/drawing/2014/main" id="{4E250920-4DEF-9D92-9B4E-D02BEA556699}"/>
              </a:ext>
            </a:extLst>
          </p:cNvPr>
          <p:cNvSpPr txBox="1"/>
          <p:nvPr/>
        </p:nvSpPr>
        <p:spPr>
          <a:xfrm>
            <a:off x="5038403" y="1738637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Linalg</a:t>
            </a:r>
          </a:p>
        </p:txBody>
      </p:sp>
      <p:sp>
        <p:nvSpPr>
          <p:cNvPr id="160" name="TextBox 23">
            <a:extLst>
              <a:ext uri="{FF2B5EF4-FFF2-40B4-BE49-F238E27FC236}">
                <a16:creationId xmlns:a16="http://schemas.microsoft.com/office/drawing/2014/main" id="{353EEC66-B969-7EAC-361C-31146B091AE9}"/>
              </a:ext>
            </a:extLst>
          </p:cNvPr>
          <p:cNvSpPr txBox="1"/>
          <p:nvPr/>
        </p:nvSpPr>
        <p:spPr>
          <a:xfrm>
            <a:off x="3892635" y="1738637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</a:t>
            </a:r>
          </a:p>
        </p:txBody>
      </p:sp>
      <p:sp>
        <p:nvSpPr>
          <p:cNvPr id="161" name="TextBox 25">
            <a:extLst>
              <a:ext uri="{FF2B5EF4-FFF2-40B4-BE49-F238E27FC236}">
                <a16:creationId xmlns:a16="http://schemas.microsoft.com/office/drawing/2014/main" id="{15FBA6B6-ED65-DCDD-F0BC-CC35F06907FB}"/>
              </a:ext>
            </a:extLst>
          </p:cNvPr>
          <p:cNvSpPr txBox="1"/>
          <p:nvPr/>
        </p:nvSpPr>
        <p:spPr>
          <a:xfrm>
            <a:off x="3892690" y="3033308"/>
            <a:ext cx="1044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CMT</a:t>
            </a:r>
          </a:p>
        </p:txBody>
      </p:sp>
      <p:sp>
        <p:nvSpPr>
          <p:cNvPr id="162" name="TextBox 26">
            <a:extLst>
              <a:ext uri="{FF2B5EF4-FFF2-40B4-BE49-F238E27FC236}">
                <a16:creationId xmlns:a16="http://schemas.microsoft.com/office/drawing/2014/main" id="{5B031206-0AFA-4019-CA7B-B117E9EF9028}"/>
              </a:ext>
            </a:extLst>
          </p:cNvPr>
          <p:cNvSpPr txBox="1"/>
          <p:nvPr/>
        </p:nvSpPr>
        <p:spPr>
          <a:xfrm>
            <a:off x="5038402" y="3033308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Firrtl</a:t>
            </a:r>
          </a:p>
        </p:txBody>
      </p:sp>
      <p:sp>
        <p:nvSpPr>
          <p:cNvPr id="163" name="TextBox 27">
            <a:extLst>
              <a:ext uri="{FF2B5EF4-FFF2-40B4-BE49-F238E27FC236}">
                <a16:creationId xmlns:a16="http://schemas.microsoft.com/office/drawing/2014/main" id="{20F50EB2-6C08-2F4B-4020-2A9CF074B0DC}"/>
              </a:ext>
            </a:extLst>
          </p:cNvPr>
          <p:cNvSpPr txBox="1"/>
          <p:nvPr/>
        </p:nvSpPr>
        <p:spPr>
          <a:xfrm>
            <a:off x="6111585" y="2170194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</a:t>
            </a:r>
          </a:p>
        </p:txBody>
      </p:sp>
      <p:sp>
        <p:nvSpPr>
          <p:cNvPr id="164" name="TextBox 28">
            <a:extLst>
              <a:ext uri="{FF2B5EF4-FFF2-40B4-BE49-F238E27FC236}">
                <a16:creationId xmlns:a16="http://schemas.microsoft.com/office/drawing/2014/main" id="{2D984511-C05B-740B-5DE8-470B9F95EA2B}"/>
              </a:ext>
            </a:extLst>
          </p:cNvPr>
          <p:cNvSpPr txBox="1"/>
          <p:nvPr/>
        </p:nvSpPr>
        <p:spPr>
          <a:xfrm>
            <a:off x="6111585" y="2603066"/>
            <a:ext cx="972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</a:t>
            </a:r>
          </a:p>
        </p:txBody>
      </p:sp>
      <p:sp>
        <p:nvSpPr>
          <p:cNvPr id="165" name="TextBox 29">
            <a:extLst>
              <a:ext uri="{FF2B5EF4-FFF2-40B4-BE49-F238E27FC236}">
                <a16:creationId xmlns:a16="http://schemas.microsoft.com/office/drawing/2014/main" id="{FFE08A64-C1B8-2C63-4696-585FDDFDC065}"/>
              </a:ext>
            </a:extLst>
          </p:cNvPr>
          <p:cNvSpPr txBox="1"/>
          <p:nvPr/>
        </p:nvSpPr>
        <p:spPr>
          <a:xfrm>
            <a:off x="3892635" y="3464867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hw</a:t>
            </a:r>
          </a:p>
        </p:txBody>
      </p:sp>
      <p:sp>
        <p:nvSpPr>
          <p:cNvPr id="166" name="TextBox 30">
            <a:extLst>
              <a:ext uri="{FF2B5EF4-FFF2-40B4-BE49-F238E27FC236}">
                <a16:creationId xmlns:a16="http://schemas.microsoft.com/office/drawing/2014/main" id="{73430700-5CDB-08B0-9C3A-C881125D2247}"/>
              </a:ext>
            </a:extLst>
          </p:cNvPr>
          <p:cNvSpPr txBox="1"/>
          <p:nvPr/>
        </p:nvSpPr>
        <p:spPr>
          <a:xfrm>
            <a:off x="5038403" y="3464867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</a:t>
            </a:r>
          </a:p>
        </p:txBody>
      </p:sp>
      <p:sp>
        <p:nvSpPr>
          <p:cNvPr id="167" name="TextBox 32">
            <a:extLst>
              <a:ext uri="{FF2B5EF4-FFF2-40B4-BE49-F238E27FC236}">
                <a16:creationId xmlns:a16="http://schemas.microsoft.com/office/drawing/2014/main" id="{DAE5686A-0F2D-C24F-6C6B-D434CDF83D81}"/>
              </a:ext>
            </a:extLst>
          </p:cNvPr>
          <p:cNvSpPr txBox="1"/>
          <p:nvPr/>
        </p:nvSpPr>
        <p:spPr>
          <a:xfrm>
            <a:off x="6096000" y="3464867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</a:t>
            </a:r>
          </a:p>
        </p:txBody>
      </p:sp>
      <p:sp>
        <p:nvSpPr>
          <p:cNvPr id="168" name="Rectangle 97">
            <a:extLst>
              <a:ext uri="{FF2B5EF4-FFF2-40B4-BE49-F238E27FC236}">
                <a16:creationId xmlns:a16="http://schemas.microsoft.com/office/drawing/2014/main" id="{9CD07647-F577-486F-E144-42A64D107117}"/>
              </a:ext>
            </a:extLst>
          </p:cNvPr>
          <p:cNvSpPr/>
          <p:nvPr/>
        </p:nvSpPr>
        <p:spPr>
          <a:xfrm>
            <a:off x="4513857" y="5211541"/>
            <a:ext cx="6751420" cy="791432"/>
          </a:xfrm>
          <a:prstGeom prst="rect">
            <a:avLst/>
          </a:prstGeom>
          <a:solidFill>
            <a:schemeClr val="accent1"/>
          </a:solidFill>
          <a:ln>
            <a:solidFill>
              <a:srgbClr val="37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EDA Backends</a:t>
            </a:r>
          </a:p>
        </p:txBody>
      </p:sp>
      <p:sp>
        <p:nvSpPr>
          <p:cNvPr id="169" name="Rectangle 90">
            <a:extLst>
              <a:ext uri="{FF2B5EF4-FFF2-40B4-BE49-F238E27FC236}">
                <a16:creationId xmlns:a16="http://schemas.microsoft.com/office/drawing/2014/main" id="{2A8D7923-70E9-837F-CB7A-E67DF0CC2746}"/>
              </a:ext>
            </a:extLst>
          </p:cNvPr>
          <p:cNvSpPr/>
          <p:nvPr/>
        </p:nvSpPr>
        <p:spPr>
          <a:xfrm>
            <a:off x="6158738" y="5640473"/>
            <a:ext cx="1266674" cy="265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7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Synthesis</a:t>
            </a:r>
          </a:p>
        </p:txBody>
      </p:sp>
      <p:sp>
        <p:nvSpPr>
          <p:cNvPr id="170" name="Rectangle 90">
            <a:extLst>
              <a:ext uri="{FF2B5EF4-FFF2-40B4-BE49-F238E27FC236}">
                <a16:creationId xmlns:a16="http://schemas.microsoft.com/office/drawing/2014/main" id="{A7E21A03-31E0-8F81-B6FA-68FE827BA6DD}"/>
              </a:ext>
            </a:extLst>
          </p:cNvPr>
          <p:cNvSpPr/>
          <p:nvPr/>
        </p:nvSpPr>
        <p:spPr>
          <a:xfrm>
            <a:off x="4779731" y="5640473"/>
            <a:ext cx="1266674" cy="265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7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Simulation</a:t>
            </a:r>
          </a:p>
        </p:txBody>
      </p:sp>
      <p:sp>
        <p:nvSpPr>
          <p:cNvPr id="171" name="Rectangle 90">
            <a:extLst>
              <a:ext uri="{FF2B5EF4-FFF2-40B4-BE49-F238E27FC236}">
                <a16:creationId xmlns:a16="http://schemas.microsoft.com/office/drawing/2014/main" id="{8D3DC80A-65C3-5382-5DA1-03029E2042D3}"/>
              </a:ext>
            </a:extLst>
          </p:cNvPr>
          <p:cNvSpPr/>
          <p:nvPr/>
        </p:nvSpPr>
        <p:spPr>
          <a:xfrm>
            <a:off x="8947091" y="5640473"/>
            <a:ext cx="2015751" cy="265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7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FPGA Deployment</a:t>
            </a:r>
          </a:p>
        </p:txBody>
      </p:sp>
      <p:sp>
        <p:nvSpPr>
          <p:cNvPr id="172" name="圆角右箭头 171">
            <a:extLst>
              <a:ext uri="{FF2B5EF4-FFF2-40B4-BE49-F238E27FC236}">
                <a16:creationId xmlns:a16="http://schemas.microsoft.com/office/drawing/2014/main" id="{FF584C55-4DC5-6FDA-D52D-587BCE322C99}"/>
              </a:ext>
            </a:extLst>
          </p:cNvPr>
          <p:cNvSpPr/>
          <p:nvPr/>
        </p:nvSpPr>
        <p:spPr>
          <a:xfrm rot="10800000" flipH="1">
            <a:off x="3368516" y="5044896"/>
            <a:ext cx="1131796" cy="907555"/>
          </a:xfrm>
          <a:prstGeom prst="bentArrow">
            <a:avLst>
              <a:gd name="adj1" fmla="val 3111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折角形 172">
            <a:extLst>
              <a:ext uri="{FF2B5EF4-FFF2-40B4-BE49-F238E27FC236}">
                <a16:creationId xmlns:a16="http://schemas.microsoft.com/office/drawing/2014/main" id="{379D1886-E14E-09E1-4A3B-9C15C03962A1}"/>
              </a:ext>
            </a:extLst>
          </p:cNvPr>
          <p:cNvSpPr/>
          <p:nvPr/>
        </p:nvSpPr>
        <p:spPr>
          <a:xfrm rot="10800000">
            <a:off x="1059503" y="1864813"/>
            <a:ext cx="685625" cy="902961"/>
          </a:xfrm>
          <a:prstGeom prst="foldedCorner">
            <a:avLst>
              <a:gd name="adj" fmla="val 4053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TextBox 65">
            <a:extLst>
              <a:ext uri="{FF2B5EF4-FFF2-40B4-BE49-F238E27FC236}">
                <a16:creationId xmlns:a16="http://schemas.microsoft.com/office/drawing/2014/main" id="{4FABFEC1-7EE5-8D76-D450-538F29E9B696}"/>
              </a:ext>
            </a:extLst>
          </p:cNvPr>
          <p:cNvSpPr txBox="1"/>
          <p:nvPr/>
        </p:nvSpPr>
        <p:spPr>
          <a:xfrm>
            <a:off x="1018346" y="2165470"/>
            <a:ext cx="803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90">
            <a:extLst>
              <a:ext uri="{FF2B5EF4-FFF2-40B4-BE49-F238E27FC236}">
                <a16:creationId xmlns:a16="http://schemas.microsoft.com/office/drawing/2014/main" id="{413CBF58-72F6-AD47-62E2-391EE71D14E5}"/>
              </a:ext>
            </a:extLst>
          </p:cNvPr>
          <p:cNvSpPr/>
          <p:nvPr/>
        </p:nvSpPr>
        <p:spPr>
          <a:xfrm>
            <a:off x="7564120" y="5642903"/>
            <a:ext cx="1266673" cy="2652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7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77" name="Rectangle 93">
            <a:extLst>
              <a:ext uri="{FF2B5EF4-FFF2-40B4-BE49-F238E27FC236}">
                <a16:creationId xmlns:a16="http://schemas.microsoft.com/office/drawing/2014/main" id="{9E1A0676-0097-3931-813E-7DDC0E231C39}"/>
              </a:ext>
            </a:extLst>
          </p:cNvPr>
          <p:cNvSpPr/>
          <p:nvPr/>
        </p:nvSpPr>
        <p:spPr>
          <a:xfrm>
            <a:off x="3773597" y="4036211"/>
            <a:ext cx="3404604" cy="812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Circuit</a:t>
            </a:r>
          </a:p>
        </p:txBody>
      </p:sp>
      <p:sp>
        <p:nvSpPr>
          <p:cNvPr id="178" name="TextBox 5">
            <a:extLst>
              <a:ext uri="{FF2B5EF4-FFF2-40B4-BE49-F238E27FC236}">
                <a16:creationId xmlns:a16="http://schemas.microsoft.com/office/drawing/2014/main" id="{4B814942-A150-880C-1E69-E4D243196C12}"/>
              </a:ext>
            </a:extLst>
          </p:cNvPr>
          <p:cNvSpPr txBox="1"/>
          <p:nvPr/>
        </p:nvSpPr>
        <p:spPr>
          <a:xfrm>
            <a:off x="3863752" y="4437112"/>
            <a:ext cx="1728192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GAA abstraction</a:t>
            </a:r>
          </a:p>
        </p:txBody>
      </p:sp>
      <p:sp>
        <p:nvSpPr>
          <p:cNvPr id="179" name="TextBox 7">
            <a:extLst>
              <a:ext uri="{FF2B5EF4-FFF2-40B4-BE49-F238E27FC236}">
                <a16:creationId xmlns:a16="http://schemas.microsoft.com/office/drawing/2014/main" id="{B582A71E-ED76-5EB1-B5CA-387C7EB03EA9}"/>
              </a:ext>
            </a:extLst>
          </p:cNvPr>
          <p:cNvSpPr txBox="1"/>
          <p:nvPr/>
        </p:nvSpPr>
        <p:spPr>
          <a:xfrm>
            <a:off x="5714344" y="4437112"/>
            <a:ext cx="1353656" cy="3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Dyn pipeline</a:t>
            </a: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5DEFA6D1-1F91-4CE3-B4B8-5C36A808A6A3}"/>
              </a:ext>
            </a:extLst>
          </p:cNvPr>
          <p:cNvSpPr/>
          <p:nvPr/>
        </p:nvSpPr>
        <p:spPr>
          <a:xfrm>
            <a:off x="7449704" y="1259961"/>
            <a:ext cx="3646936" cy="113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: Rounded Corners 71">
            <a:extLst>
              <a:ext uri="{FF2B5EF4-FFF2-40B4-BE49-F238E27FC236}">
                <a16:creationId xmlns:a16="http://schemas.microsoft.com/office/drawing/2014/main" id="{CCBBC0FA-5854-22AF-C6FD-69619DCC0DE7}"/>
              </a:ext>
            </a:extLst>
          </p:cNvPr>
          <p:cNvSpPr/>
          <p:nvPr/>
        </p:nvSpPr>
        <p:spPr>
          <a:xfrm>
            <a:off x="7425412" y="3795067"/>
            <a:ext cx="3671228" cy="113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</a:t>
            </a:r>
          </a:p>
        </p:txBody>
      </p:sp>
      <p:sp>
        <p:nvSpPr>
          <p:cNvPr id="182" name="Rectangle 90">
            <a:extLst>
              <a:ext uri="{FF2B5EF4-FFF2-40B4-BE49-F238E27FC236}">
                <a16:creationId xmlns:a16="http://schemas.microsoft.com/office/drawing/2014/main" id="{67334665-19B2-7E27-FF8C-C0CB07B9DFCF}"/>
              </a:ext>
            </a:extLst>
          </p:cNvPr>
          <p:cNvSpPr/>
          <p:nvPr/>
        </p:nvSpPr>
        <p:spPr>
          <a:xfrm>
            <a:off x="7528082" y="4228138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Interconnect</a:t>
            </a:r>
          </a:p>
        </p:txBody>
      </p:sp>
      <p:sp>
        <p:nvSpPr>
          <p:cNvPr id="183" name="Rectangle 91">
            <a:extLst>
              <a:ext uri="{FF2B5EF4-FFF2-40B4-BE49-F238E27FC236}">
                <a16:creationId xmlns:a16="http://schemas.microsoft.com/office/drawing/2014/main" id="{BBFFB425-FC4E-78BA-ACEB-674D8BC1E23E}"/>
              </a:ext>
            </a:extLst>
          </p:cNvPr>
          <p:cNvSpPr/>
          <p:nvPr/>
        </p:nvSpPr>
        <p:spPr>
          <a:xfrm>
            <a:off x="9250751" y="4231320"/>
            <a:ext cx="17424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 System </a:t>
            </a:r>
          </a:p>
        </p:txBody>
      </p:sp>
      <p:sp>
        <p:nvSpPr>
          <p:cNvPr id="184" name="Rectangle 92">
            <a:extLst>
              <a:ext uri="{FF2B5EF4-FFF2-40B4-BE49-F238E27FC236}">
                <a16:creationId xmlns:a16="http://schemas.microsoft.com/office/drawing/2014/main" id="{22EB7FA8-81EF-39F9-F47C-D43D24A5593D}"/>
              </a:ext>
            </a:extLst>
          </p:cNvPr>
          <p:cNvSpPr/>
          <p:nvPr/>
        </p:nvSpPr>
        <p:spPr>
          <a:xfrm>
            <a:off x="7528082" y="4575128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 Scheduler</a:t>
            </a:r>
          </a:p>
        </p:txBody>
      </p:sp>
      <p:sp>
        <p:nvSpPr>
          <p:cNvPr id="185" name="Rectangle 93">
            <a:extLst>
              <a:ext uri="{FF2B5EF4-FFF2-40B4-BE49-F238E27FC236}">
                <a16:creationId xmlns:a16="http://schemas.microsoft.com/office/drawing/2014/main" id="{88F0EA84-24F0-6C4B-BE4C-DFA5F1A89E4F}"/>
              </a:ext>
            </a:extLst>
          </p:cNvPr>
          <p:cNvSpPr/>
          <p:nvPr/>
        </p:nvSpPr>
        <p:spPr>
          <a:xfrm>
            <a:off x="7443765" y="2517057"/>
            <a:ext cx="3645204" cy="113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Compiler</a:t>
            </a:r>
          </a:p>
        </p:txBody>
      </p:sp>
      <p:sp>
        <p:nvSpPr>
          <p:cNvPr id="186" name="Rectangle 94">
            <a:extLst>
              <a:ext uri="{FF2B5EF4-FFF2-40B4-BE49-F238E27FC236}">
                <a16:creationId xmlns:a16="http://schemas.microsoft.com/office/drawing/2014/main" id="{4E3C17B8-6CF9-D205-B282-256E48917055}"/>
              </a:ext>
            </a:extLst>
          </p:cNvPr>
          <p:cNvSpPr/>
          <p:nvPr/>
        </p:nvSpPr>
        <p:spPr>
          <a:xfrm>
            <a:off x="9232663" y="2961825"/>
            <a:ext cx="1701236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C/C++ Frontend</a:t>
            </a:r>
          </a:p>
        </p:txBody>
      </p:sp>
      <p:sp>
        <p:nvSpPr>
          <p:cNvPr id="187" name="Rectangle 95">
            <a:extLst>
              <a:ext uri="{FF2B5EF4-FFF2-40B4-BE49-F238E27FC236}">
                <a16:creationId xmlns:a16="http://schemas.microsoft.com/office/drawing/2014/main" id="{79927A30-44EF-F1E7-65F9-BFACDFE85E30}"/>
              </a:ext>
            </a:extLst>
          </p:cNvPr>
          <p:cNvSpPr/>
          <p:nvPr/>
        </p:nvSpPr>
        <p:spPr>
          <a:xfrm>
            <a:off x="7612662" y="2961825"/>
            <a:ext cx="1494715" cy="628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Pattern-based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Retargeting</a:t>
            </a:r>
          </a:p>
        </p:txBody>
      </p:sp>
      <p:sp>
        <p:nvSpPr>
          <p:cNvPr id="188" name="Rectangle 96">
            <a:extLst>
              <a:ext uri="{FF2B5EF4-FFF2-40B4-BE49-F238E27FC236}">
                <a16:creationId xmlns:a16="http://schemas.microsoft.com/office/drawing/2014/main" id="{5720BB77-2030-0A7B-185E-99BB7A67DCE0}"/>
              </a:ext>
            </a:extLst>
          </p:cNvPr>
          <p:cNvSpPr/>
          <p:nvPr/>
        </p:nvSpPr>
        <p:spPr>
          <a:xfrm>
            <a:off x="9232662" y="3301068"/>
            <a:ext cx="1701235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 Pipeline</a:t>
            </a:r>
          </a:p>
        </p:txBody>
      </p:sp>
      <p:sp>
        <p:nvSpPr>
          <p:cNvPr id="189" name="Rectangle 92">
            <a:extLst>
              <a:ext uri="{FF2B5EF4-FFF2-40B4-BE49-F238E27FC236}">
                <a16:creationId xmlns:a16="http://schemas.microsoft.com/office/drawing/2014/main" id="{74E01553-2FBA-E482-FE52-3C4D0838DC85}"/>
              </a:ext>
            </a:extLst>
          </p:cNvPr>
          <p:cNvSpPr/>
          <p:nvPr/>
        </p:nvSpPr>
        <p:spPr>
          <a:xfrm>
            <a:off x="9250752" y="4573704"/>
            <a:ext cx="17424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HDL Elaboration</a:t>
            </a:r>
          </a:p>
        </p:txBody>
      </p:sp>
      <p:sp>
        <p:nvSpPr>
          <p:cNvPr id="190" name="Rectangle 91">
            <a:extLst>
              <a:ext uri="{FF2B5EF4-FFF2-40B4-BE49-F238E27FC236}">
                <a16:creationId xmlns:a16="http://schemas.microsoft.com/office/drawing/2014/main" id="{0611B232-810E-EFC2-9D39-69789199846D}"/>
              </a:ext>
            </a:extLst>
          </p:cNvPr>
          <p:cNvSpPr/>
          <p:nvPr/>
        </p:nvSpPr>
        <p:spPr>
          <a:xfrm>
            <a:off x="7612662" y="1678651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ADL Language</a:t>
            </a:r>
          </a:p>
        </p:txBody>
      </p:sp>
      <p:sp>
        <p:nvSpPr>
          <p:cNvPr id="191" name="Rectangle 95">
            <a:extLst>
              <a:ext uri="{FF2B5EF4-FFF2-40B4-BE49-F238E27FC236}">
                <a16:creationId xmlns:a16="http://schemas.microsoft.com/office/drawing/2014/main" id="{C3A4E08B-FB1A-0E4F-57D4-C32FCAD0AA23}"/>
              </a:ext>
            </a:extLst>
          </p:cNvPr>
          <p:cNvSpPr/>
          <p:nvPr/>
        </p:nvSpPr>
        <p:spPr>
          <a:xfrm>
            <a:off x="9343002" y="1672796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</a:p>
        </p:txBody>
      </p:sp>
      <p:sp>
        <p:nvSpPr>
          <p:cNvPr id="192" name="Rectangle 95">
            <a:extLst>
              <a:ext uri="{FF2B5EF4-FFF2-40B4-BE49-F238E27FC236}">
                <a16:creationId xmlns:a16="http://schemas.microsoft.com/office/drawing/2014/main" id="{A1187429-8D98-7DC1-142D-053C582CF906}"/>
              </a:ext>
            </a:extLst>
          </p:cNvPr>
          <p:cNvSpPr/>
          <p:nvPr/>
        </p:nvSpPr>
        <p:spPr>
          <a:xfrm>
            <a:off x="7612662" y="2029312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Transform</a:t>
            </a:r>
          </a:p>
        </p:txBody>
      </p:sp>
      <p:sp>
        <p:nvSpPr>
          <p:cNvPr id="193" name="Rectangle 95">
            <a:extLst>
              <a:ext uri="{FF2B5EF4-FFF2-40B4-BE49-F238E27FC236}">
                <a16:creationId xmlns:a16="http://schemas.microsoft.com/office/drawing/2014/main" id="{E27CB4DA-595B-837A-D800-D6455875F7EE}"/>
              </a:ext>
            </a:extLst>
          </p:cNvPr>
          <p:cNvSpPr/>
          <p:nvPr/>
        </p:nvSpPr>
        <p:spPr>
          <a:xfrm>
            <a:off x="9335331" y="2029312"/>
            <a:ext cx="1620000" cy="28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Scheduling</a:t>
            </a:r>
          </a:p>
        </p:txBody>
      </p:sp>
      <p:sp>
        <p:nvSpPr>
          <p:cNvPr id="194" name="圆角右箭头 193">
            <a:extLst>
              <a:ext uri="{FF2B5EF4-FFF2-40B4-BE49-F238E27FC236}">
                <a16:creationId xmlns:a16="http://schemas.microsoft.com/office/drawing/2014/main" id="{210A5966-1C24-6DAD-8E34-00BBCEA73EAF}"/>
              </a:ext>
            </a:extLst>
          </p:cNvPr>
          <p:cNvSpPr/>
          <p:nvPr/>
        </p:nvSpPr>
        <p:spPr>
          <a:xfrm rot="10800000" flipH="1">
            <a:off x="1366131" y="2941254"/>
            <a:ext cx="2407465" cy="596611"/>
          </a:xfrm>
          <a:prstGeom prst="bentArrow">
            <a:avLst>
              <a:gd name="adj1" fmla="val 37772"/>
              <a:gd name="adj2" fmla="val 35035"/>
              <a:gd name="adj3" fmla="val 37772"/>
              <a:gd name="adj4" fmla="val 4375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Rectangle 95">
            <a:extLst>
              <a:ext uri="{FF2B5EF4-FFF2-40B4-BE49-F238E27FC236}">
                <a16:creationId xmlns:a16="http://schemas.microsoft.com/office/drawing/2014/main" id="{B8DC8B01-EABF-EC04-626B-97BD3ABD96AF}"/>
              </a:ext>
            </a:extLst>
          </p:cNvPr>
          <p:cNvSpPr/>
          <p:nvPr/>
        </p:nvSpPr>
        <p:spPr>
          <a:xfrm>
            <a:off x="1821888" y="3007501"/>
            <a:ext cx="1560617" cy="628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Flexible-levels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Instr. Finding</a:t>
            </a:r>
          </a:p>
        </p:txBody>
      </p: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B97AF55E-722E-B5E8-5440-47D3F2E75173}"/>
              </a:ext>
            </a:extLst>
          </p:cNvPr>
          <p:cNvGrpSpPr/>
          <p:nvPr/>
        </p:nvGrpSpPr>
        <p:grpSpPr>
          <a:xfrm>
            <a:off x="1745128" y="1143387"/>
            <a:ext cx="9538296" cy="4963380"/>
            <a:chOff x="1745128" y="1143387"/>
            <a:chExt cx="9538296" cy="496338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010602A-34ED-7F2B-93B2-FFE1716C0494}"/>
                </a:ext>
              </a:extLst>
            </p:cNvPr>
            <p:cNvSpPr/>
            <p:nvPr/>
          </p:nvSpPr>
          <p:spPr>
            <a:xfrm>
              <a:off x="1745128" y="3013305"/>
              <a:ext cx="5597507" cy="1940186"/>
            </a:xfrm>
            <a:prstGeom prst="rect">
              <a:avLst/>
            </a:prstGeom>
            <a:solidFill>
              <a:schemeClr val="bg1">
                <a:alpha val="6124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143">
              <a:extLst>
                <a:ext uri="{FF2B5EF4-FFF2-40B4-BE49-F238E27FC236}">
                  <a16:creationId xmlns:a16="http://schemas.microsoft.com/office/drawing/2014/main" id="{87F5E31B-0374-8B18-5BAC-541B298297C0}"/>
                </a:ext>
              </a:extLst>
            </p:cNvPr>
            <p:cNvSpPr/>
            <p:nvPr/>
          </p:nvSpPr>
          <p:spPr>
            <a:xfrm>
              <a:off x="3690577" y="1143387"/>
              <a:ext cx="7574700" cy="1876787"/>
            </a:xfrm>
            <a:custGeom>
              <a:avLst/>
              <a:gdLst>
                <a:gd name="csX0" fmla="*/ 0 w 7476324"/>
                <a:gd name="csY0" fmla="*/ 0 h 1870555"/>
                <a:gd name="csX1" fmla="*/ 7476324 w 7476324"/>
                <a:gd name="csY1" fmla="*/ 0 h 1870555"/>
                <a:gd name="csX2" fmla="*/ 7476324 w 7476324"/>
                <a:gd name="csY2" fmla="*/ 1870555 h 1870555"/>
                <a:gd name="csX3" fmla="*/ 0 w 7476324"/>
                <a:gd name="csY3" fmla="*/ 1870555 h 1870555"/>
                <a:gd name="csX4" fmla="*/ 0 w 7476324"/>
                <a:gd name="csY4" fmla="*/ 0 h 1870555"/>
                <a:gd name="csX0" fmla="*/ 0 w 7476324"/>
                <a:gd name="csY0" fmla="*/ 0 h 1870555"/>
                <a:gd name="csX1" fmla="*/ 7476324 w 7476324"/>
                <a:gd name="csY1" fmla="*/ 0 h 1870555"/>
                <a:gd name="csX2" fmla="*/ 7476324 w 7476324"/>
                <a:gd name="csY2" fmla="*/ 1870555 h 1870555"/>
                <a:gd name="csX3" fmla="*/ 7448190 w 7476324"/>
                <a:gd name="csY3" fmla="*/ 1844608 h 1870555"/>
                <a:gd name="csX4" fmla="*/ 0 w 7476324"/>
                <a:gd name="csY4" fmla="*/ 1870555 h 1870555"/>
                <a:gd name="csX5" fmla="*/ 0 w 7476324"/>
                <a:gd name="csY5" fmla="*/ 0 h 1870555"/>
                <a:gd name="csX0" fmla="*/ 0 w 7498990"/>
                <a:gd name="csY0" fmla="*/ 0 h 1870555"/>
                <a:gd name="csX1" fmla="*/ 7476324 w 7498990"/>
                <a:gd name="csY1" fmla="*/ 0 h 1870555"/>
                <a:gd name="csX2" fmla="*/ 7476324 w 7498990"/>
                <a:gd name="csY2" fmla="*/ 1870555 h 1870555"/>
                <a:gd name="csX3" fmla="*/ 7498990 w 7498990"/>
                <a:gd name="csY3" fmla="*/ 1295968 h 1870555"/>
                <a:gd name="csX4" fmla="*/ 0 w 7498990"/>
                <a:gd name="csY4" fmla="*/ 1870555 h 1870555"/>
                <a:gd name="csX5" fmla="*/ 0 w 7498990"/>
                <a:gd name="csY5" fmla="*/ 0 h 1870555"/>
                <a:gd name="csX0" fmla="*/ 0 w 7476324"/>
                <a:gd name="csY0" fmla="*/ 0 h 1870555"/>
                <a:gd name="csX1" fmla="*/ 7476324 w 7476324"/>
                <a:gd name="csY1" fmla="*/ 0 h 1870555"/>
                <a:gd name="csX2" fmla="*/ 7476324 w 7476324"/>
                <a:gd name="csY2" fmla="*/ 1870555 h 1870555"/>
                <a:gd name="csX3" fmla="*/ 3609378 w 7476324"/>
                <a:gd name="csY3" fmla="*/ 1862350 h 1870555"/>
                <a:gd name="csX4" fmla="*/ 0 w 7476324"/>
                <a:gd name="csY4" fmla="*/ 1870555 h 1870555"/>
                <a:gd name="csX5" fmla="*/ 0 w 7476324"/>
                <a:gd name="csY5" fmla="*/ 0 h 1870555"/>
                <a:gd name="csX0" fmla="*/ 0 w 7476324"/>
                <a:gd name="csY0" fmla="*/ 0 h 1889646"/>
                <a:gd name="csX1" fmla="*/ 7476324 w 7476324"/>
                <a:gd name="csY1" fmla="*/ 0 h 1889646"/>
                <a:gd name="csX2" fmla="*/ 7476324 w 7476324"/>
                <a:gd name="csY2" fmla="*/ 1870555 h 1889646"/>
                <a:gd name="csX3" fmla="*/ 3602555 w 7476324"/>
                <a:gd name="csY3" fmla="*/ 1889646 h 1889646"/>
                <a:gd name="csX4" fmla="*/ 0 w 7476324"/>
                <a:gd name="csY4" fmla="*/ 1870555 h 1889646"/>
                <a:gd name="csX5" fmla="*/ 0 w 7476324"/>
                <a:gd name="csY5" fmla="*/ 0 h 1889646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870555 h 1882822"/>
                <a:gd name="csX3" fmla="*/ 3602555 w 7476324"/>
                <a:gd name="csY3" fmla="*/ 1882822 h 1882822"/>
                <a:gd name="csX4" fmla="*/ 0 w 7476324"/>
                <a:gd name="csY4" fmla="*/ 1870555 h 1882822"/>
                <a:gd name="csX5" fmla="*/ 0 w 7476324"/>
                <a:gd name="csY5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02555 w 7476324"/>
                <a:gd name="csY3" fmla="*/ 1882822 h 1882822"/>
                <a:gd name="csX4" fmla="*/ 0 w 7476324"/>
                <a:gd name="csY4" fmla="*/ 1870555 h 1882822"/>
                <a:gd name="csX5" fmla="*/ 0 w 7476324"/>
                <a:gd name="csY5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7452891 w 7476324"/>
                <a:gd name="csY3" fmla="*/ 1287020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11047 w 7476324"/>
                <a:gd name="csY3" fmla="*/ 1300668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590575 w 7476324"/>
                <a:gd name="csY3" fmla="*/ 1307492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04222 w 7476324"/>
                <a:gd name="csY3" fmla="*/ 1314316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11046 w 7476324"/>
                <a:gd name="csY3" fmla="*/ 1293844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11046 w 7476324"/>
                <a:gd name="csY3" fmla="*/ 1314316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11046 w 7476324"/>
                <a:gd name="csY3" fmla="*/ 1300668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2822"/>
                <a:gd name="csX1" fmla="*/ 7476324 w 7476324"/>
                <a:gd name="csY1" fmla="*/ 0 h 1882822"/>
                <a:gd name="csX2" fmla="*/ 7476324 w 7476324"/>
                <a:gd name="csY2" fmla="*/ 1297349 h 1882822"/>
                <a:gd name="csX3" fmla="*/ 3618795 w 7476324"/>
                <a:gd name="csY3" fmla="*/ 1304542 h 1882822"/>
                <a:gd name="csX4" fmla="*/ 3602555 w 7476324"/>
                <a:gd name="csY4" fmla="*/ 1882822 h 1882822"/>
                <a:gd name="csX5" fmla="*/ 0 w 7476324"/>
                <a:gd name="csY5" fmla="*/ 1870555 h 1882822"/>
                <a:gd name="csX6" fmla="*/ 0 w 7476324"/>
                <a:gd name="csY6" fmla="*/ 0 h 1882822"/>
                <a:gd name="csX0" fmla="*/ 0 w 7476324"/>
                <a:gd name="csY0" fmla="*/ 0 h 1886696"/>
                <a:gd name="csX1" fmla="*/ 7476324 w 7476324"/>
                <a:gd name="csY1" fmla="*/ 0 h 1886696"/>
                <a:gd name="csX2" fmla="*/ 7476324 w 7476324"/>
                <a:gd name="csY2" fmla="*/ 1297349 h 1886696"/>
                <a:gd name="csX3" fmla="*/ 3618795 w 7476324"/>
                <a:gd name="csY3" fmla="*/ 1304542 h 1886696"/>
                <a:gd name="csX4" fmla="*/ 3633552 w 7476324"/>
                <a:gd name="csY4" fmla="*/ 1886696 h 1886696"/>
                <a:gd name="csX5" fmla="*/ 0 w 7476324"/>
                <a:gd name="csY5" fmla="*/ 1870555 h 1886696"/>
                <a:gd name="csX6" fmla="*/ 0 w 7476324"/>
                <a:gd name="csY6" fmla="*/ 0 h 1886696"/>
                <a:gd name="csX0" fmla="*/ 0 w 7476324"/>
                <a:gd name="csY0" fmla="*/ 0 h 1886696"/>
                <a:gd name="csX1" fmla="*/ 7476324 w 7476324"/>
                <a:gd name="csY1" fmla="*/ 0 h 1886696"/>
                <a:gd name="csX2" fmla="*/ 7476324 w 7476324"/>
                <a:gd name="csY2" fmla="*/ 1297349 h 1886696"/>
                <a:gd name="csX3" fmla="*/ 3645917 w 7476324"/>
                <a:gd name="csY3" fmla="*/ 1308417 h 1886696"/>
                <a:gd name="csX4" fmla="*/ 3633552 w 7476324"/>
                <a:gd name="csY4" fmla="*/ 1886696 h 1886696"/>
                <a:gd name="csX5" fmla="*/ 0 w 7476324"/>
                <a:gd name="csY5" fmla="*/ 1870555 h 1886696"/>
                <a:gd name="csX6" fmla="*/ 0 w 7476324"/>
                <a:gd name="csY6" fmla="*/ 0 h 1886696"/>
                <a:gd name="csX0" fmla="*/ 0 w 7476324"/>
                <a:gd name="csY0" fmla="*/ 0 h 1886696"/>
                <a:gd name="csX1" fmla="*/ 7476324 w 7476324"/>
                <a:gd name="csY1" fmla="*/ 0 h 1886696"/>
                <a:gd name="csX2" fmla="*/ 7476324 w 7476324"/>
                <a:gd name="csY2" fmla="*/ 1297349 h 1886696"/>
                <a:gd name="csX3" fmla="*/ 3626544 w 7476324"/>
                <a:gd name="csY3" fmla="*/ 1304543 h 1886696"/>
                <a:gd name="csX4" fmla="*/ 3633552 w 7476324"/>
                <a:gd name="csY4" fmla="*/ 1886696 h 1886696"/>
                <a:gd name="csX5" fmla="*/ 0 w 7476324"/>
                <a:gd name="csY5" fmla="*/ 1870555 h 1886696"/>
                <a:gd name="csX6" fmla="*/ 0 w 7476324"/>
                <a:gd name="csY6" fmla="*/ 0 h 1886696"/>
                <a:gd name="csX0" fmla="*/ 0 w 7476324"/>
                <a:gd name="csY0" fmla="*/ 0 h 1886696"/>
                <a:gd name="csX1" fmla="*/ 7476324 w 7476324"/>
                <a:gd name="csY1" fmla="*/ 0 h 1886696"/>
                <a:gd name="csX2" fmla="*/ 7476324 w 7476324"/>
                <a:gd name="csY2" fmla="*/ 1297349 h 1886696"/>
                <a:gd name="csX3" fmla="*/ 3649791 w 7476324"/>
                <a:gd name="csY3" fmla="*/ 1300669 h 1886696"/>
                <a:gd name="csX4" fmla="*/ 3633552 w 7476324"/>
                <a:gd name="csY4" fmla="*/ 1886696 h 1886696"/>
                <a:gd name="csX5" fmla="*/ 0 w 7476324"/>
                <a:gd name="csY5" fmla="*/ 1870555 h 1886696"/>
                <a:gd name="csX6" fmla="*/ 0 w 7476324"/>
                <a:gd name="csY6" fmla="*/ 0 h 1886696"/>
                <a:gd name="csX0" fmla="*/ 0 w 7476324"/>
                <a:gd name="csY0" fmla="*/ 0 h 1890571"/>
                <a:gd name="csX1" fmla="*/ 7476324 w 7476324"/>
                <a:gd name="csY1" fmla="*/ 0 h 1890571"/>
                <a:gd name="csX2" fmla="*/ 7476324 w 7476324"/>
                <a:gd name="csY2" fmla="*/ 1297349 h 1890571"/>
                <a:gd name="csX3" fmla="*/ 3649791 w 7476324"/>
                <a:gd name="csY3" fmla="*/ 1300669 h 1890571"/>
                <a:gd name="csX4" fmla="*/ 3660674 w 7476324"/>
                <a:gd name="csY4" fmla="*/ 1890571 h 1890571"/>
                <a:gd name="csX5" fmla="*/ 0 w 7476324"/>
                <a:gd name="csY5" fmla="*/ 1870555 h 1890571"/>
                <a:gd name="csX6" fmla="*/ 0 w 7476324"/>
                <a:gd name="csY6" fmla="*/ 0 h 1890571"/>
                <a:gd name="csX0" fmla="*/ 0 w 7476324"/>
                <a:gd name="csY0" fmla="*/ 0 h 1890571"/>
                <a:gd name="csX1" fmla="*/ 7476324 w 7476324"/>
                <a:gd name="csY1" fmla="*/ 0 h 1890571"/>
                <a:gd name="csX2" fmla="*/ 7476324 w 7476324"/>
                <a:gd name="csY2" fmla="*/ 1297349 h 1890571"/>
                <a:gd name="csX3" fmla="*/ 3649791 w 7476324"/>
                <a:gd name="csY3" fmla="*/ 1300669 h 1890571"/>
                <a:gd name="csX4" fmla="*/ 3652924 w 7476324"/>
                <a:gd name="csY4" fmla="*/ 1890571 h 1890571"/>
                <a:gd name="csX5" fmla="*/ 0 w 7476324"/>
                <a:gd name="csY5" fmla="*/ 1870555 h 1890571"/>
                <a:gd name="csX6" fmla="*/ 0 w 7476324"/>
                <a:gd name="csY6" fmla="*/ 0 h 1890571"/>
                <a:gd name="csX0" fmla="*/ 0 w 7476324"/>
                <a:gd name="csY0" fmla="*/ 0 h 1890571"/>
                <a:gd name="csX1" fmla="*/ 7476324 w 7476324"/>
                <a:gd name="csY1" fmla="*/ 0 h 1890571"/>
                <a:gd name="csX2" fmla="*/ 7476324 w 7476324"/>
                <a:gd name="csY2" fmla="*/ 1297349 h 1890571"/>
                <a:gd name="csX3" fmla="*/ 3649791 w 7476324"/>
                <a:gd name="csY3" fmla="*/ 1300669 h 1890571"/>
                <a:gd name="csX4" fmla="*/ 3652924 w 7476324"/>
                <a:gd name="csY4" fmla="*/ 1890571 h 1890571"/>
                <a:gd name="csX5" fmla="*/ 0 w 7476324"/>
                <a:gd name="csY5" fmla="*/ 1870555 h 1890571"/>
                <a:gd name="csX6" fmla="*/ 0 w 7476324"/>
                <a:gd name="csY6" fmla="*/ 0 h 1890571"/>
                <a:gd name="csX0" fmla="*/ 0 w 7476324"/>
                <a:gd name="csY0" fmla="*/ 0 h 1890571"/>
                <a:gd name="csX1" fmla="*/ 7476324 w 7476324"/>
                <a:gd name="csY1" fmla="*/ 0 h 1890571"/>
                <a:gd name="csX2" fmla="*/ 7476324 w 7476324"/>
                <a:gd name="csY2" fmla="*/ 1297349 h 1890571"/>
                <a:gd name="csX3" fmla="*/ 3653666 w 7476324"/>
                <a:gd name="csY3" fmla="*/ 1304543 h 1890571"/>
                <a:gd name="csX4" fmla="*/ 3652924 w 7476324"/>
                <a:gd name="csY4" fmla="*/ 1890571 h 1890571"/>
                <a:gd name="csX5" fmla="*/ 0 w 7476324"/>
                <a:gd name="csY5" fmla="*/ 1870555 h 1890571"/>
                <a:gd name="csX6" fmla="*/ 0 w 7476324"/>
                <a:gd name="csY6" fmla="*/ 0 h 1890571"/>
                <a:gd name="csX0" fmla="*/ 0 w 7476324"/>
                <a:gd name="csY0" fmla="*/ 0 h 1890571"/>
                <a:gd name="csX1" fmla="*/ 7476324 w 7476324"/>
                <a:gd name="csY1" fmla="*/ 0 h 1890571"/>
                <a:gd name="csX2" fmla="*/ 7476324 w 7476324"/>
                <a:gd name="csY2" fmla="*/ 1297349 h 1890571"/>
                <a:gd name="csX3" fmla="*/ 3621919 w 7476324"/>
                <a:gd name="csY3" fmla="*/ 1304543 h 1890571"/>
                <a:gd name="csX4" fmla="*/ 3652924 w 7476324"/>
                <a:gd name="csY4" fmla="*/ 1890571 h 1890571"/>
                <a:gd name="csX5" fmla="*/ 0 w 7476324"/>
                <a:gd name="csY5" fmla="*/ 1870555 h 1890571"/>
                <a:gd name="csX6" fmla="*/ 0 w 7476324"/>
                <a:gd name="csY6" fmla="*/ 0 h 1890571"/>
                <a:gd name="csX0" fmla="*/ 0 w 7476324"/>
                <a:gd name="csY0" fmla="*/ 0 h 1895166"/>
                <a:gd name="csX1" fmla="*/ 7476324 w 7476324"/>
                <a:gd name="csY1" fmla="*/ 0 h 1895166"/>
                <a:gd name="csX2" fmla="*/ 7476324 w 7476324"/>
                <a:gd name="csY2" fmla="*/ 1297349 h 1895166"/>
                <a:gd name="csX3" fmla="*/ 3621919 w 7476324"/>
                <a:gd name="csY3" fmla="*/ 1304543 h 1895166"/>
                <a:gd name="csX4" fmla="*/ 3616642 w 7476324"/>
                <a:gd name="csY4" fmla="*/ 1895166 h 1895166"/>
                <a:gd name="csX5" fmla="*/ 0 w 7476324"/>
                <a:gd name="csY5" fmla="*/ 1870555 h 1895166"/>
                <a:gd name="csX6" fmla="*/ 0 w 7476324"/>
                <a:gd name="csY6" fmla="*/ 0 h 1895166"/>
                <a:gd name="csX0" fmla="*/ 0 w 7476324"/>
                <a:gd name="csY0" fmla="*/ 0 h 1876787"/>
                <a:gd name="csX1" fmla="*/ 7476324 w 7476324"/>
                <a:gd name="csY1" fmla="*/ 0 h 1876787"/>
                <a:gd name="csX2" fmla="*/ 7476324 w 7476324"/>
                <a:gd name="csY2" fmla="*/ 1297349 h 1876787"/>
                <a:gd name="csX3" fmla="*/ 3621919 w 7476324"/>
                <a:gd name="csY3" fmla="*/ 1304543 h 1876787"/>
                <a:gd name="csX4" fmla="*/ 3616642 w 7476324"/>
                <a:gd name="csY4" fmla="*/ 1876787 h 1876787"/>
                <a:gd name="csX5" fmla="*/ 0 w 7476324"/>
                <a:gd name="csY5" fmla="*/ 1870555 h 1876787"/>
                <a:gd name="csX6" fmla="*/ 0 w 7476324"/>
                <a:gd name="csY6" fmla="*/ 0 h 187678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7476324" h="1876787">
                  <a:moveTo>
                    <a:pt x="0" y="0"/>
                  </a:moveTo>
                  <a:lnTo>
                    <a:pt x="7476324" y="0"/>
                  </a:lnTo>
                  <a:lnTo>
                    <a:pt x="7476324" y="1297349"/>
                  </a:lnTo>
                  <a:lnTo>
                    <a:pt x="3621919" y="1304543"/>
                  </a:lnTo>
                  <a:cubicBezTo>
                    <a:pt x="3621363" y="1494045"/>
                    <a:pt x="3617198" y="1687285"/>
                    <a:pt x="3616642" y="1876787"/>
                  </a:cubicBezTo>
                  <a:lnTo>
                    <a:pt x="0" y="1870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6124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2">
              <a:extLst>
                <a:ext uri="{FF2B5EF4-FFF2-40B4-BE49-F238E27FC236}">
                  <a16:creationId xmlns:a16="http://schemas.microsoft.com/office/drawing/2014/main" id="{6BD9FBAD-6D0A-377D-B510-6A57235AFB86}"/>
                </a:ext>
              </a:extLst>
            </p:cNvPr>
            <p:cNvSpPr/>
            <p:nvPr/>
          </p:nvSpPr>
          <p:spPr>
            <a:xfrm>
              <a:off x="4511824" y="3713752"/>
              <a:ext cx="6771600" cy="2393015"/>
            </a:xfrm>
            <a:custGeom>
              <a:avLst/>
              <a:gdLst>
                <a:gd name="csX0" fmla="*/ 0 w 4018315"/>
                <a:gd name="csY0" fmla="*/ 0 h 2389716"/>
                <a:gd name="csX1" fmla="*/ 4018315 w 4018315"/>
                <a:gd name="csY1" fmla="*/ 0 h 2389716"/>
                <a:gd name="csX2" fmla="*/ 4018315 w 4018315"/>
                <a:gd name="csY2" fmla="*/ 2389716 h 2389716"/>
                <a:gd name="csX3" fmla="*/ 0 w 4018315"/>
                <a:gd name="csY3" fmla="*/ 2389716 h 2389716"/>
                <a:gd name="csX4" fmla="*/ 0 w 4018315"/>
                <a:gd name="csY4" fmla="*/ 0 h 2389716"/>
                <a:gd name="csX0" fmla="*/ 25380 w 4043695"/>
                <a:gd name="csY0" fmla="*/ 0 h 2389716"/>
                <a:gd name="csX1" fmla="*/ 0 w 4043695"/>
                <a:gd name="csY1" fmla="*/ 26209 h 2389716"/>
                <a:gd name="csX2" fmla="*/ 4043695 w 4043695"/>
                <a:gd name="csY2" fmla="*/ 0 h 2389716"/>
                <a:gd name="csX3" fmla="*/ 4043695 w 4043695"/>
                <a:gd name="csY3" fmla="*/ 2389716 h 2389716"/>
                <a:gd name="csX4" fmla="*/ 25380 w 4043695"/>
                <a:gd name="csY4" fmla="*/ 2389716 h 2389716"/>
                <a:gd name="csX5" fmla="*/ 25380 w 4043695"/>
                <a:gd name="csY5" fmla="*/ 0 h 2389716"/>
                <a:gd name="csX0" fmla="*/ 0 w 5892835"/>
                <a:gd name="csY0" fmla="*/ 1436914 h 2389716"/>
                <a:gd name="csX1" fmla="*/ 1849140 w 5892835"/>
                <a:gd name="csY1" fmla="*/ 26209 h 2389716"/>
                <a:gd name="csX2" fmla="*/ 5892835 w 5892835"/>
                <a:gd name="csY2" fmla="*/ 0 h 2389716"/>
                <a:gd name="csX3" fmla="*/ 5892835 w 5892835"/>
                <a:gd name="csY3" fmla="*/ 2389716 h 2389716"/>
                <a:gd name="csX4" fmla="*/ 1874520 w 5892835"/>
                <a:gd name="csY4" fmla="*/ 2389716 h 2389716"/>
                <a:gd name="csX5" fmla="*/ 0 w 5892835"/>
                <a:gd name="csY5" fmla="*/ 1436914 h 2389716"/>
                <a:gd name="csX0" fmla="*/ 0 w 6950926"/>
                <a:gd name="csY0" fmla="*/ 1436914 h 2389716"/>
                <a:gd name="csX1" fmla="*/ 2907231 w 6950926"/>
                <a:gd name="csY1" fmla="*/ 26209 h 2389716"/>
                <a:gd name="csX2" fmla="*/ 6950926 w 6950926"/>
                <a:gd name="csY2" fmla="*/ 0 h 2389716"/>
                <a:gd name="csX3" fmla="*/ 6950926 w 6950926"/>
                <a:gd name="csY3" fmla="*/ 2389716 h 2389716"/>
                <a:gd name="csX4" fmla="*/ 2932611 w 6950926"/>
                <a:gd name="csY4" fmla="*/ 2389716 h 2389716"/>
                <a:gd name="csX5" fmla="*/ 0 w 6950926"/>
                <a:gd name="csY5" fmla="*/ 1436914 h 2389716"/>
                <a:gd name="csX0" fmla="*/ 0 w 6950926"/>
                <a:gd name="csY0" fmla="*/ 1436914 h 2389716"/>
                <a:gd name="csX1" fmla="*/ 8766 w 6950926"/>
                <a:gd name="csY1" fmla="*/ 1423591 h 2389716"/>
                <a:gd name="csX2" fmla="*/ 2907231 w 6950926"/>
                <a:gd name="csY2" fmla="*/ 26209 h 2389716"/>
                <a:gd name="csX3" fmla="*/ 6950926 w 6950926"/>
                <a:gd name="csY3" fmla="*/ 0 h 2389716"/>
                <a:gd name="csX4" fmla="*/ 6950926 w 6950926"/>
                <a:gd name="csY4" fmla="*/ 2389716 h 2389716"/>
                <a:gd name="csX5" fmla="*/ 2932611 w 6950926"/>
                <a:gd name="csY5" fmla="*/ 2389716 h 2389716"/>
                <a:gd name="csX6" fmla="*/ 0 w 6950926"/>
                <a:gd name="csY6" fmla="*/ 1436914 h 2389716"/>
                <a:gd name="csX0" fmla="*/ 0 w 6950926"/>
                <a:gd name="csY0" fmla="*/ 1436914 h 2389716"/>
                <a:gd name="csX1" fmla="*/ 8766 w 6950926"/>
                <a:gd name="csY1" fmla="*/ 1423591 h 2389716"/>
                <a:gd name="csX2" fmla="*/ 106738 w 6950926"/>
                <a:gd name="csY2" fmla="*/ 1129677 h 2389716"/>
                <a:gd name="csX3" fmla="*/ 2907231 w 6950926"/>
                <a:gd name="csY3" fmla="*/ 26209 h 2389716"/>
                <a:gd name="csX4" fmla="*/ 6950926 w 6950926"/>
                <a:gd name="csY4" fmla="*/ 0 h 2389716"/>
                <a:gd name="csX5" fmla="*/ 6950926 w 6950926"/>
                <a:gd name="csY5" fmla="*/ 2389716 h 2389716"/>
                <a:gd name="csX6" fmla="*/ 2932611 w 6950926"/>
                <a:gd name="csY6" fmla="*/ 2389716 h 2389716"/>
                <a:gd name="csX7" fmla="*/ 0 w 6950926"/>
                <a:gd name="csY7" fmla="*/ 1436914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97972 w 6942160"/>
                <a:gd name="csY2" fmla="*/ 1129677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2923845 w 6942160"/>
                <a:gd name="csY6" fmla="*/ 2389716 h 2389716"/>
                <a:gd name="csX7" fmla="*/ 10828 w 6942160"/>
                <a:gd name="csY7" fmla="*/ 2357846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2880360 w 6942160"/>
                <a:gd name="csY2" fmla="*/ 1417060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2923845 w 6942160"/>
                <a:gd name="csY6" fmla="*/ 2389716 h 2389716"/>
                <a:gd name="csX7" fmla="*/ 10828 w 6942160"/>
                <a:gd name="csY7" fmla="*/ 2357846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2906485 w 6942160"/>
                <a:gd name="csY2" fmla="*/ 1423591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2923845 w 6942160"/>
                <a:gd name="csY6" fmla="*/ 2389716 h 2389716"/>
                <a:gd name="csX7" fmla="*/ 10828 w 6942160"/>
                <a:gd name="csY7" fmla="*/ 2357846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2886891 w 6942160"/>
                <a:gd name="csY2" fmla="*/ 1430122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2923845 w 6942160"/>
                <a:gd name="csY6" fmla="*/ 2389716 h 2389716"/>
                <a:gd name="csX7" fmla="*/ 10828 w 6942160"/>
                <a:gd name="csY7" fmla="*/ 2357846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2893423 w 6942160"/>
                <a:gd name="csY2" fmla="*/ 1417059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2923845 w 6942160"/>
                <a:gd name="csY6" fmla="*/ 2389716 h 2389716"/>
                <a:gd name="csX7" fmla="*/ 10828 w 6942160"/>
                <a:gd name="csY7" fmla="*/ 2357846 h 2389716"/>
                <a:gd name="csX0" fmla="*/ 10828 w 6942160"/>
                <a:gd name="csY0" fmla="*/ 2357846 h 2389716"/>
                <a:gd name="csX1" fmla="*/ 0 w 6942160"/>
                <a:gd name="csY1" fmla="*/ 1423591 h 2389716"/>
                <a:gd name="csX2" fmla="*/ 2893423 w 6942160"/>
                <a:gd name="csY2" fmla="*/ 1417059 h 2389716"/>
                <a:gd name="csX3" fmla="*/ 2898465 w 6942160"/>
                <a:gd name="csY3" fmla="*/ 26209 h 2389716"/>
                <a:gd name="csX4" fmla="*/ 6942160 w 6942160"/>
                <a:gd name="csY4" fmla="*/ 0 h 2389716"/>
                <a:gd name="csX5" fmla="*/ 6942160 w 6942160"/>
                <a:gd name="csY5" fmla="*/ 2389716 h 2389716"/>
                <a:gd name="csX6" fmla="*/ 10828 w 6942160"/>
                <a:gd name="csY6" fmla="*/ 2357846 h 2389716"/>
                <a:gd name="csX0" fmla="*/ 10828 w 6942160"/>
                <a:gd name="csY0" fmla="*/ 2428185 h 2428185"/>
                <a:gd name="csX1" fmla="*/ 0 w 6942160"/>
                <a:gd name="csY1" fmla="*/ 1423591 h 2428185"/>
                <a:gd name="csX2" fmla="*/ 2893423 w 6942160"/>
                <a:gd name="csY2" fmla="*/ 1417059 h 2428185"/>
                <a:gd name="csX3" fmla="*/ 2898465 w 6942160"/>
                <a:gd name="csY3" fmla="*/ 26209 h 2428185"/>
                <a:gd name="csX4" fmla="*/ 6942160 w 6942160"/>
                <a:gd name="csY4" fmla="*/ 0 h 2428185"/>
                <a:gd name="csX5" fmla="*/ 6942160 w 6942160"/>
                <a:gd name="csY5" fmla="*/ 2389716 h 2428185"/>
                <a:gd name="csX6" fmla="*/ 10828 w 6942160"/>
                <a:gd name="csY6" fmla="*/ 2428185 h 2428185"/>
                <a:gd name="csX0" fmla="*/ 10828 w 6942160"/>
                <a:gd name="csY0" fmla="*/ 2393015 h 2393015"/>
                <a:gd name="csX1" fmla="*/ 0 w 6942160"/>
                <a:gd name="csY1" fmla="*/ 1423591 h 2393015"/>
                <a:gd name="csX2" fmla="*/ 2893423 w 6942160"/>
                <a:gd name="csY2" fmla="*/ 1417059 h 2393015"/>
                <a:gd name="csX3" fmla="*/ 2898465 w 6942160"/>
                <a:gd name="csY3" fmla="*/ 26209 h 2393015"/>
                <a:gd name="csX4" fmla="*/ 6942160 w 6942160"/>
                <a:gd name="csY4" fmla="*/ 0 h 2393015"/>
                <a:gd name="csX5" fmla="*/ 6942160 w 6942160"/>
                <a:gd name="csY5" fmla="*/ 2389716 h 2393015"/>
                <a:gd name="csX6" fmla="*/ 10828 w 6942160"/>
                <a:gd name="csY6" fmla="*/ 2393015 h 2393015"/>
                <a:gd name="csX0" fmla="*/ 10828 w 6942160"/>
                <a:gd name="csY0" fmla="*/ 2393015 h 2393015"/>
                <a:gd name="csX1" fmla="*/ 0 w 6942160"/>
                <a:gd name="csY1" fmla="*/ 1423591 h 2393015"/>
                <a:gd name="csX2" fmla="*/ 2893423 w 6942160"/>
                <a:gd name="csY2" fmla="*/ 1241411 h 2393015"/>
                <a:gd name="csX3" fmla="*/ 2898465 w 6942160"/>
                <a:gd name="csY3" fmla="*/ 26209 h 2393015"/>
                <a:gd name="csX4" fmla="*/ 6942160 w 6942160"/>
                <a:gd name="csY4" fmla="*/ 0 h 2393015"/>
                <a:gd name="csX5" fmla="*/ 6942160 w 6942160"/>
                <a:gd name="csY5" fmla="*/ 2389716 h 2393015"/>
                <a:gd name="csX6" fmla="*/ 10828 w 6942160"/>
                <a:gd name="csY6" fmla="*/ 2393015 h 2393015"/>
                <a:gd name="csX0" fmla="*/ 0 w 6931332"/>
                <a:gd name="csY0" fmla="*/ 2393015 h 2393015"/>
                <a:gd name="csX1" fmla="*/ 4671 w 6931332"/>
                <a:gd name="csY1" fmla="*/ 1242777 h 2393015"/>
                <a:gd name="csX2" fmla="*/ 2882595 w 6931332"/>
                <a:gd name="csY2" fmla="*/ 1241411 h 2393015"/>
                <a:gd name="csX3" fmla="*/ 2887637 w 6931332"/>
                <a:gd name="csY3" fmla="*/ 26209 h 2393015"/>
                <a:gd name="csX4" fmla="*/ 6931332 w 6931332"/>
                <a:gd name="csY4" fmla="*/ 0 h 2393015"/>
                <a:gd name="csX5" fmla="*/ 6931332 w 6931332"/>
                <a:gd name="csY5" fmla="*/ 2389716 h 2393015"/>
                <a:gd name="csX6" fmla="*/ 0 w 6931332"/>
                <a:gd name="csY6" fmla="*/ 2393015 h 239301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6931332" h="2393015">
                  <a:moveTo>
                    <a:pt x="0" y="2393015"/>
                  </a:moveTo>
                  <a:lnTo>
                    <a:pt x="4671" y="1242777"/>
                  </a:lnTo>
                  <a:cubicBezTo>
                    <a:pt x="15557" y="1234069"/>
                    <a:pt x="2871709" y="1250119"/>
                    <a:pt x="2882595" y="1241411"/>
                  </a:cubicBezTo>
                  <a:cubicBezTo>
                    <a:pt x="2879922" y="775617"/>
                    <a:pt x="2890310" y="492003"/>
                    <a:pt x="2887637" y="26209"/>
                  </a:cubicBezTo>
                  <a:lnTo>
                    <a:pt x="6931332" y="0"/>
                  </a:lnTo>
                  <a:lnTo>
                    <a:pt x="6931332" y="2389716"/>
                  </a:lnTo>
                  <a:lnTo>
                    <a:pt x="0" y="2393015"/>
                  </a:lnTo>
                  <a:close/>
                </a:path>
              </a:pathLst>
            </a:custGeom>
            <a:solidFill>
              <a:schemeClr val="bg1">
                <a:alpha val="6124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455BEE5-0DD0-E3D4-547D-2A351D4FEF02}"/>
                </a:ext>
              </a:extLst>
            </p:cNvPr>
            <p:cNvSpPr/>
            <p:nvPr/>
          </p:nvSpPr>
          <p:spPr>
            <a:xfrm>
              <a:off x="7359696" y="2450348"/>
              <a:ext cx="3905581" cy="1286613"/>
            </a:xfrm>
            <a:prstGeom prst="rect">
              <a:avLst/>
            </a:prstGeom>
            <a:solidFill>
              <a:schemeClr val="bg1">
                <a:alpha val="61240"/>
              </a:schemeClr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BB8F22A8-D9A3-58F7-E5CD-C4DDD9CA9638}"/>
              </a:ext>
            </a:extLst>
          </p:cNvPr>
          <p:cNvGrpSpPr/>
          <p:nvPr/>
        </p:nvGrpSpPr>
        <p:grpSpPr>
          <a:xfrm>
            <a:off x="1855599" y="1339706"/>
            <a:ext cx="9258221" cy="4715915"/>
            <a:chOff x="1855599" y="1339706"/>
            <a:chExt cx="9258221" cy="471591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DD04E0B-B5AF-960F-4D1F-0FD696F7DDDB}"/>
                </a:ext>
              </a:extLst>
            </p:cNvPr>
            <p:cNvSpPr txBox="1"/>
            <p:nvPr/>
          </p:nvSpPr>
          <p:spPr>
            <a:xfrm>
              <a:off x="5538533" y="1339706"/>
              <a:ext cx="3652058" cy="954107"/>
            </a:xfrm>
            <a:prstGeom prst="rect">
              <a:avLst/>
            </a:prstGeom>
            <a:solidFill>
              <a:schemeClr val="bg1">
                <a:alpha val="9016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Part II: Synthesis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Presenter: Yitian Sun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9031D605-D9E5-1F11-0143-C5E547ED4D7C}"/>
                </a:ext>
              </a:extLst>
            </p:cNvPr>
            <p:cNvSpPr txBox="1"/>
            <p:nvPr/>
          </p:nvSpPr>
          <p:spPr>
            <a:xfrm>
              <a:off x="7461762" y="2606932"/>
              <a:ext cx="3652058" cy="954107"/>
            </a:xfrm>
            <a:prstGeom prst="rect">
              <a:avLst/>
            </a:prstGeom>
            <a:solidFill>
              <a:schemeClr val="bg1">
                <a:alpha val="9016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Part III: Compiler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Presenter: </a:t>
              </a:r>
              <a:r>
                <a:rPr kumimoji="1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Chenyun</a:t>
              </a: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Yin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0E4CC54-879F-59C1-BE40-F4E37884A1CC}"/>
                </a:ext>
              </a:extLst>
            </p:cNvPr>
            <p:cNvSpPr txBox="1"/>
            <p:nvPr/>
          </p:nvSpPr>
          <p:spPr>
            <a:xfrm>
              <a:off x="5661068" y="5101514"/>
              <a:ext cx="4874603" cy="954107"/>
            </a:xfrm>
            <a:prstGeom prst="rect">
              <a:avLst/>
            </a:prstGeom>
            <a:solidFill>
              <a:schemeClr val="bg1">
                <a:alpha val="9016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Part IV: Arch and Deployment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Presenter: Yuyang Zou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D2FDC4-4850-9914-F8A9-3240FF1A05C8}"/>
                </a:ext>
              </a:extLst>
            </p:cNvPr>
            <p:cNvSpPr txBox="1"/>
            <p:nvPr/>
          </p:nvSpPr>
          <p:spPr>
            <a:xfrm>
              <a:off x="1855599" y="3505274"/>
              <a:ext cx="5312448" cy="954107"/>
            </a:xfrm>
            <a:prstGeom prst="rect">
              <a:avLst/>
            </a:prstGeom>
            <a:solidFill>
              <a:schemeClr val="bg1">
                <a:alpha val="9016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Part I: HDL and Instruction Finding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Presenter: </a:t>
              </a:r>
              <a:r>
                <a:rPr kumimoji="1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Youwei</a:t>
              </a: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Xiao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2DE3C8-7D8A-5F6F-5B0C-3323ADADCC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4C8A5C-A314-7E47-83EA-75F9E8CC9FC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390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DB35-6DBD-3F10-D161-A54E5659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 I: HDL and Instruction Finding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2BDCB-40BA-C0D2-4222-4AB8D7B43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HDL</a:t>
            </a:r>
          </a:p>
          <a:p>
            <a:pPr lvl="1"/>
            <a:r>
              <a:rPr lang="en-CN" dirty="0"/>
              <a:t>What is Cement?</a:t>
            </a:r>
          </a:p>
          <a:p>
            <a:pPr lvl="1"/>
            <a:r>
              <a:rPr lang="en-US" dirty="0"/>
              <a:t>C</a:t>
            </a:r>
            <a:r>
              <a:rPr lang="en-CN"/>
              <a:t>mt2 basics</a:t>
            </a:r>
            <a:r>
              <a:rPr lang="en-US"/>
              <a:t> and </a:t>
            </a:r>
            <a:r>
              <a:rPr lang="en-US" dirty="0"/>
              <a:t>e</a:t>
            </a:r>
            <a:r>
              <a:rPr lang="en-CN"/>
              <a:t>xamples</a:t>
            </a:r>
            <a:endParaRPr lang="en-CN" dirty="0"/>
          </a:p>
          <a:p>
            <a:pPr lvl="1"/>
            <a:r>
              <a:rPr lang="en-US"/>
              <a:t>Circt-cmt2</a:t>
            </a:r>
            <a:endParaRPr lang="en-CN" dirty="0"/>
          </a:p>
          <a:p>
            <a:endParaRPr lang="en-US"/>
          </a:p>
          <a:p>
            <a:r>
              <a:rPr lang="en-CN"/>
              <a:t>Instruction</a:t>
            </a:r>
            <a:r>
              <a:rPr lang="en-US"/>
              <a:t> finding</a:t>
            </a:r>
            <a:endParaRPr lang="en-CN" dirty="0"/>
          </a:p>
          <a:p>
            <a:pPr lvl="1"/>
            <a:r>
              <a:rPr lang="en-CN"/>
              <a:t>ISAMORE</a:t>
            </a:r>
            <a:r>
              <a:rPr lang="en-US"/>
              <a:t> (ASPLOS’26)</a:t>
            </a:r>
          </a:p>
          <a:p>
            <a:pPr lvl="2"/>
            <a:r>
              <a:rPr lang="en-CN"/>
              <a:t>finding </a:t>
            </a:r>
            <a:r>
              <a:rPr lang="en-CN" dirty="0"/>
              <a:t>reusable instructions </a:t>
            </a:r>
            <a:r>
              <a:rPr lang="en-CN"/>
              <a:t>via e-graph</a:t>
            </a:r>
            <a:r>
              <a:rPr lang="en-US"/>
              <a:t> anti-unification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2D7AA-9EF1-ADE7-FAA4-9456AC67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723BD05-AB8D-AE84-D71C-B6E0785850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D18895-8CEA-CD44-8865-CD21638D5BB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011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156D3-2583-6F48-EA67-95644C4A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A234474-F65B-9FBF-72EE-E9E66722B7B8}"/>
              </a:ext>
            </a:extLst>
          </p:cNvPr>
          <p:cNvSpPr/>
          <p:nvPr/>
        </p:nvSpPr>
        <p:spPr>
          <a:xfrm>
            <a:off x="6653280" y="1739802"/>
            <a:ext cx="4934117" cy="4309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module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func.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@vgemv3d_vv(%arg0: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&gt;, %arg1: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&gt;)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scf.for %arg2 = %c0 to %c2 step %c1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%3 = scf.for %arg3 = %c0 to %c4 step %c1 iter_args(%arg4 = %c0_i32) -&gt;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scf.yield %18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.store %3, %arg1[%4]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%c0_i8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247F8-C781-82A9-053F-1CB58CCE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Semantic Translation</a:t>
            </a:r>
            <a:endParaRPr 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F60561A-D51D-47F0-6FA0-CFF7560D8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Translating CADL into high-level MLIR computation patterns for matching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3516-20D1-85EE-A9D6-0AF14F45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40ACDDC8-621B-7490-10BB-B45C5B3CAE14}"/>
              </a:ext>
            </a:extLst>
          </p:cNvPr>
          <p:cNvSpPr/>
          <p:nvPr/>
        </p:nvSpPr>
        <p:spPr>
          <a:xfrm>
            <a:off x="5771964" y="3799348"/>
            <a:ext cx="648072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4ED2C0-00E7-566D-4E65-D5CB17EE8A04}"/>
              </a:ext>
            </a:extLst>
          </p:cNvPr>
          <p:cNvSpPr/>
          <p:nvPr/>
        </p:nvSpPr>
        <p:spPr>
          <a:xfrm>
            <a:off x="6907706" y="2060898"/>
            <a:ext cx="1060502" cy="271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D79805-8B7E-FA43-D4DC-C683CDFEDDD1}"/>
              </a:ext>
            </a:extLst>
          </p:cNvPr>
          <p:cNvSpPr/>
          <p:nvPr/>
        </p:nvSpPr>
        <p:spPr>
          <a:xfrm>
            <a:off x="7194699" y="3035318"/>
            <a:ext cx="773509" cy="271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306EF1-5A61-DE81-B9FC-5C64D4D39F77}"/>
              </a:ext>
            </a:extLst>
          </p:cNvPr>
          <p:cNvSpPr/>
          <p:nvPr/>
        </p:nvSpPr>
        <p:spPr>
          <a:xfrm>
            <a:off x="7622265" y="4015372"/>
            <a:ext cx="1072266" cy="271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727D5BA-D86B-0F07-48F3-882BCF118C8C}"/>
              </a:ext>
            </a:extLst>
          </p:cNvPr>
          <p:cNvSpPr/>
          <p:nvPr/>
        </p:nvSpPr>
        <p:spPr>
          <a:xfrm>
            <a:off x="8400256" y="5549327"/>
            <a:ext cx="25913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Just high-level patterns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C5A653D-B6BB-EA63-D381-1692BBA7229B}"/>
              </a:ext>
            </a:extLst>
          </p:cNvPr>
          <p:cNvCxnSpPr>
            <a:cxnSpLocks/>
          </p:cNvCxnSpPr>
          <p:nvPr/>
        </p:nvCxnSpPr>
        <p:spPr>
          <a:xfrm>
            <a:off x="8243392" y="4790251"/>
            <a:ext cx="447901" cy="75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A9CFCAB-2C80-4CE0-EE05-CB78D04A5076}"/>
              </a:ext>
            </a:extLst>
          </p:cNvPr>
          <p:cNvSpPr/>
          <p:nvPr/>
        </p:nvSpPr>
        <p:spPr>
          <a:xfrm>
            <a:off x="7411119" y="4479577"/>
            <a:ext cx="1370504" cy="271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6B08C6-7AF4-C709-7D3C-49722CB47A33}"/>
              </a:ext>
            </a:extLst>
          </p:cNvPr>
          <p:cNvSpPr/>
          <p:nvPr/>
        </p:nvSpPr>
        <p:spPr>
          <a:xfrm>
            <a:off x="986405" y="2094026"/>
            <a:ext cx="4569409" cy="3927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#[opcode(7'b0101011)]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#[funct7(7'b0110001)]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rtype vgemv3d_vv(rs1: u5, rs2: u5, rd: u5)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let addr: u32 = _irf[rs1];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let out_addr: u32 = _irf[rs2];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matrix[0 +: ] = _burst_read[addr +: 16];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with i: u32 = (0, i_) do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[[unroll(4)]]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with j: u32 = (0, j_) do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   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 } while (j_ &lt; 4);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} while (i_ &lt; 4);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_irf[rd] =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4CA685-28CE-1EC1-03DD-F5F9D3B82647}"/>
              </a:ext>
            </a:extLst>
          </p:cNvPr>
          <p:cNvSpPr/>
          <p:nvPr/>
        </p:nvSpPr>
        <p:spPr>
          <a:xfrm>
            <a:off x="2956331" y="5349667"/>
            <a:ext cx="24963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 information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67DA961-837A-F9B8-39EE-FBFD6827B79C}"/>
              </a:ext>
            </a:extLst>
          </p:cNvPr>
          <p:cNvSpPr/>
          <p:nvPr/>
        </p:nvSpPr>
        <p:spPr>
          <a:xfrm>
            <a:off x="1055440" y="2129908"/>
            <a:ext cx="2238074" cy="579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E37E07-48E4-67CC-6E45-409159A17841}"/>
              </a:ext>
            </a:extLst>
          </p:cNvPr>
          <p:cNvSpPr/>
          <p:nvPr/>
        </p:nvSpPr>
        <p:spPr>
          <a:xfrm>
            <a:off x="2523110" y="2966910"/>
            <a:ext cx="908594" cy="246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BB6410-CBB9-6E6C-E5A3-515CD43E5745}"/>
              </a:ext>
            </a:extLst>
          </p:cNvPr>
          <p:cNvSpPr/>
          <p:nvPr/>
        </p:nvSpPr>
        <p:spPr>
          <a:xfrm>
            <a:off x="2502034" y="3553282"/>
            <a:ext cx="1145694" cy="246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D8649E5-C691-7259-60B1-96947ED2D996}"/>
              </a:ext>
            </a:extLst>
          </p:cNvPr>
          <p:cNvSpPr/>
          <p:nvPr/>
        </p:nvSpPr>
        <p:spPr>
          <a:xfrm>
            <a:off x="1356340" y="4057657"/>
            <a:ext cx="1145694" cy="246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04CEF65-05A9-6F4E-00A9-2DEB2E30A56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1929187" y="4303723"/>
            <a:ext cx="1783780" cy="997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163B78-B441-ACB3-258C-0AD650F168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B3C51A-C0E6-D24F-B4C9-439893BE427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77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156D3-2583-6F48-EA67-95644C4A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47F8-C781-82A9-053F-1CB58CCE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Hands-on Translation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3516-20D1-85EE-A9D6-0AF14F45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048670-6280-A6EF-CF54-703882D268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75" y="1052736"/>
            <a:ext cx="2542572" cy="37298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BE5B30-4F1B-281F-9306-816E164742C2}"/>
              </a:ext>
            </a:extLst>
          </p:cNvPr>
          <p:cNvSpPr/>
          <p:nvPr/>
        </p:nvSpPr>
        <p:spPr>
          <a:xfrm>
            <a:off x="3326688" y="3382112"/>
            <a:ext cx="7920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00F2BF-705F-1195-DF75-15B6E728CD84}"/>
              </a:ext>
            </a:extLst>
          </p:cNvPr>
          <p:cNvSpPr/>
          <p:nvPr/>
        </p:nvSpPr>
        <p:spPr>
          <a:xfrm>
            <a:off x="2861334" y="3297953"/>
            <a:ext cx="529214" cy="56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F3254539-3C20-CA79-8849-3C58DCE242F2}"/>
              </a:ext>
            </a:extLst>
          </p:cNvPr>
          <p:cNvSpPr/>
          <p:nvPr/>
        </p:nvSpPr>
        <p:spPr>
          <a:xfrm>
            <a:off x="2135560" y="4633190"/>
            <a:ext cx="360040" cy="3415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98001C-EF7E-FBD8-37A0-E930322E39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863" y="5046070"/>
            <a:ext cx="2227825" cy="1241976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A66820DB-B998-9516-CB88-DF45EE8C3946}"/>
              </a:ext>
            </a:extLst>
          </p:cNvPr>
          <p:cNvSpPr/>
          <p:nvPr/>
        </p:nvSpPr>
        <p:spPr>
          <a:xfrm rot="16200000">
            <a:off x="4404110" y="3583397"/>
            <a:ext cx="360040" cy="3415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D145257-53DF-EEF4-3FAC-49B014391F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728" y="1065676"/>
            <a:ext cx="6641328" cy="486916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C005D57-4ABB-FB59-AFB7-1344FBDA1940}"/>
              </a:ext>
            </a:extLst>
          </p:cNvPr>
          <p:cNvSpPr/>
          <p:nvPr/>
        </p:nvSpPr>
        <p:spPr>
          <a:xfrm>
            <a:off x="5019038" y="3264641"/>
            <a:ext cx="3381218" cy="2756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8FED9AB-8CFE-CFB2-4BD3-1DBD046CBFB3}"/>
              </a:ext>
            </a:extLst>
          </p:cNvPr>
          <p:cNvSpPr/>
          <p:nvPr/>
        </p:nvSpPr>
        <p:spPr>
          <a:xfrm>
            <a:off x="7384144" y="4305489"/>
            <a:ext cx="8781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source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830D92-E727-B1CD-7BE7-26BA4C32C8AC}"/>
              </a:ext>
            </a:extLst>
          </p:cNvPr>
          <p:cNvSpPr/>
          <p:nvPr/>
        </p:nvSpPr>
        <p:spPr>
          <a:xfrm>
            <a:off x="8861752" y="3221415"/>
            <a:ext cx="2764671" cy="2799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F7B1FA-DB1B-D0D5-9672-D05B2DAFC6D3}"/>
              </a:ext>
            </a:extLst>
          </p:cNvPr>
          <p:cNvSpPr/>
          <p:nvPr/>
        </p:nvSpPr>
        <p:spPr>
          <a:xfrm>
            <a:off x="10417867" y="2547192"/>
            <a:ext cx="1264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Translated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F93458-1A41-509F-4514-08C5B9FB59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7E609AB-42AC-8E4B-9D94-FAE65D71F7A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60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68EC-4E7C-CF92-F247-6BC60E27A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A33C-A45D-5FF2-A0B4-977AA61B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APS Compiler Workflow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0A5D4-EBC3-B722-AE1A-8EC2FB56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29874-0071-11D1-93FC-36757CD2DF06}"/>
              </a:ext>
            </a:extLst>
          </p:cNvPr>
          <p:cNvSpPr/>
          <p:nvPr/>
        </p:nvSpPr>
        <p:spPr>
          <a:xfrm>
            <a:off x="695400" y="4726641"/>
            <a:ext cx="212020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Custom Instr(CADL)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56706ED-B7D2-69C1-34B6-2D5CEDC7B49D}"/>
              </a:ext>
            </a:extLst>
          </p:cNvPr>
          <p:cNvSpPr/>
          <p:nvPr/>
        </p:nvSpPr>
        <p:spPr>
          <a:xfrm>
            <a:off x="6073832" y="2999946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Hybrid Rewrite Engine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71752D4-93E7-499A-8717-51EAFB4569F6}"/>
              </a:ext>
            </a:extLst>
          </p:cNvPr>
          <p:cNvSpPr/>
          <p:nvPr/>
        </p:nvSpPr>
        <p:spPr>
          <a:xfrm>
            <a:off x="6052193" y="4512114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Skeleton-components matching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18CF89-6DBD-32CC-FC37-0C9FB981CE71}"/>
              </a:ext>
            </a:extLst>
          </p:cNvPr>
          <p:cNvSpPr/>
          <p:nvPr/>
        </p:nvSpPr>
        <p:spPr>
          <a:xfrm>
            <a:off x="3143672" y="4613611"/>
            <a:ext cx="1368152" cy="93204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Translation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4DE23B-6255-CFAA-1701-0BDB8FD665EA}"/>
              </a:ext>
            </a:extLst>
          </p:cNvPr>
          <p:cNvSpPr/>
          <p:nvPr/>
        </p:nvSpPr>
        <p:spPr>
          <a:xfrm>
            <a:off x="10920536" y="4836680"/>
            <a:ext cx="792089" cy="464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351FF02-9108-4174-A774-070059021340}"/>
              </a:ext>
            </a:extLst>
          </p:cNvPr>
          <p:cNvSpPr/>
          <p:nvPr/>
        </p:nvSpPr>
        <p:spPr>
          <a:xfrm>
            <a:off x="8472264" y="4512114"/>
            <a:ext cx="1915539" cy="1077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Lowering passes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988D1CC-39D9-0D05-0786-59665A35CE77}"/>
              </a:ext>
            </a:extLst>
          </p:cNvPr>
          <p:cNvSpPr/>
          <p:nvPr/>
        </p:nvSpPr>
        <p:spPr>
          <a:xfrm>
            <a:off x="9192162" y="1582760"/>
            <a:ext cx="309541" cy="190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1597E27-8597-21D5-0004-D1DDB8EC6336}"/>
              </a:ext>
            </a:extLst>
          </p:cNvPr>
          <p:cNvSpPr txBox="1"/>
          <p:nvPr/>
        </p:nvSpPr>
        <p:spPr>
          <a:xfrm>
            <a:off x="9782803" y="147549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Existing tools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E292CA2-68AE-F63C-CB2B-88FC8DA186D2}"/>
              </a:ext>
            </a:extLst>
          </p:cNvPr>
          <p:cNvSpPr/>
          <p:nvPr/>
        </p:nvSpPr>
        <p:spPr>
          <a:xfrm>
            <a:off x="9192344" y="1896106"/>
            <a:ext cx="309541" cy="19071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64D813-5646-530A-EB20-AAE0724A896F}"/>
              </a:ext>
            </a:extLst>
          </p:cNvPr>
          <p:cNvSpPr txBox="1"/>
          <p:nvPr/>
        </p:nvSpPr>
        <p:spPr>
          <a:xfrm>
            <a:off x="9782802" y="183553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 techniques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5CFE4C-2088-0D88-DED8-8A1F611030A7}"/>
              </a:ext>
            </a:extLst>
          </p:cNvPr>
          <p:cNvSpPr txBox="1"/>
          <p:nvPr/>
        </p:nvSpPr>
        <p:spPr>
          <a:xfrm>
            <a:off x="7626888" y="1516378"/>
            <a:ext cx="22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1149DA6-C8B4-1A8E-897E-23342374DF0A}"/>
              </a:ext>
            </a:extLst>
          </p:cNvPr>
          <p:cNvGrpSpPr/>
          <p:nvPr/>
        </p:nvGrpSpPr>
        <p:grpSpPr>
          <a:xfrm>
            <a:off x="5159896" y="1463079"/>
            <a:ext cx="686757" cy="864095"/>
            <a:chOff x="5126358" y="2790703"/>
            <a:chExt cx="686757" cy="864095"/>
          </a:xfrm>
        </p:grpSpPr>
        <p:sp>
          <p:nvSpPr>
            <p:cNvPr id="65" name="折角形 31">
              <a:extLst>
                <a:ext uri="{FF2B5EF4-FFF2-40B4-BE49-F238E27FC236}">
                  <a16:creationId xmlns:a16="http://schemas.microsoft.com/office/drawing/2014/main" id="{5F8F9F53-D13A-F320-E82B-FB2B376205DE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8268257-CE25-3957-9E1B-133A4D6D60AD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3EE82FCC-50F0-FA04-B552-E65E9C14CB9B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68" name="Picture 38">
                <a:extLst>
                  <a:ext uri="{FF2B5EF4-FFF2-40B4-BE49-F238E27FC236}">
                    <a16:creationId xmlns:a16="http://schemas.microsoft.com/office/drawing/2014/main" id="{D4E4E81B-09A5-E0D5-135B-55D4A9183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D0AF7368-C609-7DBD-81F6-8332B5ECDFD3}"/>
              </a:ext>
            </a:extLst>
          </p:cNvPr>
          <p:cNvSpPr/>
          <p:nvPr/>
        </p:nvSpPr>
        <p:spPr>
          <a:xfrm>
            <a:off x="911424" y="1631794"/>
            <a:ext cx="180020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(c-code)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996AA1-BF74-703A-72C6-747528937F31}"/>
              </a:ext>
            </a:extLst>
          </p:cNvPr>
          <p:cNvSpPr/>
          <p:nvPr/>
        </p:nvSpPr>
        <p:spPr>
          <a:xfrm>
            <a:off x="3143672" y="1703802"/>
            <a:ext cx="1552206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Polygeist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燕尾形 60">
            <a:extLst>
              <a:ext uri="{FF2B5EF4-FFF2-40B4-BE49-F238E27FC236}">
                <a16:creationId xmlns:a16="http://schemas.microsoft.com/office/drawing/2014/main" id="{FF645CD8-4833-9638-5396-D539DFF302AE}"/>
              </a:ext>
            </a:extLst>
          </p:cNvPr>
          <p:cNvSpPr/>
          <p:nvPr/>
        </p:nvSpPr>
        <p:spPr>
          <a:xfrm>
            <a:off x="2811809" y="189512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燕尾形 60">
            <a:extLst>
              <a:ext uri="{FF2B5EF4-FFF2-40B4-BE49-F238E27FC236}">
                <a16:creationId xmlns:a16="http://schemas.microsoft.com/office/drawing/2014/main" id="{844D0F4F-8354-A487-A453-28741E8BEA5E}"/>
              </a:ext>
            </a:extLst>
          </p:cNvPr>
          <p:cNvSpPr/>
          <p:nvPr/>
        </p:nvSpPr>
        <p:spPr>
          <a:xfrm>
            <a:off x="4799856" y="185620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62A2B0D-01C2-3334-F9E3-2487A21B9A84}"/>
              </a:ext>
            </a:extLst>
          </p:cNvPr>
          <p:cNvSpPr txBox="1"/>
          <p:nvPr/>
        </p:nvSpPr>
        <p:spPr>
          <a:xfrm>
            <a:off x="4550225" y="2393776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燕尾形 60">
            <a:extLst>
              <a:ext uri="{FF2B5EF4-FFF2-40B4-BE49-F238E27FC236}">
                <a16:creationId xmlns:a16="http://schemas.microsoft.com/office/drawing/2014/main" id="{BD54789A-3089-54F7-4F4D-A864641C3E01}"/>
              </a:ext>
            </a:extLst>
          </p:cNvPr>
          <p:cNvSpPr/>
          <p:nvPr/>
        </p:nvSpPr>
        <p:spPr>
          <a:xfrm>
            <a:off x="6203611" y="183492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6E867A73-9238-E2F5-1672-951748B260EC}"/>
              </a:ext>
            </a:extLst>
          </p:cNvPr>
          <p:cNvGrpSpPr/>
          <p:nvPr/>
        </p:nvGrpSpPr>
        <p:grpSpPr>
          <a:xfrm>
            <a:off x="6674028" y="1484489"/>
            <a:ext cx="686757" cy="864095"/>
            <a:chOff x="5126358" y="2790703"/>
            <a:chExt cx="686757" cy="86409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6" name="折角形 31">
              <a:extLst>
                <a:ext uri="{FF2B5EF4-FFF2-40B4-BE49-F238E27FC236}">
                  <a16:creationId xmlns:a16="http://schemas.microsoft.com/office/drawing/2014/main" id="{7AE409D9-ED5B-533B-542E-A017AB83236B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7F6139D6-BAF7-24AD-04DE-90D176118023}"/>
                </a:ext>
              </a:extLst>
            </p:cNvPr>
            <p:cNvSpPr/>
            <p:nvPr/>
          </p:nvSpPr>
          <p:spPr>
            <a:xfrm>
              <a:off x="5257265" y="3117745"/>
              <a:ext cx="425369" cy="295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6F2EA8CC-BB09-0460-6391-05831EDDFE00}"/>
              </a:ext>
            </a:extLst>
          </p:cNvPr>
          <p:cNvSpPr txBox="1"/>
          <p:nvPr/>
        </p:nvSpPr>
        <p:spPr>
          <a:xfrm>
            <a:off x="5344485" y="836712"/>
            <a:ext cx="190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Construction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9" name="图形 78">
            <a:extLst>
              <a:ext uri="{FF2B5EF4-FFF2-40B4-BE49-F238E27FC236}">
                <a16:creationId xmlns:a16="http://schemas.microsoft.com/office/drawing/2014/main" id="{42997F3F-02FC-D731-0903-0C79535E0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4329" y="1612998"/>
            <a:ext cx="494549" cy="621719"/>
          </a:xfrm>
          <a:prstGeom prst="rect">
            <a:avLst/>
          </a:prstGeom>
        </p:spPr>
      </p:pic>
      <p:sp>
        <p:nvSpPr>
          <p:cNvPr id="80" name="燕尾形 60">
            <a:extLst>
              <a:ext uri="{FF2B5EF4-FFF2-40B4-BE49-F238E27FC236}">
                <a16:creationId xmlns:a16="http://schemas.microsoft.com/office/drawing/2014/main" id="{952557A7-7534-0AC3-703F-C5A376646118}"/>
              </a:ext>
            </a:extLst>
          </p:cNvPr>
          <p:cNvSpPr/>
          <p:nvPr/>
        </p:nvSpPr>
        <p:spPr>
          <a:xfrm rot="5400000">
            <a:off x="6937679" y="260539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燕尾形 60">
            <a:extLst>
              <a:ext uri="{FF2B5EF4-FFF2-40B4-BE49-F238E27FC236}">
                <a16:creationId xmlns:a16="http://schemas.microsoft.com/office/drawing/2014/main" id="{C558E790-E3F8-2CBE-F7DD-1F4693A2E616}"/>
              </a:ext>
            </a:extLst>
          </p:cNvPr>
          <p:cNvSpPr/>
          <p:nvPr/>
        </p:nvSpPr>
        <p:spPr>
          <a:xfrm>
            <a:off x="2883817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燕尾形 60">
            <a:extLst>
              <a:ext uri="{FF2B5EF4-FFF2-40B4-BE49-F238E27FC236}">
                <a16:creationId xmlns:a16="http://schemas.microsoft.com/office/drawing/2014/main" id="{EC252F1F-26E7-FBAD-E2A5-E70FE5BCC976}"/>
              </a:ext>
            </a:extLst>
          </p:cNvPr>
          <p:cNvSpPr/>
          <p:nvPr/>
        </p:nvSpPr>
        <p:spPr>
          <a:xfrm>
            <a:off x="4612009" y="49690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折角形 31">
            <a:extLst>
              <a:ext uri="{FF2B5EF4-FFF2-40B4-BE49-F238E27FC236}">
                <a16:creationId xmlns:a16="http://schemas.microsoft.com/office/drawing/2014/main" id="{6B87CD6E-E096-8E19-080A-9BD707CC4238}"/>
              </a:ext>
            </a:extLst>
          </p:cNvPr>
          <p:cNvSpPr/>
          <p:nvPr/>
        </p:nvSpPr>
        <p:spPr>
          <a:xfrm rot="10800000">
            <a:off x="3791744" y="3182641"/>
            <a:ext cx="1728192" cy="830838"/>
          </a:xfrm>
          <a:prstGeom prst="foldedCorner">
            <a:avLst>
              <a:gd name="adj" fmla="val 3102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7700DD1-B1F2-D3CA-8F0E-8DCC20299D2D}"/>
              </a:ext>
            </a:extLst>
          </p:cNvPr>
          <p:cNvSpPr/>
          <p:nvPr/>
        </p:nvSpPr>
        <p:spPr>
          <a:xfrm>
            <a:off x="3922940" y="3212976"/>
            <a:ext cx="1561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燕尾形 60">
            <a:extLst>
              <a:ext uri="{FF2B5EF4-FFF2-40B4-BE49-F238E27FC236}">
                <a16:creationId xmlns:a16="http://schemas.microsoft.com/office/drawing/2014/main" id="{9FFD91D8-0E2C-2DAC-5C23-747E4D38AE30}"/>
              </a:ext>
            </a:extLst>
          </p:cNvPr>
          <p:cNvSpPr/>
          <p:nvPr/>
        </p:nvSpPr>
        <p:spPr>
          <a:xfrm>
            <a:off x="5735960" y="347193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燕尾形 60">
            <a:extLst>
              <a:ext uri="{FF2B5EF4-FFF2-40B4-BE49-F238E27FC236}">
                <a16:creationId xmlns:a16="http://schemas.microsoft.com/office/drawing/2014/main" id="{652BFCEE-3F07-8F9E-7D93-2F348B27AF18}"/>
              </a:ext>
            </a:extLst>
          </p:cNvPr>
          <p:cNvSpPr/>
          <p:nvPr/>
        </p:nvSpPr>
        <p:spPr>
          <a:xfrm>
            <a:off x="8112224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燕尾形 60">
            <a:extLst>
              <a:ext uri="{FF2B5EF4-FFF2-40B4-BE49-F238E27FC236}">
                <a16:creationId xmlns:a16="http://schemas.microsoft.com/office/drawing/2014/main" id="{272F1EAC-BC95-0E6F-68DC-39BE95436D54}"/>
              </a:ext>
            </a:extLst>
          </p:cNvPr>
          <p:cNvSpPr/>
          <p:nvPr/>
        </p:nvSpPr>
        <p:spPr>
          <a:xfrm rot="5400000">
            <a:off x="6923482" y="41895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燕尾形 60">
            <a:extLst>
              <a:ext uri="{FF2B5EF4-FFF2-40B4-BE49-F238E27FC236}">
                <a16:creationId xmlns:a16="http://schemas.microsoft.com/office/drawing/2014/main" id="{AB8DD71F-0CB6-4895-E9D6-A3064B0ADEB5}"/>
              </a:ext>
            </a:extLst>
          </p:cNvPr>
          <p:cNvSpPr/>
          <p:nvPr/>
        </p:nvSpPr>
        <p:spPr>
          <a:xfrm>
            <a:off x="10559996" y="499396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9" name="Picture 38">
            <a:extLst>
              <a:ext uri="{FF2B5EF4-FFF2-40B4-BE49-F238E27FC236}">
                <a16:creationId xmlns:a16="http://schemas.microsoft.com/office/drawing/2014/main" id="{8F92CA90-F29C-279F-46D6-11A429A5C5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86" y="3220392"/>
            <a:ext cx="615269" cy="659074"/>
          </a:xfrm>
          <a:prstGeom prst="rect">
            <a:avLst/>
          </a:prstGeom>
        </p:spPr>
      </p:pic>
      <p:sp>
        <p:nvSpPr>
          <p:cNvPr id="90" name="箭头: 左右 89">
            <a:extLst>
              <a:ext uri="{FF2B5EF4-FFF2-40B4-BE49-F238E27FC236}">
                <a16:creationId xmlns:a16="http://schemas.microsoft.com/office/drawing/2014/main" id="{B4E7FB7A-3F8B-5C05-8F25-5E37D93AE91C}"/>
              </a:ext>
            </a:extLst>
          </p:cNvPr>
          <p:cNvSpPr/>
          <p:nvPr/>
        </p:nvSpPr>
        <p:spPr>
          <a:xfrm>
            <a:off x="8177063" y="3401608"/>
            <a:ext cx="538231" cy="2234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3C4FC35-C22A-3690-E653-5F879E33B7F1}"/>
              </a:ext>
            </a:extLst>
          </p:cNvPr>
          <p:cNvSpPr/>
          <p:nvPr/>
        </p:nvSpPr>
        <p:spPr>
          <a:xfrm>
            <a:off x="9568236" y="3166914"/>
            <a:ext cx="873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B66F1B8-7EE1-F431-4BE6-608896608AED}"/>
              </a:ext>
            </a:extLst>
          </p:cNvPr>
          <p:cNvGrpSpPr/>
          <p:nvPr/>
        </p:nvGrpSpPr>
        <p:grpSpPr>
          <a:xfrm>
            <a:off x="4932832" y="4597102"/>
            <a:ext cx="686757" cy="864095"/>
            <a:chOff x="5126358" y="2790703"/>
            <a:chExt cx="686757" cy="864095"/>
          </a:xfrm>
        </p:grpSpPr>
        <p:sp>
          <p:nvSpPr>
            <p:cNvPr id="93" name="折角形 31">
              <a:extLst>
                <a:ext uri="{FF2B5EF4-FFF2-40B4-BE49-F238E27FC236}">
                  <a16:creationId xmlns:a16="http://schemas.microsoft.com/office/drawing/2014/main" id="{2BCCC64A-5C4B-EB07-ECE3-E8651BAAA833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929E4D10-ED66-370F-4D9C-9C538D34C83C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9A9A2C8-4B21-A893-53E3-B940B229D4B1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96" name="Picture 38">
                <a:extLst>
                  <a:ext uri="{FF2B5EF4-FFF2-40B4-BE49-F238E27FC236}">
                    <a16:creationId xmlns:a16="http://schemas.microsoft.com/office/drawing/2014/main" id="{EA4D3912-AB1D-D1B9-2E7C-3AFB206E5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97" name="燕尾形 60">
            <a:extLst>
              <a:ext uri="{FF2B5EF4-FFF2-40B4-BE49-F238E27FC236}">
                <a16:creationId xmlns:a16="http://schemas.microsoft.com/office/drawing/2014/main" id="{6B64F4E2-44AD-D6D4-21AF-168D2DC74467}"/>
              </a:ext>
            </a:extLst>
          </p:cNvPr>
          <p:cNvSpPr/>
          <p:nvPr/>
        </p:nvSpPr>
        <p:spPr>
          <a:xfrm>
            <a:off x="5762524" y="494302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4FCEBE1-74DF-988B-2983-BA0A2D73D488}"/>
              </a:ext>
            </a:extLst>
          </p:cNvPr>
          <p:cNvSpPr txBox="1"/>
          <p:nvPr/>
        </p:nvSpPr>
        <p:spPr>
          <a:xfrm>
            <a:off x="4307281" y="5423817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0" name="图形 99">
            <a:extLst>
              <a:ext uri="{FF2B5EF4-FFF2-40B4-BE49-F238E27FC236}">
                <a16:creationId xmlns:a16="http://schemas.microsoft.com/office/drawing/2014/main" id="{028BFE66-D915-155F-BECF-8F48A5F48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897" y="3625038"/>
            <a:ext cx="294702" cy="370483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BBE6BB-7997-660B-5DC1-846CF7A09F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38D962-EA6B-FF44-9344-E6D7F0402C5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271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171F92A-D466-51C1-F2DB-8BDB53833504}"/>
              </a:ext>
            </a:extLst>
          </p:cNvPr>
          <p:cNvSpPr/>
          <p:nvPr/>
        </p:nvSpPr>
        <p:spPr>
          <a:xfrm>
            <a:off x="2043115" y="1983422"/>
            <a:ext cx="7221237" cy="3930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%7 = scf.for %arg3 = %c0 to %c4 step %c1 iter_args(%arg4 = %c0_i32) -&gt; 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%10 = arith.index_cast %arg3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index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to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%11 = arith.addi %6, %10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%12 = arith.index_cast %11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to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index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%13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.load %arg0[%12]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%14 = arith.addi %10, %c16_i32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%15 = arith.index_cast %14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to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index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%16 =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.load %arg0[%15]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%17 = arith.muli %13, %16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%18 = arith.addi %arg4, %17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scf.yield %18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DE878-BCDE-44F3-880A-431D1237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E-graph 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21C4-20D8-430B-B5E3-18AA836D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E989DF-C6CA-9423-B5A8-BCAC170D624B}"/>
              </a:ext>
            </a:extLst>
          </p:cNvPr>
          <p:cNvSpPr/>
          <p:nvPr/>
        </p:nvSpPr>
        <p:spPr>
          <a:xfrm>
            <a:off x="1991544" y="1305245"/>
            <a:ext cx="35870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 flow in MLIR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形 13" descr="有想法的人 纯色填充">
            <a:extLst>
              <a:ext uri="{FF2B5EF4-FFF2-40B4-BE49-F238E27FC236}">
                <a16:creationId xmlns:a16="http://schemas.microsoft.com/office/drawing/2014/main" id="{A768CD6A-D453-386A-D5A8-E683930F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24" y="1124744"/>
            <a:ext cx="914400" cy="914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C8F2643-A517-5A77-59C1-F09561F3562C}"/>
              </a:ext>
            </a:extLst>
          </p:cNvPr>
          <p:cNvSpPr/>
          <p:nvPr/>
        </p:nvSpPr>
        <p:spPr>
          <a:xfrm>
            <a:off x="2770422" y="2180839"/>
            <a:ext cx="877306" cy="240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46EF15D-E581-BAB0-CE80-A0C69B474A2D}"/>
              </a:ext>
            </a:extLst>
          </p:cNvPr>
          <p:cNvSpPr/>
          <p:nvPr/>
        </p:nvSpPr>
        <p:spPr>
          <a:xfrm>
            <a:off x="862216" y="2551319"/>
            <a:ext cx="21961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 flow ops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A773DE5-22A9-5DE0-75F9-E4EA90F30A9C}"/>
              </a:ext>
            </a:extLst>
          </p:cNvPr>
          <p:cNvSpPr/>
          <p:nvPr/>
        </p:nvSpPr>
        <p:spPr>
          <a:xfrm>
            <a:off x="3058395" y="2689807"/>
            <a:ext cx="5723227" cy="28274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1805363-8528-138C-2C57-4D3119355164}"/>
              </a:ext>
            </a:extLst>
          </p:cNvPr>
          <p:cNvSpPr/>
          <p:nvPr/>
        </p:nvSpPr>
        <p:spPr>
          <a:xfrm>
            <a:off x="9293156" y="3945210"/>
            <a:ext cx="1100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regions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9BBB59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657062-8135-6CFF-1C33-EAB3C7F6EB33}"/>
              </a:ext>
            </a:extLst>
          </p:cNvPr>
          <p:cNvSpPr/>
          <p:nvPr/>
        </p:nvSpPr>
        <p:spPr>
          <a:xfrm>
            <a:off x="3209074" y="5212574"/>
            <a:ext cx="1086725" cy="232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1F1F9A-FD16-4B91-FBBC-21DE3F1A7CCF}"/>
              </a:ext>
            </a:extLst>
          </p:cNvPr>
          <p:cNvSpPr/>
          <p:nvPr/>
        </p:nvSpPr>
        <p:spPr>
          <a:xfrm>
            <a:off x="3058394" y="5488115"/>
            <a:ext cx="16513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terminators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52545B7-1F57-287E-A585-79A3D3F3CE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00C4E0-4BCB-9743-9CAB-850EA80C82B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99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878-BCDE-44F3-880A-431D1237B18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zh-CN" dirty="0"/>
              <a:t>E-graph Construction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21C4-20D8-430B-B5E3-18AA836D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E989DF-C6CA-9423-B5A8-BCAC170D624B}"/>
              </a:ext>
            </a:extLst>
          </p:cNvPr>
          <p:cNvSpPr/>
          <p:nvPr/>
        </p:nvSpPr>
        <p:spPr>
          <a:xfrm>
            <a:off x="1991544" y="1180310"/>
            <a:ext cx="7169848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How to represent control flow in e-graph?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形 13" descr="有想法的人 纯色填充">
            <a:extLst>
              <a:ext uri="{FF2B5EF4-FFF2-40B4-BE49-F238E27FC236}">
                <a16:creationId xmlns:a16="http://schemas.microsoft.com/office/drawing/2014/main" id="{A768CD6A-D453-386A-D5A8-E683930F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24" y="1124744"/>
            <a:ext cx="914400" cy="914400"/>
          </a:xfrm>
          <a:prstGeom prst="rect">
            <a:avLst/>
          </a:prstGeom>
          <a:effectLst/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AAA4B2A-AE29-60CC-5E26-0FD7325ED748}"/>
              </a:ext>
            </a:extLst>
          </p:cNvPr>
          <p:cNvSpPr/>
          <p:nvPr/>
        </p:nvSpPr>
        <p:spPr>
          <a:xfrm>
            <a:off x="7352059" y="2524343"/>
            <a:ext cx="1440160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terminators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F94C476-6E3D-0184-9089-3BAC6B1493FB}"/>
              </a:ext>
            </a:extLst>
          </p:cNvPr>
          <p:cNvSpPr/>
          <p:nvPr/>
        </p:nvSpPr>
        <p:spPr>
          <a:xfrm>
            <a:off x="7370682" y="2941638"/>
            <a:ext cx="1440160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side-effects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A00A96A-52ED-59E8-118F-41C5DDA456A6}"/>
              </a:ext>
            </a:extLst>
          </p:cNvPr>
          <p:cNvSpPr/>
          <p:nvPr/>
        </p:nvSpPr>
        <p:spPr>
          <a:xfrm>
            <a:off x="7384901" y="3358933"/>
            <a:ext cx="1440160" cy="365125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control-flow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F4F9BA1-D15B-8F91-B536-C5E9EB63D47F}"/>
              </a:ext>
            </a:extLst>
          </p:cNvPr>
          <p:cNvSpPr/>
          <p:nvPr/>
        </p:nvSpPr>
        <p:spPr>
          <a:xfrm>
            <a:off x="1688579" y="2622986"/>
            <a:ext cx="576064" cy="453752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CC79C7C-C93A-8FBE-BCAB-655E5E33880D}"/>
              </a:ext>
            </a:extLst>
          </p:cNvPr>
          <p:cNvSpPr/>
          <p:nvPr/>
        </p:nvSpPr>
        <p:spPr>
          <a:xfrm>
            <a:off x="2333203" y="2622986"/>
            <a:ext cx="770384" cy="453752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while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0BF8FBB-6217-6ECC-96B4-DC4D10BB324F}"/>
              </a:ext>
            </a:extLst>
          </p:cNvPr>
          <p:cNvSpPr/>
          <p:nvPr/>
        </p:nvSpPr>
        <p:spPr>
          <a:xfrm>
            <a:off x="1976611" y="3127753"/>
            <a:ext cx="576064" cy="453752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F53BD42-39D0-644D-C6C4-DFAC3B3976A4}"/>
              </a:ext>
            </a:extLst>
          </p:cNvPr>
          <p:cNvSpPr/>
          <p:nvPr/>
        </p:nvSpPr>
        <p:spPr>
          <a:xfrm>
            <a:off x="3751659" y="2853250"/>
            <a:ext cx="576064" cy="288032"/>
          </a:xfrm>
          <a:prstGeom prst="rightArrow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79EAF4-EE63-1BB1-46FE-CD44A2D3B313}"/>
              </a:ext>
            </a:extLst>
          </p:cNvPr>
          <p:cNvSpPr/>
          <p:nvPr/>
        </p:nvSpPr>
        <p:spPr>
          <a:xfrm>
            <a:off x="4752967" y="2784511"/>
            <a:ext cx="1031628" cy="365125"/>
          </a:xfrm>
          <a:prstGeom prst="rect">
            <a:avLst/>
          </a:prstGeom>
          <a:effectLst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regions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B78CFE8-51EE-3729-E17D-0003A5D579E8}"/>
              </a:ext>
            </a:extLst>
          </p:cNvPr>
          <p:cNvSpPr/>
          <p:nvPr/>
        </p:nvSpPr>
        <p:spPr>
          <a:xfrm>
            <a:off x="4952279" y="3125258"/>
            <a:ext cx="1031628" cy="365125"/>
          </a:xfrm>
          <a:prstGeom prst="rect">
            <a:avLst/>
          </a:prstGeom>
          <a:effectLst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blocks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6E9E02-F955-6C65-0A59-AA8701375AD5}"/>
              </a:ext>
            </a:extLst>
          </p:cNvPr>
          <p:cNvSpPr/>
          <p:nvPr/>
        </p:nvSpPr>
        <p:spPr>
          <a:xfrm>
            <a:off x="1375395" y="1962720"/>
            <a:ext cx="2234906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BACC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control-flow ops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BACC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29F821-A296-EE02-87B6-7D76A1F57FA9}"/>
              </a:ext>
            </a:extLst>
          </p:cNvPr>
          <p:cNvSpPr/>
          <p:nvPr/>
        </p:nvSpPr>
        <p:spPr>
          <a:xfrm>
            <a:off x="4652157" y="1962720"/>
            <a:ext cx="1100751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regions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8064A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25EA73AF-31BB-C201-1405-37D7E2A8028A}"/>
              </a:ext>
            </a:extLst>
          </p:cNvPr>
          <p:cNvSpPr/>
          <p:nvPr/>
        </p:nvSpPr>
        <p:spPr>
          <a:xfrm>
            <a:off x="6257081" y="2872626"/>
            <a:ext cx="576064" cy="288032"/>
          </a:xfrm>
          <a:prstGeom prst="rightArrow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F2CEE3C-1D81-F86B-DECB-285FAFD025DD}"/>
              </a:ext>
            </a:extLst>
          </p:cNvPr>
          <p:cNvSpPr/>
          <p:nvPr/>
        </p:nvSpPr>
        <p:spPr>
          <a:xfrm>
            <a:off x="8174489" y="1916832"/>
            <a:ext cx="833754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roots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93E57619-5F03-C48A-19DC-2A757FFB7384}"/>
              </a:ext>
            </a:extLst>
          </p:cNvPr>
          <p:cNvSpPr/>
          <p:nvPr/>
        </p:nvSpPr>
        <p:spPr>
          <a:xfrm>
            <a:off x="9120336" y="2513769"/>
            <a:ext cx="752003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yield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" name="矩形: 圆角 1023">
            <a:extLst>
              <a:ext uri="{FF2B5EF4-FFF2-40B4-BE49-F238E27FC236}">
                <a16:creationId xmlns:a16="http://schemas.microsoft.com/office/drawing/2014/main" id="{530533AD-0E49-5F89-FA6E-DD8BF8FCA4A8}"/>
              </a:ext>
            </a:extLst>
          </p:cNvPr>
          <p:cNvSpPr/>
          <p:nvPr/>
        </p:nvSpPr>
        <p:spPr>
          <a:xfrm>
            <a:off x="9229632" y="2973342"/>
            <a:ext cx="752003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5" name="矩形: 圆角 1024">
            <a:extLst>
              <a:ext uri="{FF2B5EF4-FFF2-40B4-BE49-F238E27FC236}">
                <a16:creationId xmlns:a16="http://schemas.microsoft.com/office/drawing/2014/main" id="{A1A33E27-3309-94B1-111A-CE735436F4AD}"/>
              </a:ext>
            </a:extLst>
          </p:cNvPr>
          <p:cNvSpPr/>
          <p:nvPr/>
        </p:nvSpPr>
        <p:spPr>
          <a:xfrm>
            <a:off x="9120336" y="3432404"/>
            <a:ext cx="1224136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condition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矩形 1028">
            <a:extLst>
              <a:ext uri="{FF2B5EF4-FFF2-40B4-BE49-F238E27FC236}">
                <a16:creationId xmlns:a16="http://schemas.microsoft.com/office/drawing/2014/main" id="{EB72978B-093C-EEA8-58D4-4876168FD9B0}"/>
              </a:ext>
            </a:extLst>
          </p:cNvPr>
          <p:cNvSpPr/>
          <p:nvPr/>
        </p:nvSpPr>
        <p:spPr>
          <a:xfrm>
            <a:off x="10050120" y="2736240"/>
            <a:ext cx="2006447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C050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order matters!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C0504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矩形 1030">
            <a:extLst>
              <a:ext uri="{FF2B5EF4-FFF2-40B4-BE49-F238E27FC236}">
                <a16:creationId xmlns:a16="http://schemas.microsoft.com/office/drawing/2014/main" id="{35A44093-5E66-A175-14E1-9A9C23E88780}"/>
              </a:ext>
            </a:extLst>
          </p:cNvPr>
          <p:cNvSpPr/>
          <p:nvPr/>
        </p:nvSpPr>
        <p:spPr>
          <a:xfrm>
            <a:off x="6932331" y="4149080"/>
            <a:ext cx="4132221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pure computation pattern trees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9BBB5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矩形: 圆角 1031">
            <a:extLst>
              <a:ext uri="{FF2B5EF4-FFF2-40B4-BE49-F238E27FC236}">
                <a16:creationId xmlns:a16="http://schemas.microsoft.com/office/drawing/2014/main" id="{08BEB7C1-0508-349D-8169-213814A2E6EC}"/>
              </a:ext>
            </a:extLst>
          </p:cNvPr>
          <p:cNvSpPr/>
          <p:nvPr/>
        </p:nvSpPr>
        <p:spPr>
          <a:xfrm>
            <a:off x="7332531" y="4689405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矩形: 圆角 1032">
            <a:extLst>
              <a:ext uri="{FF2B5EF4-FFF2-40B4-BE49-F238E27FC236}">
                <a16:creationId xmlns:a16="http://schemas.microsoft.com/office/drawing/2014/main" id="{3A290D6F-FB52-8338-C536-D488D8772DC9}"/>
              </a:ext>
            </a:extLst>
          </p:cNvPr>
          <p:cNvSpPr/>
          <p:nvPr/>
        </p:nvSpPr>
        <p:spPr>
          <a:xfrm>
            <a:off x="7051270" y="5262324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矩形: 圆角 1033">
            <a:extLst>
              <a:ext uri="{FF2B5EF4-FFF2-40B4-BE49-F238E27FC236}">
                <a16:creationId xmlns:a16="http://schemas.microsoft.com/office/drawing/2014/main" id="{7244DD0E-ECC8-A5CA-61C6-12FBCDAC6374}"/>
              </a:ext>
            </a:extLst>
          </p:cNvPr>
          <p:cNvSpPr/>
          <p:nvPr/>
        </p:nvSpPr>
        <p:spPr>
          <a:xfrm>
            <a:off x="7619562" y="5262324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-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" name="矩形: 圆角 1034">
            <a:extLst>
              <a:ext uri="{FF2B5EF4-FFF2-40B4-BE49-F238E27FC236}">
                <a16:creationId xmlns:a16="http://schemas.microsoft.com/office/drawing/2014/main" id="{2F75AFD4-B2AC-2C84-92A2-A2973E5D43BB}"/>
              </a:ext>
            </a:extLst>
          </p:cNvPr>
          <p:cNvSpPr/>
          <p:nvPr/>
        </p:nvSpPr>
        <p:spPr>
          <a:xfrm>
            <a:off x="6982647" y="5752188"/>
            <a:ext cx="497285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37" name="直接箭头连接符 1036">
            <a:extLst>
              <a:ext uri="{FF2B5EF4-FFF2-40B4-BE49-F238E27FC236}">
                <a16:creationId xmlns:a16="http://schemas.microsoft.com/office/drawing/2014/main" id="{8A9B1574-EDC3-CCE8-4A3D-382C99E3A7BC}"/>
              </a:ext>
            </a:extLst>
          </p:cNvPr>
          <p:cNvCxnSpPr>
            <a:cxnSpLocks/>
            <a:stCxn id="1032" idx="2"/>
            <a:endCxn id="1033" idx="0"/>
          </p:cNvCxnSpPr>
          <p:nvPr/>
        </p:nvCxnSpPr>
        <p:spPr>
          <a:xfrm flipH="1">
            <a:off x="7231290" y="4980582"/>
            <a:ext cx="281261" cy="28174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9" name="直接箭头连接符 1038">
            <a:extLst>
              <a:ext uri="{FF2B5EF4-FFF2-40B4-BE49-F238E27FC236}">
                <a16:creationId xmlns:a16="http://schemas.microsoft.com/office/drawing/2014/main" id="{9F171380-9744-96F9-1039-B252628979EA}"/>
              </a:ext>
            </a:extLst>
          </p:cNvPr>
          <p:cNvCxnSpPr>
            <a:cxnSpLocks/>
            <a:stCxn id="1032" idx="2"/>
            <a:endCxn id="1034" idx="0"/>
          </p:cNvCxnSpPr>
          <p:nvPr/>
        </p:nvCxnSpPr>
        <p:spPr>
          <a:xfrm>
            <a:off x="7512551" y="4980582"/>
            <a:ext cx="287031" cy="28174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1" name="直接箭头连接符 1040">
            <a:extLst>
              <a:ext uri="{FF2B5EF4-FFF2-40B4-BE49-F238E27FC236}">
                <a16:creationId xmlns:a16="http://schemas.microsoft.com/office/drawing/2014/main" id="{B5E88F7F-A135-F5FB-6063-24C571C0CD8A}"/>
              </a:ext>
            </a:extLst>
          </p:cNvPr>
          <p:cNvCxnSpPr>
            <a:cxnSpLocks/>
            <a:stCxn id="1033" idx="2"/>
            <a:endCxn id="1035" idx="0"/>
          </p:cNvCxnSpPr>
          <p:nvPr/>
        </p:nvCxnSpPr>
        <p:spPr>
          <a:xfrm>
            <a:off x="7231290" y="5553501"/>
            <a:ext cx="0" cy="19868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2" name="矩形: 圆角 1041">
            <a:extLst>
              <a:ext uri="{FF2B5EF4-FFF2-40B4-BE49-F238E27FC236}">
                <a16:creationId xmlns:a16="http://schemas.microsoft.com/office/drawing/2014/main" id="{924A267F-09EC-5611-8216-05829074B424}"/>
              </a:ext>
            </a:extLst>
          </p:cNvPr>
          <p:cNvSpPr/>
          <p:nvPr/>
        </p:nvSpPr>
        <p:spPr>
          <a:xfrm>
            <a:off x="8638083" y="4961245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&amp;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3" name="矩形: 圆角 1042">
            <a:extLst>
              <a:ext uri="{FF2B5EF4-FFF2-40B4-BE49-F238E27FC236}">
                <a16:creationId xmlns:a16="http://schemas.microsoft.com/office/drawing/2014/main" id="{C9A862BE-698D-29B9-4AEC-BE5B45ECC946}"/>
              </a:ext>
            </a:extLst>
          </p:cNvPr>
          <p:cNvSpPr/>
          <p:nvPr/>
        </p:nvSpPr>
        <p:spPr>
          <a:xfrm>
            <a:off x="8356822" y="5534164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^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4" name="矩形: 圆角 1043">
            <a:extLst>
              <a:ext uri="{FF2B5EF4-FFF2-40B4-BE49-F238E27FC236}">
                <a16:creationId xmlns:a16="http://schemas.microsoft.com/office/drawing/2014/main" id="{CD38D287-D23E-CB83-2F22-60C11DA8B6DF}"/>
              </a:ext>
            </a:extLst>
          </p:cNvPr>
          <p:cNvSpPr/>
          <p:nvPr/>
        </p:nvSpPr>
        <p:spPr>
          <a:xfrm>
            <a:off x="8925114" y="5534164"/>
            <a:ext cx="360040" cy="291177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!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46" name="直接箭头连接符 1045">
            <a:extLst>
              <a:ext uri="{FF2B5EF4-FFF2-40B4-BE49-F238E27FC236}">
                <a16:creationId xmlns:a16="http://schemas.microsoft.com/office/drawing/2014/main" id="{5406E576-860F-24C2-1EDD-2409261FA6E6}"/>
              </a:ext>
            </a:extLst>
          </p:cNvPr>
          <p:cNvCxnSpPr>
            <a:cxnSpLocks/>
            <a:stCxn id="1042" idx="2"/>
            <a:endCxn id="1043" idx="0"/>
          </p:cNvCxnSpPr>
          <p:nvPr/>
        </p:nvCxnSpPr>
        <p:spPr>
          <a:xfrm flipH="1">
            <a:off x="8536842" y="5252422"/>
            <a:ext cx="281261" cy="28174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7" name="直接箭头连接符 1046">
            <a:extLst>
              <a:ext uri="{FF2B5EF4-FFF2-40B4-BE49-F238E27FC236}">
                <a16:creationId xmlns:a16="http://schemas.microsoft.com/office/drawing/2014/main" id="{3B13958F-2781-7F70-658E-63144CF48A6E}"/>
              </a:ext>
            </a:extLst>
          </p:cNvPr>
          <p:cNvCxnSpPr>
            <a:cxnSpLocks/>
            <a:stCxn id="1042" idx="2"/>
            <a:endCxn id="1044" idx="0"/>
          </p:cNvCxnSpPr>
          <p:nvPr/>
        </p:nvCxnSpPr>
        <p:spPr>
          <a:xfrm>
            <a:off x="8818103" y="5252422"/>
            <a:ext cx="287031" cy="28174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" name="矩形 1048">
            <a:extLst>
              <a:ext uri="{FF2B5EF4-FFF2-40B4-BE49-F238E27FC236}">
                <a16:creationId xmlns:a16="http://schemas.microsoft.com/office/drawing/2014/main" id="{456A06A2-40E7-4179-7CAD-945ED038FDDE}"/>
              </a:ext>
            </a:extLst>
          </p:cNvPr>
          <p:cNvSpPr/>
          <p:nvPr/>
        </p:nvSpPr>
        <p:spPr>
          <a:xfrm>
            <a:off x="9670704" y="4842312"/>
            <a:ext cx="1124667" cy="1015663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C050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algebraic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C050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C0504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work!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B7F08DA0-BBD9-8F78-AB0A-8AFABCDB0AA0}"/>
              </a:ext>
            </a:extLst>
          </p:cNvPr>
          <p:cNvSpPr/>
          <p:nvPr/>
        </p:nvSpPr>
        <p:spPr>
          <a:xfrm>
            <a:off x="8701851" y="3861048"/>
            <a:ext cx="287031" cy="365125"/>
          </a:xfrm>
          <a:prstGeom prst="downArrow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CD0096-4379-E7D4-D62B-50D35E421D0C}"/>
              </a:ext>
            </a:extLst>
          </p:cNvPr>
          <p:cNvSpPr/>
          <p:nvPr/>
        </p:nvSpPr>
        <p:spPr>
          <a:xfrm>
            <a:off x="1208403" y="3901917"/>
            <a:ext cx="5319645" cy="2140943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51313D9-32B1-1348-DC41-8BF4B6785709}"/>
              </a:ext>
            </a:extLst>
          </p:cNvPr>
          <p:cNvSpPr/>
          <p:nvPr/>
        </p:nvSpPr>
        <p:spPr>
          <a:xfrm>
            <a:off x="1785626" y="3989065"/>
            <a:ext cx="576064" cy="453752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9E05A8-9805-766B-EBE1-756F29215B22}"/>
              </a:ext>
            </a:extLst>
          </p:cNvPr>
          <p:cNvSpPr/>
          <p:nvPr/>
        </p:nvSpPr>
        <p:spPr>
          <a:xfrm>
            <a:off x="1640451" y="4753252"/>
            <a:ext cx="847598" cy="365125"/>
          </a:xfrm>
          <a:prstGeom prst="rect">
            <a:avLst/>
          </a:prstGeom>
          <a:effectLst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67B346-A21E-D5A1-9D09-328BFC4A0E5B}"/>
              </a:ext>
            </a:extLst>
          </p:cNvPr>
          <p:cNvSpPr/>
          <p:nvPr/>
        </p:nvSpPr>
        <p:spPr>
          <a:xfrm>
            <a:off x="1568443" y="5372595"/>
            <a:ext cx="966243" cy="365125"/>
          </a:xfrm>
          <a:prstGeom prst="rect">
            <a:avLst/>
          </a:prstGeom>
          <a:effectLst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Tuple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A26082B-4C5C-6C00-4A66-9551D9D9F618}"/>
              </a:ext>
            </a:extLst>
          </p:cNvPr>
          <p:cNvSpPr/>
          <p:nvPr/>
        </p:nvSpPr>
        <p:spPr>
          <a:xfrm>
            <a:off x="3448287" y="4602863"/>
            <a:ext cx="1360516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terminators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512A96-6924-1BE1-B1ED-273C807BF84E}"/>
              </a:ext>
            </a:extLst>
          </p:cNvPr>
          <p:cNvSpPr/>
          <p:nvPr/>
        </p:nvSpPr>
        <p:spPr>
          <a:xfrm>
            <a:off x="3403285" y="5109155"/>
            <a:ext cx="1440160" cy="365125"/>
          </a:xfrm>
          <a:prstGeom prst="round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side-effects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F6B3623-BE84-371F-FCE2-12FB866638AE}"/>
              </a:ext>
            </a:extLst>
          </p:cNvPr>
          <p:cNvSpPr/>
          <p:nvPr/>
        </p:nvSpPr>
        <p:spPr>
          <a:xfrm>
            <a:off x="3778120" y="5575739"/>
            <a:ext cx="440729" cy="365125"/>
          </a:xfrm>
          <a:prstGeom prst="roundRect">
            <a:avLst/>
          </a:prstGeom>
          <a:effectLst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068984D-8529-FDDE-9C96-EE671ACCBC21}"/>
              </a:ext>
            </a:extLst>
          </p:cNvPr>
          <p:cNvSpPr/>
          <p:nvPr/>
        </p:nvSpPr>
        <p:spPr>
          <a:xfrm>
            <a:off x="5462559" y="4405383"/>
            <a:ext cx="696836" cy="439235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0D38E4F-12BA-F763-B08F-B7C40AE348BD}"/>
              </a:ext>
            </a:extLst>
          </p:cNvPr>
          <p:cNvSpPr/>
          <p:nvPr/>
        </p:nvSpPr>
        <p:spPr>
          <a:xfrm>
            <a:off x="5451863" y="5146130"/>
            <a:ext cx="696836" cy="439235"/>
          </a:xfrm>
          <a:prstGeom prst="roundRect">
            <a:avLst/>
          </a:prstGeom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pure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18B1900-4077-F938-3D8B-50592ED1FCC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064250" y="4442817"/>
            <a:ext cx="9408" cy="31043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D2807DD-3DA8-8EED-E82A-C0F5606B02D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2051565" y="5118377"/>
            <a:ext cx="12685" cy="25421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1D2EC2D-C14F-06A2-5E73-68FD4971C87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534686" y="4785426"/>
            <a:ext cx="913601" cy="7697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3664828B-25D3-F510-4B05-1069EE509925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2534686" y="5291718"/>
            <a:ext cx="868599" cy="26344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A70D1C8-0B8E-4276-2B1A-222A11D85F5A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2534686" y="5555158"/>
            <a:ext cx="1243434" cy="2031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3EC8FC1-F3B3-EF99-9E78-FAC75969DB6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4808803" y="4625001"/>
            <a:ext cx="653756" cy="1604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03DAE06-5CE5-0B33-FD45-415809F08D21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4843445" y="5291718"/>
            <a:ext cx="608418" cy="7403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矩形 1057">
            <a:extLst>
              <a:ext uri="{FF2B5EF4-FFF2-40B4-BE49-F238E27FC236}">
                <a16:creationId xmlns:a16="http://schemas.microsoft.com/office/drawing/2014/main" id="{30B264AD-718A-E01A-EB6E-BEEFAF91A687}"/>
              </a:ext>
            </a:extLst>
          </p:cNvPr>
          <p:cNvSpPr/>
          <p:nvPr/>
        </p:nvSpPr>
        <p:spPr>
          <a:xfrm>
            <a:off x="2833063" y="3861048"/>
            <a:ext cx="318895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root-based construction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F182F62A-FC5E-DEAE-BBC1-77DED4B99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BE7DEB6-CB0A-3441-ADD7-4C018ED696C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931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B73F-94E2-2090-CC05-1955D6705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7D57463E-B7A7-3C89-6692-B461B0E193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870" y="1436016"/>
            <a:ext cx="5815826" cy="448379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91AEC82-ECB4-184A-23AD-8FBF15844E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687" y="944495"/>
            <a:ext cx="2670175" cy="3688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DB0A70-FCBA-338B-E5BC-B1AAB328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Hands-on Construction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C45D8-A713-BAD3-13CF-3DCEBA0B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5294" y="6381328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B350CE-B8F6-8972-C18B-153EC9F11D5D}"/>
              </a:ext>
            </a:extLst>
          </p:cNvPr>
          <p:cNvSpPr/>
          <p:nvPr/>
        </p:nvSpPr>
        <p:spPr>
          <a:xfrm>
            <a:off x="3428915" y="4071146"/>
            <a:ext cx="79208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6035C4-973D-BE07-60CF-C6F9FD5B6490}"/>
              </a:ext>
            </a:extLst>
          </p:cNvPr>
          <p:cNvSpPr/>
          <p:nvPr/>
        </p:nvSpPr>
        <p:spPr>
          <a:xfrm>
            <a:off x="2952620" y="3986987"/>
            <a:ext cx="529214" cy="568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821E27-F7F8-EB4B-720D-EF49C7F1A5C8}"/>
              </a:ext>
            </a:extLst>
          </p:cNvPr>
          <p:cNvSpPr/>
          <p:nvPr/>
        </p:nvSpPr>
        <p:spPr>
          <a:xfrm>
            <a:off x="5466187" y="3039678"/>
            <a:ext cx="2574029" cy="358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DF1A84-553B-89E5-FC77-139F7B2BBD2A}"/>
              </a:ext>
            </a:extLst>
          </p:cNvPr>
          <p:cNvSpPr/>
          <p:nvPr/>
        </p:nvSpPr>
        <p:spPr>
          <a:xfrm>
            <a:off x="7790783" y="2992433"/>
            <a:ext cx="30243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in MLIR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077098-8052-8AD3-36A3-A1E0DF91EB4B}"/>
              </a:ext>
            </a:extLst>
          </p:cNvPr>
          <p:cNvSpPr/>
          <p:nvPr/>
        </p:nvSpPr>
        <p:spPr>
          <a:xfrm>
            <a:off x="7952882" y="5913827"/>
            <a:ext cx="30243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 E-Graph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23C5F3-148A-4E80-6CF0-5CC52D23AE16}"/>
              </a:ext>
            </a:extLst>
          </p:cNvPr>
          <p:cNvSpPr/>
          <p:nvPr/>
        </p:nvSpPr>
        <p:spPr>
          <a:xfrm>
            <a:off x="5207068" y="3677915"/>
            <a:ext cx="5491628" cy="2241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936FF6-9E57-8FF7-AB7A-E9B36111FD55}"/>
              </a:ext>
            </a:extLst>
          </p:cNvPr>
          <p:cNvSpPr/>
          <p:nvPr/>
        </p:nvSpPr>
        <p:spPr>
          <a:xfrm>
            <a:off x="5088856" y="2314074"/>
            <a:ext cx="1295176" cy="563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24488D-6A5D-8700-0EF0-1544C4A62AA2}"/>
              </a:ext>
            </a:extLst>
          </p:cNvPr>
          <p:cNvSpPr/>
          <p:nvPr/>
        </p:nvSpPr>
        <p:spPr>
          <a:xfrm>
            <a:off x="6407735" y="2330864"/>
            <a:ext cx="14401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statistics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805E7845-63AD-3E16-3B48-0B4C03A2BB50}"/>
              </a:ext>
            </a:extLst>
          </p:cNvPr>
          <p:cNvSpPr/>
          <p:nvPr/>
        </p:nvSpPr>
        <p:spPr>
          <a:xfrm>
            <a:off x="2135560" y="4642708"/>
            <a:ext cx="360040" cy="3415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B3E92551-1A8F-4575-D104-DFA55DA334A5}"/>
              </a:ext>
            </a:extLst>
          </p:cNvPr>
          <p:cNvSpPr/>
          <p:nvPr/>
        </p:nvSpPr>
        <p:spPr>
          <a:xfrm>
            <a:off x="4221003" y="5517232"/>
            <a:ext cx="340868" cy="3292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89BE0BB-D66B-C041-12D7-179CE7DC99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464" y="5085184"/>
            <a:ext cx="2027571" cy="107315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1EC53C9-0D9A-E324-0980-3E0D15582A1A}"/>
              </a:ext>
            </a:extLst>
          </p:cNvPr>
          <p:cNvSpPr/>
          <p:nvPr/>
        </p:nvSpPr>
        <p:spPr>
          <a:xfrm>
            <a:off x="4910268" y="1023449"/>
            <a:ext cx="66662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Scroll down to view the complete matching process.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84125E2-D364-7E40-FDA4-CA6EFA4D4B7E}"/>
              </a:ext>
            </a:extLst>
          </p:cNvPr>
          <p:cNvSpPr/>
          <p:nvPr/>
        </p:nvSpPr>
        <p:spPr>
          <a:xfrm>
            <a:off x="7127815" y="1532359"/>
            <a:ext cx="350998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Part 1: E-graph Construction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1C9267C-E70A-8F26-BA06-784C8F65E3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DF36C4-56D6-4842-BDB2-94496A765AE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842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75D8-08CA-1AC5-DD06-28892992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矩形 101">
            <a:extLst>
              <a:ext uri="{FF2B5EF4-FFF2-40B4-BE49-F238E27FC236}">
                <a16:creationId xmlns:a16="http://schemas.microsoft.com/office/drawing/2014/main" id="{E5FEF20D-D47E-E3F4-3636-15B9E7618180}"/>
              </a:ext>
            </a:extLst>
          </p:cNvPr>
          <p:cNvSpPr/>
          <p:nvPr/>
        </p:nvSpPr>
        <p:spPr>
          <a:xfrm>
            <a:off x="3719736" y="2976326"/>
            <a:ext cx="6722457" cy="11372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6995D-6FF8-3B9F-C143-5D4834C0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APS Compiler Workflow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81641-112F-0C7C-1BC9-A45E27E7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56352A-09B2-9BD4-24EB-6D93B91E2027}"/>
              </a:ext>
            </a:extLst>
          </p:cNvPr>
          <p:cNvSpPr/>
          <p:nvPr/>
        </p:nvSpPr>
        <p:spPr>
          <a:xfrm>
            <a:off x="695400" y="4726641"/>
            <a:ext cx="212020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Custom Instr(CADL)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C1816E-203F-F05C-79B5-ECCC80D1E9AC}"/>
              </a:ext>
            </a:extLst>
          </p:cNvPr>
          <p:cNvSpPr/>
          <p:nvPr/>
        </p:nvSpPr>
        <p:spPr>
          <a:xfrm>
            <a:off x="6073832" y="2999946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Hybrid Rewrite Engine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9D5D5E2-5F94-3134-5DC7-607DA71A005C}"/>
              </a:ext>
            </a:extLst>
          </p:cNvPr>
          <p:cNvSpPr/>
          <p:nvPr/>
        </p:nvSpPr>
        <p:spPr>
          <a:xfrm>
            <a:off x="6052193" y="4512114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Skeleton-components matching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D8BED60-0636-658F-FE9A-3E8F53255847}"/>
              </a:ext>
            </a:extLst>
          </p:cNvPr>
          <p:cNvSpPr/>
          <p:nvPr/>
        </p:nvSpPr>
        <p:spPr>
          <a:xfrm>
            <a:off x="3143672" y="4613611"/>
            <a:ext cx="1368152" cy="93204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Translation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5C3B89-44C4-3453-03CC-6069B64D237F}"/>
              </a:ext>
            </a:extLst>
          </p:cNvPr>
          <p:cNvSpPr/>
          <p:nvPr/>
        </p:nvSpPr>
        <p:spPr>
          <a:xfrm>
            <a:off x="10920536" y="4836680"/>
            <a:ext cx="792089" cy="464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39D2906-F48E-A806-E5D7-A74196447566}"/>
              </a:ext>
            </a:extLst>
          </p:cNvPr>
          <p:cNvSpPr/>
          <p:nvPr/>
        </p:nvSpPr>
        <p:spPr>
          <a:xfrm>
            <a:off x="8472264" y="4512114"/>
            <a:ext cx="1915539" cy="1077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Lowering passes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FA634CA-0709-D032-1749-5D39CCFBCB8A}"/>
              </a:ext>
            </a:extLst>
          </p:cNvPr>
          <p:cNvSpPr/>
          <p:nvPr/>
        </p:nvSpPr>
        <p:spPr>
          <a:xfrm>
            <a:off x="9192162" y="1582760"/>
            <a:ext cx="309541" cy="190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9641E8-C936-E3AA-1EC3-B5D174D215EC}"/>
              </a:ext>
            </a:extLst>
          </p:cNvPr>
          <p:cNvSpPr txBox="1"/>
          <p:nvPr/>
        </p:nvSpPr>
        <p:spPr>
          <a:xfrm>
            <a:off x="9782803" y="147549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Existing tools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A046196-D01F-1813-633C-BF0E9F42D1BB}"/>
              </a:ext>
            </a:extLst>
          </p:cNvPr>
          <p:cNvSpPr/>
          <p:nvPr/>
        </p:nvSpPr>
        <p:spPr>
          <a:xfrm>
            <a:off x="9192344" y="1896106"/>
            <a:ext cx="309541" cy="19071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DA4AD59-BE9C-F95E-A2C8-668D9313FD05}"/>
              </a:ext>
            </a:extLst>
          </p:cNvPr>
          <p:cNvSpPr txBox="1"/>
          <p:nvPr/>
        </p:nvSpPr>
        <p:spPr>
          <a:xfrm>
            <a:off x="9782802" y="183553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 techniques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7DA6E17-6EA8-7E5D-D4E6-BDBC8278066A}"/>
              </a:ext>
            </a:extLst>
          </p:cNvPr>
          <p:cNvSpPr txBox="1"/>
          <p:nvPr/>
        </p:nvSpPr>
        <p:spPr>
          <a:xfrm>
            <a:off x="7626888" y="1516378"/>
            <a:ext cx="22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86C51F-EF08-D661-627A-1C30B4DBCC90}"/>
              </a:ext>
            </a:extLst>
          </p:cNvPr>
          <p:cNvGrpSpPr/>
          <p:nvPr/>
        </p:nvGrpSpPr>
        <p:grpSpPr>
          <a:xfrm>
            <a:off x="5159896" y="1463079"/>
            <a:ext cx="686757" cy="864095"/>
            <a:chOff x="5126358" y="2790703"/>
            <a:chExt cx="686757" cy="864095"/>
          </a:xfrm>
        </p:grpSpPr>
        <p:sp>
          <p:nvSpPr>
            <p:cNvPr id="66" name="折角形 31">
              <a:extLst>
                <a:ext uri="{FF2B5EF4-FFF2-40B4-BE49-F238E27FC236}">
                  <a16:creationId xmlns:a16="http://schemas.microsoft.com/office/drawing/2014/main" id="{555A1B5B-0F0B-71A2-9045-6668DEE1FF84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E858EDF-9C4B-9620-3664-FA539F25ACA1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2CEAC56-CB9C-D2C3-1DD3-DDB06AB0EBCA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69" name="Picture 38">
                <a:extLst>
                  <a:ext uri="{FF2B5EF4-FFF2-40B4-BE49-F238E27FC236}">
                    <a16:creationId xmlns:a16="http://schemas.microsoft.com/office/drawing/2014/main" id="{8A91C584-6132-C8EF-87C5-A0AEDA76C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1200A088-75DD-A202-8F13-4247C464210D}"/>
              </a:ext>
            </a:extLst>
          </p:cNvPr>
          <p:cNvSpPr/>
          <p:nvPr/>
        </p:nvSpPr>
        <p:spPr>
          <a:xfrm>
            <a:off x="911424" y="1631794"/>
            <a:ext cx="180020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(c-code)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EE6D8A1E-E914-BA48-E7AA-BE33D0BDED82}"/>
              </a:ext>
            </a:extLst>
          </p:cNvPr>
          <p:cNvSpPr/>
          <p:nvPr/>
        </p:nvSpPr>
        <p:spPr>
          <a:xfrm>
            <a:off x="3143672" y="1703802"/>
            <a:ext cx="1552206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Polygeist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燕尾形 60">
            <a:extLst>
              <a:ext uri="{FF2B5EF4-FFF2-40B4-BE49-F238E27FC236}">
                <a16:creationId xmlns:a16="http://schemas.microsoft.com/office/drawing/2014/main" id="{722704BF-F49B-4679-0543-F1BE14DF41C1}"/>
              </a:ext>
            </a:extLst>
          </p:cNvPr>
          <p:cNvSpPr/>
          <p:nvPr/>
        </p:nvSpPr>
        <p:spPr>
          <a:xfrm>
            <a:off x="2811809" y="189512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燕尾形 60">
            <a:extLst>
              <a:ext uri="{FF2B5EF4-FFF2-40B4-BE49-F238E27FC236}">
                <a16:creationId xmlns:a16="http://schemas.microsoft.com/office/drawing/2014/main" id="{F7C91BDE-C7B5-5342-44EC-125AB4CEA67E}"/>
              </a:ext>
            </a:extLst>
          </p:cNvPr>
          <p:cNvSpPr/>
          <p:nvPr/>
        </p:nvSpPr>
        <p:spPr>
          <a:xfrm>
            <a:off x="4799856" y="185620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C1C7E03-2BA5-5D28-FC11-44E7673D37B5}"/>
              </a:ext>
            </a:extLst>
          </p:cNvPr>
          <p:cNvSpPr txBox="1"/>
          <p:nvPr/>
        </p:nvSpPr>
        <p:spPr>
          <a:xfrm>
            <a:off x="4550225" y="2393776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燕尾形 60">
            <a:extLst>
              <a:ext uri="{FF2B5EF4-FFF2-40B4-BE49-F238E27FC236}">
                <a16:creationId xmlns:a16="http://schemas.microsoft.com/office/drawing/2014/main" id="{9E88E38C-F7AD-F820-9EF2-C1481EF8753C}"/>
              </a:ext>
            </a:extLst>
          </p:cNvPr>
          <p:cNvSpPr/>
          <p:nvPr/>
        </p:nvSpPr>
        <p:spPr>
          <a:xfrm>
            <a:off x="6203611" y="183492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AC1E3DED-6A87-3DE9-6120-BFC1422CFE13}"/>
              </a:ext>
            </a:extLst>
          </p:cNvPr>
          <p:cNvGrpSpPr/>
          <p:nvPr/>
        </p:nvGrpSpPr>
        <p:grpSpPr>
          <a:xfrm>
            <a:off x="6674028" y="1484489"/>
            <a:ext cx="686757" cy="864095"/>
            <a:chOff x="5126358" y="2790703"/>
            <a:chExt cx="686757" cy="86409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7" name="折角形 31">
              <a:extLst>
                <a:ext uri="{FF2B5EF4-FFF2-40B4-BE49-F238E27FC236}">
                  <a16:creationId xmlns:a16="http://schemas.microsoft.com/office/drawing/2014/main" id="{9D09B52F-6D26-8474-2DD6-868249BB15A6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FD96F27-C79B-1EA4-BFCD-38F03AFCB150}"/>
                </a:ext>
              </a:extLst>
            </p:cNvPr>
            <p:cNvSpPr/>
            <p:nvPr/>
          </p:nvSpPr>
          <p:spPr>
            <a:xfrm>
              <a:off x="5257265" y="3117745"/>
              <a:ext cx="425369" cy="295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DE7E4E1-3C1E-D6C6-BBF0-FACAC87853DE}"/>
              </a:ext>
            </a:extLst>
          </p:cNvPr>
          <p:cNvSpPr txBox="1"/>
          <p:nvPr/>
        </p:nvSpPr>
        <p:spPr>
          <a:xfrm>
            <a:off x="5344485" y="836712"/>
            <a:ext cx="190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Construction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0" name="图形 79">
            <a:extLst>
              <a:ext uri="{FF2B5EF4-FFF2-40B4-BE49-F238E27FC236}">
                <a16:creationId xmlns:a16="http://schemas.microsoft.com/office/drawing/2014/main" id="{8C0CEF8D-6FE2-E0F5-5561-30DDF4A9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4329" y="1612998"/>
            <a:ext cx="494549" cy="621719"/>
          </a:xfrm>
          <a:prstGeom prst="rect">
            <a:avLst/>
          </a:prstGeom>
        </p:spPr>
      </p:pic>
      <p:sp>
        <p:nvSpPr>
          <p:cNvPr id="81" name="燕尾形 60">
            <a:extLst>
              <a:ext uri="{FF2B5EF4-FFF2-40B4-BE49-F238E27FC236}">
                <a16:creationId xmlns:a16="http://schemas.microsoft.com/office/drawing/2014/main" id="{0B6051FF-ED95-9BFF-2D6F-89AC3E7DFA4E}"/>
              </a:ext>
            </a:extLst>
          </p:cNvPr>
          <p:cNvSpPr/>
          <p:nvPr/>
        </p:nvSpPr>
        <p:spPr>
          <a:xfrm rot="5400000">
            <a:off x="6937679" y="260539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燕尾形 60">
            <a:extLst>
              <a:ext uri="{FF2B5EF4-FFF2-40B4-BE49-F238E27FC236}">
                <a16:creationId xmlns:a16="http://schemas.microsoft.com/office/drawing/2014/main" id="{9CFB0AEE-48C3-F8ED-185B-F4DB01658E27}"/>
              </a:ext>
            </a:extLst>
          </p:cNvPr>
          <p:cNvSpPr/>
          <p:nvPr/>
        </p:nvSpPr>
        <p:spPr>
          <a:xfrm>
            <a:off x="2883817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燕尾形 60">
            <a:extLst>
              <a:ext uri="{FF2B5EF4-FFF2-40B4-BE49-F238E27FC236}">
                <a16:creationId xmlns:a16="http://schemas.microsoft.com/office/drawing/2014/main" id="{CEB1B893-3071-F93A-2BF3-3999D0392D52}"/>
              </a:ext>
            </a:extLst>
          </p:cNvPr>
          <p:cNvSpPr/>
          <p:nvPr/>
        </p:nvSpPr>
        <p:spPr>
          <a:xfrm>
            <a:off x="4612009" y="49690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折角形 31">
            <a:extLst>
              <a:ext uri="{FF2B5EF4-FFF2-40B4-BE49-F238E27FC236}">
                <a16:creationId xmlns:a16="http://schemas.microsoft.com/office/drawing/2014/main" id="{6FD0A069-283E-1E55-F4A2-8C658C6A847F}"/>
              </a:ext>
            </a:extLst>
          </p:cNvPr>
          <p:cNvSpPr/>
          <p:nvPr/>
        </p:nvSpPr>
        <p:spPr>
          <a:xfrm rot="10800000">
            <a:off x="3791744" y="3182641"/>
            <a:ext cx="1728192" cy="830838"/>
          </a:xfrm>
          <a:prstGeom prst="foldedCorner">
            <a:avLst>
              <a:gd name="adj" fmla="val 3102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52AD5C1-A3B5-C70E-63AB-8133518CFB03}"/>
              </a:ext>
            </a:extLst>
          </p:cNvPr>
          <p:cNvSpPr/>
          <p:nvPr/>
        </p:nvSpPr>
        <p:spPr>
          <a:xfrm>
            <a:off x="3922940" y="3212976"/>
            <a:ext cx="1561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燕尾形 60">
            <a:extLst>
              <a:ext uri="{FF2B5EF4-FFF2-40B4-BE49-F238E27FC236}">
                <a16:creationId xmlns:a16="http://schemas.microsoft.com/office/drawing/2014/main" id="{0CD16007-2007-EE2F-C37F-602FCA426172}"/>
              </a:ext>
            </a:extLst>
          </p:cNvPr>
          <p:cNvSpPr/>
          <p:nvPr/>
        </p:nvSpPr>
        <p:spPr>
          <a:xfrm>
            <a:off x="5735960" y="347193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燕尾形 60">
            <a:extLst>
              <a:ext uri="{FF2B5EF4-FFF2-40B4-BE49-F238E27FC236}">
                <a16:creationId xmlns:a16="http://schemas.microsoft.com/office/drawing/2014/main" id="{30E42807-F905-0F1E-6A1B-615DEC3098B0}"/>
              </a:ext>
            </a:extLst>
          </p:cNvPr>
          <p:cNvSpPr/>
          <p:nvPr/>
        </p:nvSpPr>
        <p:spPr>
          <a:xfrm>
            <a:off x="8112224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燕尾形 60">
            <a:extLst>
              <a:ext uri="{FF2B5EF4-FFF2-40B4-BE49-F238E27FC236}">
                <a16:creationId xmlns:a16="http://schemas.microsoft.com/office/drawing/2014/main" id="{501CE7BF-DAA3-1B84-49BD-6A317DA07718}"/>
              </a:ext>
            </a:extLst>
          </p:cNvPr>
          <p:cNvSpPr/>
          <p:nvPr/>
        </p:nvSpPr>
        <p:spPr>
          <a:xfrm rot="5400000">
            <a:off x="6923482" y="41895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燕尾形 60">
            <a:extLst>
              <a:ext uri="{FF2B5EF4-FFF2-40B4-BE49-F238E27FC236}">
                <a16:creationId xmlns:a16="http://schemas.microsoft.com/office/drawing/2014/main" id="{5DB2CA1D-CAF3-3BF3-FAA5-EB6C3E7AE3FD}"/>
              </a:ext>
            </a:extLst>
          </p:cNvPr>
          <p:cNvSpPr/>
          <p:nvPr/>
        </p:nvSpPr>
        <p:spPr>
          <a:xfrm>
            <a:off x="10559996" y="499396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0" name="Picture 38">
            <a:extLst>
              <a:ext uri="{FF2B5EF4-FFF2-40B4-BE49-F238E27FC236}">
                <a16:creationId xmlns:a16="http://schemas.microsoft.com/office/drawing/2014/main" id="{C28C8262-7FAB-C69D-A7A3-50478B7FD4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86" y="3220392"/>
            <a:ext cx="615269" cy="659074"/>
          </a:xfrm>
          <a:prstGeom prst="rect">
            <a:avLst/>
          </a:prstGeom>
        </p:spPr>
      </p:pic>
      <p:sp>
        <p:nvSpPr>
          <p:cNvPr id="91" name="箭头: 左右 90">
            <a:extLst>
              <a:ext uri="{FF2B5EF4-FFF2-40B4-BE49-F238E27FC236}">
                <a16:creationId xmlns:a16="http://schemas.microsoft.com/office/drawing/2014/main" id="{9C13CAEA-7FD3-55C4-132E-D9071BE981EF}"/>
              </a:ext>
            </a:extLst>
          </p:cNvPr>
          <p:cNvSpPr/>
          <p:nvPr/>
        </p:nvSpPr>
        <p:spPr>
          <a:xfrm>
            <a:off x="8177063" y="3401608"/>
            <a:ext cx="538231" cy="2234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B50F9776-1EE7-6B50-C414-6402FBD29505}"/>
              </a:ext>
            </a:extLst>
          </p:cNvPr>
          <p:cNvSpPr/>
          <p:nvPr/>
        </p:nvSpPr>
        <p:spPr>
          <a:xfrm>
            <a:off x="9568236" y="3166914"/>
            <a:ext cx="873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8241AD03-57FF-483B-143E-43956DCB01FD}"/>
              </a:ext>
            </a:extLst>
          </p:cNvPr>
          <p:cNvGrpSpPr/>
          <p:nvPr/>
        </p:nvGrpSpPr>
        <p:grpSpPr>
          <a:xfrm>
            <a:off x="4932832" y="4597102"/>
            <a:ext cx="686757" cy="864095"/>
            <a:chOff x="5126358" y="2790703"/>
            <a:chExt cx="686757" cy="864095"/>
          </a:xfrm>
        </p:grpSpPr>
        <p:sp>
          <p:nvSpPr>
            <p:cNvPr id="94" name="折角形 31">
              <a:extLst>
                <a:ext uri="{FF2B5EF4-FFF2-40B4-BE49-F238E27FC236}">
                  <a16:creationId xmlns:a16="http://schemas.microsoft.com/office/drawing/2014/main" id="{5BD39DBF-B4BA-7AB8-E87F-57981783CC37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62B5AC0-80A4-F9C0-577D-0EAB89B08999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50C3018F-A0ED-0C41-4B28-48EEB8BE7A24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97" name="Picture 38">
                <a:extLst>
                  <a:ext uri="{FF2B5EF4-FFF2-40B4-BE49-F238E27FC236}">
                    <a16:creationId xmlns:a16="http://schemas.microsoft.com/office/drawing/2014/main" id="{EB5F423A-9C8D-C3C1-091F-4116494B2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98" name="燕尾形 60">
            <a:extLst>
              <a:ext uri="{FF2B5EF4-FFF2-40B4-BE49-F238E27FC236}">
                <a16:creationId xmlns:a16="http://schemas.microsoft.com/office/drawing/2014/main" id="{3E40F6F6-869F-CFEA-BE55-10B7C8A61DF3}"/>
              </a:ext>
            </a:extLst>
          </p:cNvPr>
          <p:cNvSpPr/>
          <p:nvPr/>
        </p:nvSpPr>
        <p:spPr>
          <a:xfrm>
            <a:off x="5762524" y="494302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B08536B-6049-70E4-5F49-C1752DF8D101}"/>
              </a:ext>
            </a:extLst>
          </p:cNvPr>
          <p:cNvSpPr txBox="1"/>
          <p:nvPr/>
        </p:nvSpPr>
        <p:spPr>
          <a:xfrm>
            <a:off x="4307281" y="5423817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1" name="图形 100">
            <a:extLst>
              <a:ext uri="{FF2B5EF4-FFF2-40B4-BE49-F238E27FC236}">
                <a16:creationId xmlns:a16="http://schemas.microsoft.com/office/drawing/2014/main" id="{124A2A16-0B34-CBE0-9E49-C3E2810E7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897" y="3625038"/>
            <a:ext cx="294702" cy="370483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B6151B-C41B-8A99-7FEC-87DBD0D1AA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DF52AC-08F5-8E4A-95AF-4D765B303CD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5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27E10-8D5A-FFAB-31A1-4B10D7AB8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1425-5AB5-7EA0-AD38-631A2480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Hybrid Rewrite(I)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AB3893-9CC6-A99E-BBCA-903F891B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Internal rewrites: dataflow transformations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55430-CB4B-1913-FC3E-9283C1E9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4863B2-D420-B89C-C103-016CAB5D45FE}"/>
              </a:ext>
            </a:extLst>
          </p:cNvPr>
          <p:cNvSpPr/>
          <p:nvPr/>
        </p:nvSpPr>
        <p:spPr>
          <a:xfrm>
            <a:off x="4929088" y="1869388"/>
            <a:ext cx="2391048" cy="3651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?a &lt;&lt; 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?a x 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8BE5B-F02B-8AAF-DAD6-3143331BEC60}"/>
              </a:ext>
            </a:extLst>
          </p:cNvPr>
          <p:cNvSpPr/>
          <p:nvPr/>
        </p:nvSpPr>
        <p:spPr>
          <a:xfrm>
            <a:off x="3557016" y="1771383"/>
            <a:ext cx="11929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Rules: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A2875C7-14F8-D303-8C40-F6B2D7E35636}"/>
              </a:ext>
            </a:extLst>
          </p:cNvPr>
          <p:cNvSpPr/>
          <p:nvPr/>
        </p:nvSpPr>
        <p:spPr>
          <a:xfrm>
            <a:off x="9044599" y="4871075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ABD40AA-2EF4-7DD0-A91D-F67843E4C30B}"/>
              </a:ext>
            </a:extLst>
          </p:cNvPr>
          <p:cNvSpPr/>
          <p:nvPr/>
        </p:nvSpPr>
        <p:spPr>
          <a:xfrm>
            <a:off x="8176775" y="4871075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1876F68-8058-AB37-DFB4-A80929E11CA4}"/>
              </a:ext>
            </a:extLst>
          </p:cNvPr>
          <p:cNvSpPr/>
          <p:nvPr/>
        </p:nvSpPr>
        <p:spPr>
          <a:xfrm>
            <a:off x="7248128" y="4871075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2EC5F79-2970-3703-1BD4-777A409FF907}"/>
              </a:ext>
            </a:extLst>
          </p:cNvPr>
          <p:cNvSpPr/>
          <p:nvPr/>
        </p:nvSpPr>
        <p:spPr>
          <a:xfrm>
            <a:off x="8835416" y="2691265"/>
            <a:ext cx="644960" cy="57606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C830FEE-4615-935D-6342-3423F9181087}"/>
              </a:ext>
            </a:extLst>
          </p:cNvPr>
          <p:cNvSpPr/>
          <p:nvPr/>
        </p:nvSpPr>
        <p:spPr>
          <a:xfrm>
            <a:off x="8869864" y="2751920"/>
            <a:ext cx="57606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DED7FEB-D56B-2CB9-1F99-A1332750439E}"/>
              </a:ext>
            </a:extLst>
          </p:cNvPr>
          <p:cNvSpPr/>
          <p:nvPr/>
        </p:nvSpPr>
        <p:spPr>
          <a:xfrm>
            <a:off x="8472264" y="3483353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BB705732-7A7F-571C-1351-78841A586F37}"/>
              </a:ext>
            </a:extLst>
          </p:cNvPr>
          <p:cNvSpPr/>
          <p:nvPr/>
        </p:nvSpPr>
        <p:spPr>
          <a:xfrm>
            <a:off x="8547639" y="3555361"/>
            <a:ext cx="716711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A845C348-E1B7-D047-A2D8-E1AD01385ED9}"/>
              </a:ext>
            </a:extLst>
          </p:cNvPr>
          <p:cNvSpPr/>
          <p:nvPr/>
        </p:nvSpPr>
        <p:spPr>
          <a:xfrm>
            <a:off x="7968208" y="4203433"/>
            <a:ext cx="122413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76A3EFA7-F5F7-F0BA-9DE6-118752E3F0AC}"/>
              </a:ext>
            </a:extLst>
          </p:cNvPr>
          <p:cNvSpPr/>
          <p:nvPr/>
        </p:nvSpPr>
        <p:spPr>
          <a:xfrm>
            <a:off x="8021793" y="4265656"/>
            <a:ext cx="450472" cy="4320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DC6BEBA-FB04-70DA-0505-B9D6D682DCC8}"/>
              </a:ext>
            </a:extLst>
          </p:cNvPr>
          <p:cNvSpPr/>
          <p:nvPr/>
        </p:nvSpPr>
        <p:spPr>
          <a:xfrm>
            <a:off x="8581682" y="4265656"/>
            <a:ext cx="53865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92F3531-DA60-88CD-F2D3-C201EA5079AD}"/>
              </a:ext>
            </a:extLst>
          </p:cNvPr>
          <p:cNvSpPr/>
          <p:nvPr/>
        </p:nvSpPr>
        <p:spPr>
          <a:xfrm>
            <a:off x="8247028" y="4925280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A3E9352-CDB7-D59D-4F2E-660424A0B220}"/>
              </a:ext>
            </a:extLst>
          </p:cNvPr>
          <p:cNvSpPr/>
          <p:nvPr/>
        </p:nvSpPr>
        <p:spPr>
          <a:xfrm>
            <a:off x="7320136" y="4925280"/>
            <a:ext cx="450472" cy="4320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566C045-A63F-CF4B-B79E-283F40BFC74F}"/>
              </a:ext>
            </a:extLst>
          </p:cNvPr>
          <p:cNvSpPr/>
          <p:nvPr/>
        </p:nvSpPr>
        <p:spPr>
          <a:xfrm>
            <a:off x="9112879" y="4925280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64BEAF7-A234-7C02-FCFB-4E309EB54E7D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8904312" y="3201970"/>
            <a:ext cx="360038" cy="28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C9E8A55-CBAA-013E-10CD-737DE1643696}"/>
              </a:ext>
            </a:extLst>
          </p:cNvPr>
          <p:cNvCxnSpPr>
            <a:stCxn id="51" idx="2"/>
            <a:endCxn id="54" idx="0"/>
          </p:cNvCxnSpPr>
          <p:nvPr/>
        </p:nvCxnSpPr>
        <p:spPr>
          <a:xfrm flipH="1">
            <a:off x="8580276" y="3987409"/>
            <a:ext cx="325719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37DA51C-6A11-2AF9-794A-5307A450EC4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539889" y="4704353"/>
            <a:ext cx="5535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64D29A31-5AF4-5E80-D5BA-19FBB89216F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362776" y="4704353"/>
            <a:ext cx="1057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075B93E1-EA52-74B5-6921-48DC8434FCB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468536" y="4704353"/>
            <a:ext cx="228964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0CEB3D5-9D21-E709-9F0B-869CDAF6849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004377" y="4704353"/>
            <a:ext cx="331983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5969E7B9-6E04-8ADF-7361-96B3155960F2}"/>
              </a:ext>
            </a:extLst>
          </p:cNvPr>
          <p:cNvSpPr/>
          <p:nvPr/>
        </p:nvSpPr>
        <p:spPr>
          <a:xfrm>
            <a:off x="7600711" y="34587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0072E35-01A6-D61F-BE41-9194A2590EFD}"/>
              </a:ext>
            </a:extLst>
          </p:cNvPr>
          <p:cNvSpPr/>
          <p:nvPr/>
        </p:nvSpPr>
        <p:spPr>
          <a:xfrm>
            <a:off x="7672719" y="35129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FA0A32A-217D-F5FC-7CBF-C920FFB7BB13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7892472" y="3192890"/>
            <a:ext cx="1221023" cy="26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BCE1008C-D4F6-13F2-FBE4-DDDAED83FF4A}"/>
              </a:ext>
            </a:extLst>
          </p:cNvPr>
          <p:cNvSpPr/>
          <p:nvPr/>
        </p:nvSpPr>
        <p:spPr>
          <a:xfrm>
            <a:off x="6990753" y="3488301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8DFF2BA-5968-CC38-CF6B-06A472D61118}"/>
              </a:ext>
            </a:extLst>
          </p:cNvPr>
          <p:cNvSpPr/>
          <p:nvPr/>
        </p:nvSpPr>
        <p:spPr>
          <a:xfrm>
            <a:off x="7104112" y="4095421"/>
            <a:ext cx="2664294" cy="1365013"/>
          </a:xfrm>
          <a:custGeom>
            <a:avLst/>
            <a:gdLst>
              <a:gd name="csX0" fmla="*/ 0 w 2664294"/>
              <a:gd name="csY0" fmla="*/ 0 h 1365013"/>
              <a:gd name="csX1" fmla="*/ 586145 w 2664294"/>
              <a:gd name="csY1" fmla="*/ 0 h 1365013"/>
              <a:gd name="csX2" fmla="*/ 1225575 w 2664294"/>
              <a:gd name="csY2" fmla="*/ 0 h 1365013"/>
              <a:gd name="csX3" fmla="*/ 1891649 w 2664294"/>
              <a:gd name="csY3" fmla="*/ 0 h 1365013"/>
              <a:gd name="csX4" fmla="*/ 2664294 w 2664294"/>
              <a:gd name="csY4" fmla="*/ 0 h 1365013"/>
              <a:gd name="csX5" fmla="*/ 2664294 w 2664294"/>
              <a:gd name="csY5" fmla="*/ 641556 h 1365013"/>
              <a:gd name="csX6" fmla="*/ 2664294 w 2664294"/>
              <a:gd name="csY6" fmla="*/ 1365013 h 1365013"/>
              <a:gd name="csX7" fmla="*/ 2078149 w 2664294"/>
              <a:gd name="csY7" fmla="*/ 1365013 h 1365013"/>
              <a:gd name="csX8" fmla="*/ 1438719 w 2664294"/>
              <a:gd name="csY8" fmla="*/ 1365013 h 1365013"/>
              <a:gd name="csX9" fmla="*/ 719359 w 2664294"/>
              <a:gd name="csY9" fmla="*/ 1365013 h 1365013"/>
              <a:gd name="csX10" fmla="*/ 0 w 2664294"/>
              <a:gd name="csY10" fmla="*/ 1365013 h 1365013"/>
              <a:gd name="csX11" fmla="*/ 0 w 2664294"/>
              <a:gd name="csY11" fmla="*/ 655206 h 1365013"/>
              <a:gd name="csX12" fmla="*/ 0 w 2664294"/>
              <a:gd name="csY12" fmla="*/ 0 h 13650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664294" h="1365013" extrusionOk="0">
                <a:moveTo>
                  <a:pt x="0" y="0"/>
                </a:moveTo>
                <a:cubicBezTo>
                  <a:pt x="154103" y="-21189"/>
                  <a:pt x="301347" y="3122"/>
                  <a:pt x="586145" y="0"/>
                </a:cubicBezTo>
                <a:cubicBezTo>
                  <a:pt x="870943" y="-3122"/>
                  <a:pt x="1053799" y="31771"/>
                  <a:pt x="1225575" y="0"/>
                </a:cubicBezTo>
                <a:cubicBezTo>
                  <a:pt x="1397351" y="-31771"/>
                  <a:pt x="1586298" y="1185"/>
                  <a:pt x="1891649" y="0"/>
                </a:cubicBezTo>
                <a:cubicBezTo>
                  <a:pt x="2197000" y="-1185"/>
                  <a:pt x="2449622" y="1034"/>
                  <a:pt x="2664294" y="0"/>
                </a:cubicBezTo>
                <a:cubicBezTo>
                  <a:pt x="2671166" y="284416"/>
                  <a:pt x="2654459" y="403870"/>
                  <a:pt x="2664294" y="641556"/>
                </a:cubicBezTo>
                <a:cubicBezTo>
                  <a:pt x="2674129" y="879242"/>
                  <a:pt x="2679848" y="1063319"/>
                  <a:pt x="2664294" y="1365013"/>
                </a:cubicBezTo>
                <a:cubicBezTo>
                  <a:pt x="2402689" y="1363572"/>
                  <a:pt x="2271051" y="1348899"/>
                  <a:pt x="2078149" y="1365013"/>
                </a:cubicBezTo>
                <a:cubicBezTo>
                  <a:pt x="1885247" y="1381127"/>
                  <a:pt x="1606294" y="1339761"/>
                  <a:pt x="1438719" y="1365013"/>
                </a:cubicBezTo>
                <a:cubicBezTo>
                  <a:pt x="1271144" y="1390266"/>
                  <a:pt x="943920" y="1358411"/>
                  <a:pt x="719359" y="1365013"/>
                </a:cubicBezTo>
                <a:cubicBezTo>
                  <a:pt x="494798" y="1371615"/>
                  <a:pt x="226967" y="1389675"/>
                  <a:pt x="0" y="1365013"/>
                </a:cubicBezTo>
                <a:cubicBezTo>
                  <a:pt x="-30086" y="1133201"/>
                  <a:pt x="30745" y="961819"/>
                  <a:pt x="0" y="655206"/>
                </a:cubicBezTo>
                <a:cubicBezTo>
                  <a:pt x="-30745" y="348593"/>
                  <a:pt x="11544" y="137011"/>
                  <a:pt x="0" y="0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327364331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6B3EE286-E5A1-395C-46D9-8AE8A74F9FDA}"/>
              </a:ext>
            </a:extLst>
          </p:cNvPr>
          <p:cNvSpPr/>
          <p:nvPr/>
        </p:nvSpPr>
        <p:spPr>
          <a:xfrm>
            <a:off x="4113762" y="4832895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E1162E24-FAF9-F58D-B972-93140574082A}"/>
              </a:ext>
            </a:extLst>
          </p:cNvPr>
          <p:cNvSpPr/>
          <p:nvPr/>
        </p:nvSpPr>
        <p:spPr>
          <a:xfrm>
            <a:off x="3245938" y="4832895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88E5EDAB-DAD7-2ED9-0E39-8FA584DF8B49}"/>
              </a:ext>
            </a:extLst>
          </p:cNvPr>
          <p:cNvSpPr/>
          <p:nvPr/>
        </p:nvSpPr>
        <p:spPr>
          <a:xfrm>
            <a:off x="3904579" y="2653085"/>
            <a:ext cx="644960" cy="57606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1DBD4343-9838-97E7-BC1B-3C0272D054AB}"/>
              </a:ext>
            </a:extLst>
          </p:cNvPr>
          <p:cNvSpPr/>
          <p:nvPr/>
        </p:nvSpPr>
        <p:spPr>
          <a:xfrm>
            <a:off x="3939027" y="2713740"/>
            <a:ext cx="57606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88E5E606-CB56-C8EF-1098-65466D0B8CBA}"/>
              </a:ext>
            </a:extLst>
          </p:cNvPr>
          <p:cNvSpPr/>
          <p:nvPr/>
        </p:nvSpPr>
        <p:spPr>
          <a:xfrm>
            <a:off x="3541427" y="3445173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09A57C79-BF80-7DF1-AD3F-9970091FA7EA}"/>
              </a:ext>
            </a:extLst>
          </p:cNvPr>
          <p:cNvSpPr/>
          <p:nvPr/>
        </p:nvSpPr>
        <p:spPr>
          <a:xfrm>
            <a:off x="3616802" y="3517181"/>
            <a:ext cx="716711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1BF1E9BE-5373-BF3E-7184-A1250AE1CBA3}"/>
              </a:ext>
            </a:extLst>
          </p:cNvPr>
          <p:cNvSpPr/>
          <p:nvPr/>
        </p:nvSpPr>
        <p:spPr>
          <a:xfrm>
            <a:off x="3575720" y="4165253"/>
            <a:ext cx="644705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0BA49718-5962-9A96-2C53-71C64FA4DBF3}"/>
              </a:ext>
            </a:extLst>
          </p:cNvPr>
          <p:cNvSpPr/>
          <p:nvPr/>
        </p:nvSpPr>
        <p:spPr>
          <a:xfrm>
            <a:off x="3650845" y="4227476"/>
            <a:ext cx="53865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30C2D2F2-B395-7EDD-04D5-89FBCFDD2F6E}"/>
              </a:ext>
            </a:extLst>
          </p:cNvPr>
          <p:cNvSpPr/>
          <p:nvPr/>
        </p:nvSpPr>
        <p:spPr>
          <a:xfrm>
            <a:off x="3316191" y="4887100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CFC9B31A-AA4D-0C1A-268E-67CED1811046}"/>
              </a:ext>
            </a:extLst>
          </p:cNvPr>
          <p:cNvSpPr/>
          <p:nvPr/>
        </p:nvSpPr>
        <p:spPr>
          <a:xfrm>
            <a:off x="4182042" y="4887100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641BFB5-6E5C-14F1-F4D3-99F80DE591DD}"/>
              </a:ext>
            </a:extLst>
          </p:cNvPr>
          <p:cNvCxnSpPr>
            <a:cxnSpLocks/>
            <a:endCxn id="132" idx="0"/>
          </p:cNvCxnSpPr>
          <p:nvPr/>
        </p:nvCxnSpPr>
        <p:spPr>
          <a:xfrm flipH="1">
            <a:off x="3973475" y="3163790"/>
            <a:ext cx="360038" cy="28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CE19F297-2678-5C6F-8164-163A65D1F025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 flipH="1">
            <a:off x="3898073" y="3949229"/>
            <a:ext cx="77085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42DE2ECD-CD7C-7C84-27DA-A7D45E13F12C}"/>
              </a:ext>
            </a:extLst>
          </p:cNvPr>
          <p:cNvCxnSpPr>
            <a:cxnSpLocks/>
            <a:endCxn id="128" idx="0"/>
          </p:cNvCxnSpPr>
          <p:nvPr/>
        </p:nvCxnSpPr>
        <p:spPr>
          <a:xfrm flipH="1">
            <a:off x="3537699" y="4666173"/>
            <a:ext cx="228964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ED5CC81E-1231-47E0-BA6C-A0EABA39876C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4073540" y="4666173"/>
            <a:ext cx="331983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6E2C37BD-796B-D530-50EE-D7615B8D7623}"/>
              </a:ext>
            </a:extLst>
          </p:cNvPr>
          <p:cNvSpPr/>
          <p:nvPr/>
        </p:nvSpPr>
        <p:spPr>
          <a:xfrm>
            <a:off x="2669874" y="342052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864060B9-458A-D866-0351-2BD51343BC3B}"/>
              </a:ext>
            </a:extLst>
          </p:cNvPr>
          <p:cNvSpPr/>
          <p:nvPr/>
        </p:nvSpPr>
        <p:spPr>
          <a:xfrm>
            <a:off x="2741882" y="347472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4BD20EA5-E05A-9738-55E6-A86A171D4C9C}"/>
              </a:ext>
            </a:extLst>
          </p:cNvPr>
          <p:cNvCxnSpPr>
            <a:cxnSpLocks/>
            <a:endCxn id="146" idx="0"/>
          </p:cNvCxnSpPr>
          <p:nvPr/>
        </p:nvCxnSpPr>
        <p:spPr>
          <a:xfrm flipH="1">
            <a:off x="2961635" y="3154710"/>
            <a:ext cx="1221023" cy="265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FD03B9E0-18DE-7C62-535E-8D014895ADE0}"/>
              </a:ext>
            </a:extLst>
          </p:cNvPr>
          <p:cNvSpPr/>
          <p:nvPr/>
        </p:nvSpPr>
        <p:spPr>
          <a:xfrm>
            <a:off x="2059916" y="3450121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箭头: 右 153">
            <a:extLst>
              <a:ext uri="{FF2B5EF4-FFF2-40B4-BE49-F238E27FC236}">
                <a16:creationId xmlns:a16="http://schemas.microsoft.com/office/drawing/2014/main" id="{BDB74A15-1929-A226-88B8-0BCD660FC2DD}"/>
              </a:ext>
            </a:extLst>
          </p:cNvPr>
          <p:cNvSpPr/>
          <p:nvPr/>
        </p:nvSpPr>
        <p:spPr>
          <a:xfrm>
            <a:off x="5159896" y="3819453"/>
            <a:ext cx="1368152" cy="275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5F092-1F94-3CB4-DFBD-145068AA33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E0E37C-01E1-074F-95C0-AED1A34E907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53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2CF5-B802-8DCA-045A-6BA29302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31AD-CA35-33EB-2D51-F0998508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Hybrid Rewrite(II)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E8406CB-F739-AEF7-B531-FA470156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Internal rewrite statistics in web demo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07D27-9FAD-A1F4-2900-05CECE69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502510-18C1-3CD8-6078-863025D2C3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48" y="2651720"/>
            <a:ext cx="5386650" cy="29365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EE264B-E3C2-E64B-0727-FCB4886E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352" y="2996952"/>
            <a:ext cx="3658111" cy="244826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7708CD2-2C80-1B9F-DF94-AECF1BB8E6E6}"/>
              </a:ext>
            </a:extLst>
          </p:cNvPr>
          <p:cNvSpPr/>
          <p:nvPr/>
        </p:nvSpPr>
        <p:spPr>
          <a:xfrm>
            <a:off x="1055440" y="1820723"/>
            <a:ext cx="213161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Scroll down to part 2.1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293F72-5DCD-295E-4A70-6C921B6048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2727EF-9917-9C42-BDD3-1A3A8A4CC21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349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23C32-C2F4-C422-01A5-599CF993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3AF0-CD0F-79F8-1ADF-11C7A0DE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/>
              <a:t>Hybrid Rewrite(III)</a:t>
            </a:r>
            <a:endParaRPr lang="en-US" dirty="0"/>
          </a:p>
        </p:txBody>
      </p:sp>
      <p:sp>
        <p:nvSpPr>
          <p:cNvPr id="17" name="内容占位符 14">
            <a:extLst>
              <a:ext uri="{FF2B5EF4-FFF2-40B4-BE49-F238E27FC236}">
                <a16:creationId xmlns:a16="http://schemas.microsoft.com/office/drawing/2014/main" id="{63BD0B91-E964-9455-212E-1DEB9161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External rewrites: control flow transformations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MLIR passes and factors are guided by the control flow difference between Application and ISAX 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pPr lvl="1"/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DA758-6D41-3A32-575F-D6D7F871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84C3D70-345C-D854-FE0D-0BB8F4DD3BA1}"/>
              </a:ext>
            </a:extLst>
          </p:cNvPr>
          <p:cNvSpPr/>
          <p:nvPr/>
        </p:nvSpPr>
        <p:spPr>
          <a:xfrm>
            <a:off x="3676547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D0603B5-027E-9228-0169-999565D63218}"/>
              </a:ext>
            </a:extLst>
          </p:cNvPr>
          <p:cNvSpPr/>
          <p:nvPr/>
        </p:nvSpPr>
        <p:spPr>
          <a:xfrm>
            <a:off x="2740443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3697292-5A4C-9A7E-1565-2E54CC92B158}"/>
              </a:ext>
            </a:extLst>
          </p:cNvPr>
          <p:cNvSpPr/>
          <p:nvPr/>
        </p:nvSpPr>
        <p:spPr>
          <a:xfrm>
            <a:off x="1811796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2947B92-F89C-0D78-A7E1-1161C524BC57}"/>
              </a:ext>
            </a:extLst>
          </p:cNvPr>
          <p:cNvSpPr/>
          <p:nvPr/>
        </p:nvSpPr>
        <p:spPr>
          <a:xfrm>
            <a:off x="2679003" y="3356992"/>
            <a:ext cx="1279571" cy="57606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42D7CDD-1B16-781B-524A-8236152DAE9A}"/>
              </a:ext>
            </a:extLst>
          </p:cNvPr>
          <p:cNvSpPr/>
          <p:nvPr/>
        </p:nvSpPr>
        <p:spPr>
          <a:xfrm>
            <a:off x="2713452" y="3417647"/>
            <a:ext cx="57606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F1E9E55-778D-3A4E-3F9B-4C213E4B410C}"/>
              </a:ext>
            </a:extLst>
          </p:cNvPr>
          <p:cNvSpPr/>
          <p:nvPr/>
        </p:nvSpPr>
        <p:spPr>
          <a:xfrm>
            <a:off x="3104212" y="4149080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EC64FF9-7068-FAC8-93B0-521B61F5FC6B}"/>
              </a:ext>
            </a:extLst>
          </p:cNvPr>
          <p:cNvSpPr/>
          <p:nvPr/>
        </p:nvSpPr>
        <p:spPr>
          <a:xfrm>
            <a:off x="3179587" y="4221088"/>
            <a:ext cx="716711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C1813EE-FBC4-36A8-0557-805CBF4EB074}"/>
              </a:ext>
            </a:extLst>
          </p:cNvPr>
          <p:cNvSpPr/>
          <p:nvPr/>
        </p:nvSpPr>
        <p:spPr>
          <a:xfrm>
            <a:off x="2523437" y="4862511"/>
            <a:ext cx="127957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AD04990-95F5-0BCB-61EF-581C295EF0EC}"/>
              </a:ext>
            </a:extLst>
          </p:cNvPr>
          <p:cNvSpPr/>
          <p:nvPr/>
        </p:nvSpPr>
        <p:spPr>
          <a:xfrm>
            <a:off x="2585461" y="4931383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F935699-60B0-DA0A-F3C5-42BFA01B9EEB}"/>
              </a:ext>
            </a:extLst>
          </p:cNvPr>
          <p:cNvSpPr/>
          <p:nvPr/>
        </p:nvSpPr>
        <p:spPr>
          <a:xfrm>
            <a:off x="3213630" y="4931383"/>
            <a:ext cx="53865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E17DE57-6DFB-1C66-89E0-59BA80224978}"/>
              </a:ext>
            </a:extLst>
          </p:cNvPr>
          <p:cNvSpPr/>
          <p:nvPr/>
        </p:nvSpPr>
        <p:spPr>
          <a:xfrm>
            <a:off x="2810696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F2BDDA0-1420-55AC-4F42-2E754A20D125}"/>
              </a:ext>
            </a:extLst>
          </p:cNvPr>
          <p:cNvSpPr/>
          <p:nvPr/>
        </p:nvSpPr>
        <p:spPr>
          <a:xfrm>
            <a:off x="1883804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8930BFB-C5CF-82F0-CD3B-1806E6334053}"/>
              </a:ext>
            </a:extLst>
          </p:cNvPr>
          <p:cNvSpPr/>
          <p:nvPr/>
        </p:nvSpPr>
        <p:spPr>
          <a:xfrm>
            <a:off x="3744827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63E8177-32D5-633A-D488-23DFB1CCA61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169379" y="3849695"/>
            <a:ext cx="366881" cy="29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1FA4D44-0899-815F-1F68-70D46C8FAEDD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212224" y="4653136"/>
            <a:ext cx="325719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0541458-DAF1-741C-885E-132739214428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03557" y="5370080"/>
            <a:ext cx="5535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03DA49F-ECA7-52BC-C07C-5E1288885BD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926444" y="5370080"/>
            <a:ext cx="1057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5BBA8B7-3EF6-7DE3-F370-10D9F3B5800F}"/>
              </a:ext>
            </a:extLst>
          </p:cNvPr>
          <p:cNvCxnSpPr>
            <a:cxnSpLocks/>
          </p:cNvCxnSpPr>
          <p:nvPr/>
        </p:nvCxnSpPr>
        <p:spPr>
          <a:xfrm flipH="1">
            <a:off x="3100484" y="5370080"/>
            <a:ext cx="228964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EB63D4B-5DE0-D313-7B70-911F410D03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36325" y="5370080"/>
            <a:ext cx="331983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8AE6116-5219-E1FE-889E-AA2F6E98D0A7}"/>
              </a:ext>
            </a:extLst>
          </p:cNvPr>
          <p:cNvSpPr/>
          <p:nvPr/>
        </p:nvSpPr>
        <p:spPr>
          <a:xfrm>
            <a:off x="1820915" y="4181568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8E80DCF-BAFA-6416-C8A5-7A5DC6D01EED}"/>
              </a:ext>
            </a:extLst>
          </p:cNvPr>
          <p:cNvSpPr/>
          <p:nvPr/>
        </p:nvSpPr>
        <p:spPr>
          <a:xfrm>
            <a:off x="1892923" y="4235773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6A5B125-C82F-72C1-31D4-ED8D9C858A02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flipH="1">
            <a:off x="2112676" y="3849695"/>
            <a:ext cx="888808" cy="3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1AC5F27-5C0B-1C1D-703A-268FDD729E47}"/>
              </a:ext>
            </a:extLst>
          </p:cNvPr>
          <p:cNvSpPr/>
          <p:nvPr/>
        </p:nvSpPr>
        <p:spPr>
          <a:xfrm>
            <a:off x="1091352" y="4149080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F51D5EE-9F97-AA87-3E73-0FF5A73B36E0}"/>
              </a:ext>
            </a:extLst>
          </p:cNvPr>
          <p:cNvSpPr/>
          <p:nvPr/>
        </p:nvSpPr>
        <p:spPr>
          <a:xfrm>
            <a:off x="1505668" y="3232546"/>
            <a:ext cx="9498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omit loop bounds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: 剪去单角 42">
            <a:extLst>
              <a:ext uri="{FF2B5EF4-FFF2-40B4-BE49-F238E27FC236}">
                <a16:creationId xmlns:a16="http://schemas.microsoft.com/office/drawing/2014/main" id="{7C944421-08E3-D67D-C4B8-6B342048F362}"/>
              </a:ext>
            </a:extLst>
          </p:cNvPr>
          <p:cNvSpPr/>
          <p:nvPr/>
        </p:nvSpPr>
        <p:spPr>
          <a:xfrm>
            <a:off x="8405576" y="2989915"/>
            <a:ext cx="2091962" cy="1087157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0, 4, 1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A[i] = i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79B79C5-7B48-2189-47EA-77CA82752FA8}"/>
              </a:ext>
            </a:extLst>
          </p:cNvPr>
          <p:cNvSpPr/>
          <p:nvPr/>
        </p:nvSpPr>
        <p:spPr>
          <a:xfrm>
            <a:off x="3719736" y="4730001"/>
            <a:ext cx="9498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omit load…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: 剪去单角 44">
            <a:extLst>
              <a:ext uri="{FF2B5EF4-FFF2-40B4-BE49-F238E27FC236}">
                <a16:creationId xmlns:a16="http://schemas.microsoft.com/office/drawing/2014/main" id="{084973C3-CC20-7D78-FF64-07DD6EE9AA79}"/>
              </a:ext>
            </a:extLst>
          </p:cNvPr>
          <p:cNvSpPr/>
          <p:nvPr/>
        </p:nvSpPr>
        <p:spPr>
          <a:xfrm>
            <a:off x="8328248" y="4797152"/>
            <a:ext cx="2802992" cy="1381074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0, 4, 2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] = i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A[i+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] = (i+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4C7B2249-DC2D-72A2-650B-8C83B515861D}"/>
              </a:ext>
            </a:extLst>
          </p:cNvPr>
          <p:cNvSpPr/>
          <p:nvPr/>
        </p:nvSpPr>
        <p:spPr>
          <a:xfrm>
            <a:off x="8654059" y="4221088"/>
            <a:ext cx="392586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3DD2E38-92E3-9B5C-E602-9604BD3B7E25}"/>
              </a:ext>
            </a:extLst>
          </p:cNvPr>
          <p:cNvSpPr/>
          <p:nvPr/>
        </p:nvSpPr>
        <p:spPr>
          <a:xfrm>
            <a:off x="9217470" y="4160083"/>
            <a:ext cx="17999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 2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8DB0AB59-C4EF-47F9-1573-D9DF53E08CA7}"/>
              </a:ext>
            </a:extLst>
          </p:cNvPr>
          <p:cNvCxnSpPr>
            <a:cxnSpLocks/>
            <a:stCxn id="15" idx="0"/>
            <a:endCxn id="43" idx="2"/>
          </p:cNvCxnSpPr>
          <p:nvPr/>
        </p:nvCxnSpPr>
        <p:spPr>
          <a:xfrm rot="16200000" flipH="1">
            <a:off x="5773931" y="901850"/>
            <a:ext cx="176502" cy="5086787"/>
          </a:xfrm>
          <a:prstGeom prst="curvedConnector4">
            <a:avLst>
              <a:gd name="adj1" fmla="val -129517"/>
              <a:gd name="adj2" fmla="val 56289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0A02DAD-0FA4-AC7E-CBA2-2BB2175B732E}"/>
              </a:ext>
            </a:extLst>
          </p:cNvPr>
          <p:cNvSpPr/>
          <p:nvPr/>
        </p:nvSpPr>
        <p:spPr>
          <a:xfrm>
            <a:off x="6258861" y="2811703"/>
            <a:ext cx="12243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</a:t>
            </a:r>
          </a:p>
        </p:txBody>
      </p:sp>
      <p:sp>
        <p:nvSpPr>
          <p:cNvPr id="50" name="箭头: 左 49">
            <a:extLst>
              <a:ext uri="{FF2B5EF4-FFF2-40B4-BE49-F238E27FC236}">
                <a16:creationId xmlns:a16="http://schemas.microsoft.com/office/drawing/2014/main" id="{0C8359A5-1F02-35C3-522E-1CEAFC02A941}"/>
              </a:ext>
            </a:extLst>
          </p:cNvPr>
          <p:cNvSpPr/>
          <p:nvPr/>
        </p:nvSpPr>
        <p:spPr>
          <a:xfrm>
            <a:off x="7577859" y="5585579"/>
            <a:ext cx="432048" cy="36004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3A81D306-FA8B-A2F1-45B6-E76039B87E0A}"/>
              </a:ext>
            </a:extLst>
          </p:cNvPr>
          <p:cNvSpPr/>
          <p:nvPr/>
        </p:nvSpPr>
        <p:spPr>
          <a:xfrm>
            <a:off x="5486637" y="4333887"/>
            <a:ext cx="576064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DFFA73C-3ED2-1575-9D50-5381A1913D77}"/>
              </a:ext>
            </a:extLst>
          </p:cNvPr>
          <p:cNvSpPr/>
          <p:nvPr/>
        </p:nvSpPr>
        <p:spPr>
          <a:xfrm>
            <a:off x="6258861" y="5385990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83A40AF-4968-3F4A-15C9-FF32EF2C4399}"/>
              </a:ext>
            </a:extLst>
          </p:cNvPr>
          <p:cNvSpPr/>
          <p:nvPr/>
        </p:nvSpPr>
        <p:spPr>
          <a:xfrm>
            <a:off x="6334236" y="5457998"/>
            <a:ext cx="716711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91A57CB-CB5F-0F0D-3831-961C5DF9E006}"/>
              </a:ext>
            </a:extLst>
          </p:cNvPr>
          <p:cNvCxnSpPr>
            <a:cxnSpLocks/>
            <a:stCxn id="51" idx="2"/>
            <a:endCxn id="5" idx="3"/>
          </p:cNvCxnSpPr>
          <p:nvPr/>
        </p:nvCxnSpPr>
        <p:spPr>
          <a:xfrm flipH="1">
            <a:off x="4260068" y="4765935"/>
            <a:ext cx="1514601" cy="104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8D7B0BC-0204-477B-2169-536DB8EE15DB}"/>
              </a:ext>
            </a:extLst>
          </p:cNvPr>
          <p:cNvSpPr/>
          <p:nvPr/>
        </p:nvSpPr>
        <p:spPr>
          <a:xfrm>
            <a:off x="5159896" y="5533141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3735231E-BFD5-CD32-FFED-2AEA17342082}"/>
              </a:ext>
            </a:extLst>
          </p:cNvPr>
          <p:cNvSpPr/>
          <p:nvPr/>
        </p:nvSpPr>
        <p:spPr>
          <a:xfrm>
            <a:off x="5235271" y="5605149"/>
            <a:ext cx="716711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EAD3A6D0-CBE6-18D6-335B-33957DB9ABD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5591944" y="4765935"/>
            <a:ext cx="182725" cy="76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2BF668A-E329-C4B0-BA2A-C9D1AF677AEC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5774669" y="4765935"/>
            <a:ext cx="916240" cy="62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B7CBB3A4-BF93-1202-A039-46E009D7EB7B}"/>
              </a:ext>
            </a:extLst>
          </p:cNvPr>
          <p:cNvSpPr/>
          <p:nvPr/>
        </p:nvSpPr>
        <p:spPr>
          <a:xfrm>
            <a:off x="4609168" y="4805517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0" name="连接符: 曲线 59">
            <a:extLst>
              <a:ext uri="{FF2B5EF4-FFF2-40B4-BE49-F238E27FC236}">
                <a16:creationId xmlns:a16="http://schemas.microsoft.com/office/drawing/2014/main" id="{2DE5598E-14B4-478A-D8DB-76862005515C}"/>
              </a:ext>
            </a:extLst>
          </p:cNvPr>
          <p:cNvCxnSpPr>
            <a:stCxn id="51" idx="0"/>
            <a:endCxn id="15" idx="3"/>
          </p:cNvCxnSpPr>
          <p:nvPr/>
        </p:nvCxnSpPr>
        <p:spPr>
          <a:xfrm rot="16200000" flipV="1">
            <a:off x="4522191" y="3081408"/>
            <a:ext cx="688863" cy="181609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E1D33D09-A22C-C3BA-2B51-D00E3A17AED5}"/>
              </a:ext>
            </a:extLst>
          </p:cNvPr>
          <p:cNvSpPr/>
          <p:nvPr/>
        </p:nvSpPr>
        <p:spPr>
          <a:xfrm>
            <a:off x="5861544" y="3867695"/>
            <a:ext cx="10422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union</a:t>
            </a:r>
          </a:p>
        </p:txBody>
      </p:sp>
      <p:pic>
        <p:nvPicPr>
          <p:cNvPr id="62" name="Picture 38">
            <a:extLst>
              <a:ext uri="{FF2B5EF4-FFF2-40B4-BE49-F238E27FC236}">
                <a16:creationId xmlns:a16="http://schemas.microsoft.com/office/drawing/2014/main" id="{80B89116-D1E2-F315-722F-DBDA32DD44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850" y="4094381"/>
            <a:ext cx="615269" cy="659074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FC4574A-25E6-CEEE-FF97-5F319C1F27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670022-75C3-714A-AF21-5B6B3187CFF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99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>
            <a:extLst>
              <a:ext uri="{FF2B5EF4-FFF2-40B4-BE49-F238E27FC236}">
                <a16:creationId xmlns:a16="http://schemas.microsoft.com/office/drawing/2014/main" id="{FB10037B-E039-AC53-0652-9EE8CD7A8270}"/>
              </a:ext>
            </a:extLst>
          </p:cNvPr>
          <p:cNvSpPr/>
          <p:nvPr/>
        </p:nvSpPr>
        <p:spPr>
          <a:xfrm>
            <a:off x="4151784" y="4989808"/>
            <a:ext cx="7572956" cy="1149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B242AEF-AC82-2D2C-8702-EF19BD6F2833}"/>
              </a:ext>
            </a:extLst>
          </p:cNvPr>
          <p:cNvSpPr/>
          <p:nvPr/>
        </p:nvSpPr>
        <p:spPr>
          <a:xfrm>
            <a:off x="8491779" y="1052736"/>
            <a:ext cx="3204397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AB438C5-6E28-27B9-4874-E705D87672EA}"/>
              </a:ext>
            </a:extLst>
          </p:cNvPr>
          <p:cNvSpPr/>
          <p:nvPr/>
        </p:nvSpPr>
        <p:spPr>
          <a:xfrm>
            <a:off x="447898" y="1052737"/>
            <a:ext cx="6584205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529EA7-70ED-84E9-179C-CA709CF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Position of HDL in APS Flow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9AEE82-1DCD-9736-3965-04AB8D72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1F90C0-F14B-C883-DA0C-84665DBB9342}"/>
              </a:ext>
            </a:extLst>
          </p:cNvPr>
          <p:cNvSpPr/>
          <p:nvPr/>
        </p:nvSpPr>
        <p:spPr>
          <a:xfrm>
            <a:off x="447899" y="2847892"/>
            <a:ext cx="1632545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ISAMORE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7380F9A-AFDB-1242-BEC1-653E487DB6C3}"/>
              </a:ext>
            </a:extLst>
          </p:cNvPr>
          <p:cNvSpPr/>
          <p:nvPr/>
        </p:nvSpPr>
        <p:spPr>
          <a:xfrm>
            <a:off x="3441214" y="2847892"/>
            <a:ext cx="1442878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Frontend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439780F-4431-F372-80A9-E28B149B43E1}"/>
              </a:ext>
            </a:extLst>
          </p:cNvPr>
          <p:cNvSpPr/>
          <p:nvPr/>
        </p:nvSpPr>
        <p:spPr>
          <a:xfrm>
            <a:off x="6271959" y="2847892"/>
            <a:ext cx="177940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Synthesizer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1077930-C03B-F07F-2099-625E8A9AAE4C}"/>
              </a:ext>
            </a:extLst>
          </p:cNvPr>
          <p:cNvSpPr/>
          <p:nvPr/>
        </p:nvSpPr>
        <p:spPr>
          <a:xfrm>
            <a:off x="8948730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FPGA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3C810E-ACAD-B36F-4A28-3CF9B3ED4F40}"/>
              </a:ext>
            </a:extLst>
          </p:cNvPr>
          <p:cNvSpPr/>
          <p:nvPr/>
        </p:nvSpPr>
        <p:spPr>
          <a:xfrm>
            <a:off x="10389838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ASIC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A6024A7-A11C-5DC2-1459-CF880A4F8E8B}"/>
              </a:ext>
            </a:extLst>
          </p:cNvPr>
          <p:cNvSpPr/>
          <p:nvPr/>
        </p:nvSpPr>
        <p:spPr>
          <a:xfrm>
            <a:off x="8143300" y="2847892"/>
            <a:ext cx="127124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Cement</a:t>
            </a:r>
            <a:b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CIRCT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34" name="Picture 2" descr="liquid-dsp 1.6.0 documentation">
            <a:extLst>
              <a:ext uri="{FF2B5EF4-FFF2-40B4-BE49-F238E27FC236}">
                <a16:creationId xmlns:a16="http://schemas.microsoft.com/office/drawing/2014/main" id="{02834B9A-3A3C-16E7-91F4-2EBB33B0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812" y="1479349"/>
            <a:ext cx="562543" cy="5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iboqs | Open Quantum Safe">
            <a:extLst>
              <a:ext uri="{FF2B5EF4-FFF2-40B4-BE49-F238E27FC236}">
                <a16:creationId xmlns:a16="http://schemas.microsoft.com/office/drawing/2014/main" id="{B2207347-5FB4-9A8F-02F4-2995C53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561" y="1516367"/>
            <a:ext cx="538831" cy="5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SDR Software - GNU Radio - Ettus Research | Ettus Research, a National  Instruments Brand | The leader in Software Defined Radio (SDR)">
            <a:extLst>
              <a:ext uri="{FF2B5EF4-FFF2-40B4-BE49-F238E27FC236}">
                <a16:creationId xmlns:a16="http://schemas.microsoft.com/office/drawing/2014/main" id="{20D6F1AB-2C41-54DC-226B-1B85AB915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18" y="1458021"/>
            <a:ext cx="425034" cy="6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The Open Source Robot Operating System (ROS) and AWS RoboMaker | AWS Open  Source Blog">
            <a:extLst>
              <a:ext uri="{FF2B5EF4-FFF2-40B4-BE49-F238E27FC236}">
                <a16:creationId xmlns:a16="http://schemas.microsoft.com/office/drawing/2014/main" id="{C4982A36-5236-76BF-1427-7CD2B751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984" y="1424622"/>
            <a:ext cx="1226654" cy="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ee Online Workshop: Build an ML app for Android with TFLite at Google  Developer Groups GDG Chapel Hill">
            <a:extLst>
              <a:ext uri="{FF2B5EF4-FFF2-40B4-BE49-F238E27FC236}">
                <a16:creationId xmlns:a16="http://schemas.microsoft.com/office/drawing/2014/main" id="{406D1363-30D5-7C3E-73EF-69082149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524" y="1463292"/>
            <a:ext cx="601269" cy="60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3.1. Rocket Chip — Chipyard 1.11.0 ...">
            <a:extLst>
              <a:ext uri="{FF2B5EF4-FFF2-40B4-BE49-F238E27FC236}">
                <a16:creationId xmlns:a16="http://schemas.microsoft.com/office/drawing/2014/main" id="{B8BD7AFB-CAC6-00B7-C9CD-91E8EC25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5808" y="1439633"/>
            <a:ext cx="656145" cy="6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ZedBoard | Avnet Boards">
            <a:extLst>
              <a:ext uri="{FF2B5EF4-FFF2-40B4-BE49-F238E27FC236}">
                <a16:creationId xmlns:a16="http://schemas.microsoft.com/office/drawing/2014/main" id="{8BC9D44A-B8C5-1AD0-DDD8-12578B1E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6961" y="5043619"/>
            <a:ext cx="1208247" cy="1035846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Nvidia GTX 1070 Undressed, GP104 GPU Gets First Ever Die Shots - Dissecting  The Heart Of GeForce">
            <a:extLst>
              <a:ext uri="{FF2B5EF4-FFF2-40B4-BE49-F238E27FC236}">
                <a16:creationId xmlns:a16="http://schemas.microsoft.com/office/drawing/2014/main" id="{29A4C361-2DCA-CC7B-D5F8-7053A3BD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2336" y="5149961"/>
            <a:ext cx="1008297" cy="855399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DE306A-4E40-7968-E368-36D0D56A1417}"/>
              </a:ext>
            </a:extLst>
          </p:cNvPr>
          <p:cNvSpPr txBox="1"/>
          <p:nvPr/>
        </p:nvSpPr>
        <p:spPr>
          <a:xfrm>
            <a:off x="452934" y="1069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Domain Applications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EDBF62-1592-EE21-0644-5078ED615593}"/>
              </a:ext>
            </a:extLst>
          </p:cNvPr>
          <p:cNvGrpSpPr/>
          <p:nvPr/>
        </p:nvGrpSpPr>
        <p:grpSpPr>
          <a:xfrm>
            <a:off x="2407479" y="2726114"/>
            <a:ext cx="694869" cy="864095"/>
            <a:chOff x="2662084" y="2812212"/>
            <a:chExt cx="694869" cy="864095"/>
          </a:xfrm>
        </p:grpSpPr>
        <p:sp>
          <p:nvSpPr>
            <p:cNvPr id="22" name="折角形 21">
              <a:extLst>
                <a:ext uri="{FF2B5EF4-FFF2-40B4-BE49-F238E27FC236}">
                  <a16:creationId xmlns:a16="http://schemas.microsoft.com/office/drawing/2014/main" id="{0EAE90F3-F1F2-3DF2-BCEE-4EA4B0610625}"/>
                </a:ext>
              </a:extLst>
            </p:cNvPr>
            <p:cNvSpPr/>
            <p:nvPr/>
          </p:nvSpPr>
          <p:spPr>
            <a:xfrm rot="10800000">
              <a:off x="2670196" y="2812212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6B0192E-6A01-3E34-7FFE-11544860E988}"/>
                </a:ext>
              </a:extLst>
            </p:cNvPr>
            <p:cNvSpPr txBox="1"/>
            <p:nvPr/>
          </p:nvSpPr>
          <p:spPr>
            <a:xfrm>
              <a:off x="2662084" y="3134727"/>
              <a:ext cx="69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.</a:t>
              </a:r>
              <a:r>
                <a:rPr kumimoji="1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cadl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64B53E3-2A9F-85EC-8A63-3EA79035E4C8}"/>
              </a:ext>
            </a:extLst>
          </p:cNvPr>
          <p:cNvGrpSpPr/>
          <p:nvPr/>
        </p:nvGrpSpPr>
        <p:grpSpPr>
          <a:xfrm>
            <a:off x="5217233" y="2694404"/>
            <a:ext cx="686757" cy="864095"/>
            <a:chOff x="5126358" y="2790703"/>
            <a:chExt cx="686757" cy="864095"/>
          </a:xfrm>
        </p:grpSpPr>
        <p:sp>
          <p:nvSpPr>
            <p:cNvPr id="32" name="折角形 31">
              <a:extLst>
                <a:ext uri="{FF2B5EF4-FFF2-40B4-BE49-F238E27FC236}">
                  <a16:creationId xmlns:a16="http://schemas.microsoft.com/office/drawing/2014/main" id="{9262EA53-B2EC-B9FA-A479-C5AA52C48787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0706233-AC56-54F0-CCD9-1DE2D2F722CD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8CB991F-AF38-04D4-85C1-AA9DC13072CB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21" name="Picture 38">
                <a:extLst>
                  <a:ext uri="{FF2B5EF4-FFF2-40B4-BE49-F238E27FC236}">
                    <a16:creationId xmlns:a16="http://schemas.microsoft.com/office/drawing/2014/main" id="{2AF92EB9-0F9A-9A30-29EE-36C56161A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35" name="折角形 34">
            <a:extLst>
              <a:ext uri="{FF2B5EF4-FFF2-40B4-BE49-F238E27FC236}">
                <a16:creationId xmlns:a16="http://schemas.microsoft.com/office/drawing/2014/main" id="{26C4C260-3908-871D-F61A-00A28CA55D17}"/>
              </a:ext>
            </a:extLst>
          </p:cNvPr>
          <p:cNvSpPr/>
          <p:nvPr/>
        </p:nvSpPr>
        <p:spPr>
          <a:xfrm rot="10800000">
            <a:off x="4457488" y="5084556"/>
            <a:ext cx="760917" cy="957405"/>
          </a:xfrm>
          <a:prstGeom prst="foldedCorner">
            <a:avLst>
              <a:gd name="adj" fmla="val 3102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F4E808-B69F-4931-919A-F49DF13592B4}"/>
              </a:ext>
            </a:extLst>
          </p:cNvPr>
          <p:cNvGrpSpPr/>
          <p:nvPr/>
        </p:nvGrpSpPr>
        <p:grpSpPr>
          <a:xfrm>
            <a:off x="4525373" y="5429483"/>
            <a:ext cx="635864" cy="532839"/>
            <a:chOff x="6096000" y="4799427"/>
            <a:chExt cx="1508664" cy="126422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0B53BAD-6BD2-F17B-881E-B2DC040B3721}"/>
                </a:ext>
              </a:extLst>
            </p:cNvPr>
            <p:cNvSpPr/>
            <p:nvPr/>
          </p:nvSpPr>
          <p:spPr>
            <a:xfrm>
              <a:off x="6172200" y="5196335"/>
              <a:ext cx="1321904" cy="767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0" descr="Binary code icon set computer software 01 binary data vector symbol |  Premium Vector">
              <a:extLst>
                <a:ext uri="{FF2B5EF4-FFF2-40B4-BE49-F238E27FC236}">
                  <a16:creationId xmlns:a16="http://schemas.microsoft.com/office/drawing/2014/main" id="{8899111A-6B5D-6065-22A7-139A8496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799427"/>
              <a:ext cx="1508664" cy="126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C67FFB2-0541-0115-E9E4-E962295489A4}"/>
              </a:ext>
            </a:extLst>
          </p:cNvPr>
          <p:cNvGrpSpPr/>
          <p:nvPr/>
        </p:nvGrpSpPr>
        <p:grpSpPr>
          <a:xfrm>
            <a:off x="9642026" y="2642649"/>
            <a:ext cx="1123993" cy="1123993"/>
            <a:chOff x="9409378" y="2615795"/>
            <a:chExt cx="1206456" cy="1206456"/>
          </a:xfrm>
        </p:grpSpPr>
        <p:pic>
          <p:nvPicPr>
            <p:cNvPr id="24" name="Picture 12" descr="Processor icon logo vector design template | Premium Vector">
              <a:extLst>
                <a:ext uri="{FF2B5EF4-FFF2-40B4-BE49-F238E27FC236}">
                  <a16:creationId xmlns:a16="http://schemas.microsoft.com/office/drawing/2014/main" id="{1EBD52F8-2EB5-755B-2C7D-EFEF5CBB6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78" y="2615795"/>
              <a:ext cx="1206456" cy="120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F76A088-58F1-09F8-08A9-D5E48C155F3E}"/>
                </a:ext>
              </a:extLst>
            </p:cNvPr>
            <p:cNvSpPr txBox="1"/>
            <p:nvPr/>
          </p:nvSpPr>
          <p:spPr>
            <a:xfrm>
              <a:off x="9623270" y="2998113"/>
              <a:ext cx="788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RTL</a:t>
              </a:r>
              <a:endParaRPr kumimoji="1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30F4E8F-B987-8FFC-E7B4-CE23BD7853D8}"/>
              </a:ext>
            </a:extLst>
          </p:cNvPr>
          <p:cNvSpPr txBox="1"/>
          <p:nvPr/>
        </p:nvSpPr>
        <p:spPr>
          <a:xfrm>
            <a:off x="7415407" y="5333564"/>
            <a:ext cx="150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27E76DC-CCF9-417B-8ACF-21B1459CA618}"/>
              </a:ext>
            </a:extLst>
          </p:cNvPr>
          <p:cNvSpPr txBox="1"/>
          <p:nvPr/>
        </p:nvSpPr>
        <p:spPr>
          <a:xfrm>
            <a:off x="5368710" y="5333564"/>
            <a:ext cx="137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" name="Picture 2" descr="pulp-platform · GitHub">
            <a:extLst>
              <a:ext uri="{FF2B5EF4-FFF2-40B4-BE49-F238E27FC236}">
                <a16:creationId xmlns:a16="http://schemas.microsoft.com/office/drawing/2014/main" id="{FA976D11-9822-FCCD-50A4-E8232C17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6110" y="1415426"/>
            <a:ext cx="707488" cy="7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2252C65-4AE7-6182-634F-0D5D824E7607}"/>
              </a:ext>
            </a:extLst>
          </p:cNvPr>
          <p:cNvSpPr txBox="1"/>
          <p:nvPr/>
        </p:nvSpPr>
        <p:spPr>
          <a:xfrm>
            <a:off x="9264278" y="10527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Base Processors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TextBox 41">
            <a:extLst>
              <a:ext uri="{FF2B5EF4-FFF2-40B4-BE49-F238E27FC236}">
                <a16:creationId xmlns:a16="http://schemas.microsoft.com/office/drawing/2014/main" id="{1A369C4D-D539-2DD3-6971-FF0439394D0B}"/>
              </a:ext>
            </a:extLst>
          </p:cNvPr>
          <p:cNvSpPr txBox="1"/>
          <p:nvPr/>
        </p:nvSpPr>
        <p:spPr>
          <a:xfrm>
            <a:off x="9303217" y="1446005"/>
            <a:ext cx="11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Rocket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BOOM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0BBBF457-AA6C-F448-C6DD-2DFED5062C6D}"/>
              </a:ext>
            </a:extLst>
          </p:cNvPr>
          <p:cNvSpPr txBox="1"/>
          <p:nvPr/>
        </p:nvSpPr>
        <p:spPr>
          <a:xfrm>
            <a:off x="10696639" y="1461394"/>
            <a:ext cx="11052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CVA6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CV32E</a:t>
            </a:r>
          </a:p>
        </p:txBody>
      </p:sp>
      <p:pic>
        <p:nvPicPr>
          <p:cNvPr id="51" name="图片 50" descr="图片包含 图标&#10;&#10;AI 生成的内容可能不正确。">
            <a:extLst>
              <a:ext uri="{FF2B5EF4-FFF2-40B4-BE49-F238E27FC236}">
                <a16:creationId xmlns:a16="http://schemas.microsoft.com/office/drawing/2014/main" id="{1658A31D-28BE-5114-E5FC-20344EA7B2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98" y="4504975"/>
            <a:ext cx="2163420" cy="1738028"/>
          </a:xfrm>
          <a:prstGeom prst="rect">
            <a:avLst/>
          </a:prstGeom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40AC17F5-7517-3CE4-C8F3-C08AA487B816}"/>
              </a:ext>
            </a:extLst>
          </p:cNvPr>
          <p:cNvSpPr/>
          <p:nvPr/>
        </p:nvSpPr>
        <p:spPr>
          <a:xfrm>
            <a:off x="4847800" y="3927042"/>
            <a:ext cx="1442878" cy="72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Compiler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下箭头 52">
            <a:extLst>
              <a:ext uri="{FF2B5EF4-FFF2-40B4-BE49-F238E27FC236}">
                <a16:creationId xmlns:a16="http://schemas.microsoft.com/office/drawing/2014/main" id="{343F7ED4-6FF6-9CE6-A180-5A1D39AAC5F6}"/>
              </a:ext>
            </a:extLst>
          </p:cNvPr>
          <p:cNvSpPr/>
          <p:nvPr/>
        </p:nvSpPr>
        <p:spPr>
          <a:xfrm>
            <a:off x="1052196" y="2321637"/>
            <a:ext cx="444239" cy="30075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6053A90-7972-1A16-27B2-89383C4B93F8}"/>
              </a:ext>
            </a:extLst>
          </p:cNvPr>
          <p:cNvSpPr txBox="1"/>
          <p:nvPr/>
        </p:nvSpPr>
        <p:spPr>
          <a:xfrm>
            <a:off x="1801864" y="3640711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Cross-level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Description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7E681F-93D5-2D47-3671-DCA4BC3BF6FB}"/>
              </a:ext>
            </a:extLst>
          </p:cNvPr>
          <p:cNvSpPr txBox="1"/>
          <p:nvPr/>
        </p:nvSpPr>
        <p:spPr>
          <a:xfrm>
            <a:off x="4607562" y="2276872"/>
            <a:ext cx="190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D558B3B-AE8E-2F22-8F7F-E795A5F21CD9}"/>
              </a:ext>
            </a:extLst>
          </p:cNvPr>
          <p:cNvSpPr txBox="1"/>
          <p:nvPr/>
        </p:nvSpPr>
        <p:spPr>
          <a:xfrm>
            <a:off x="10722192" y="2811221"/>
            <a:ext cx="120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Processor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RTL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下箭头 57">
            <a:extLst>
              <a:ext uri="{FF2B5EF4-FFF2-40B4-BE49-F238E27FC236}">
                <a16:creationId xmlns:a16="http://schemas.microsoft.com/office/drawing/2014/main" id="{0CBC44E1-9893-9214-EFDF-EF67AFCC31CA}"/>
              </a:ext>
            </a:extLst>
          </p:cNvPr>
          <p:cNvSpPr/>
          <p:nvPr/>
        </p:nvSpPr>
        <p:spPr>
          <a:xfrm>
            <a:off x="9984432" y="2321637"/>
            <a:ext cx="444239" cy="3007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燕尾形 59">
            <a:extLst>
              <a:ext uri="{FF2B5EF4-FFF2-40B4-BE49-F238E27FC236}">
                <a16:creationId xmlns:a16="http://schemas.microsoft.com/office/drawing/2014/main" id="{B21EB97E-EA35-24A5-984F-E5CF8C4AA678}"/>
              </a:ext>
            </a:extLst>
          </p:cNvPr>
          <p:cNvSpPr/>
          <p:nvPr/>
        </p:nvSpPr>
        <p:spPr>
          <a:xfrm>
            <a:off x="2147845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A7F3008E-07F8-5898-66B3-A191E8CBD6DC}"/>
              </a:ext>
            </a:extLst>
          </p:cNvPr>
          <p:cNvSpPr/>
          <p:nvPr/>
        </p:nvSpPr>
        <p:spPr>
          <a:xfrm>
            <a:off x="3179124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燕尾形 62">
            <a:extLst>
              <a:ext uri="{FF2B5EF4-FFF2-40B4-BE49-F238E27FC236}">
                <a16:creationId xmlns:a16="http://schemas.microsoft.com/office/drawing/2014/main" id="{4BA3B012-2E32-F3C2-1DB6-6EA59696B753}"/>
              </a:ext>
            </a:extLst>
          </p:cNvPr>
          <p:cNvSpPr/>
          <p:nvPr/>
        </p:nvSpPr>
        <p:spPr>
          <a:xfrm>
            <a:off x="4959798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2" name="燕尾形 18431">
            <a:extLst>
              <a:ext uri="{FF2B5EF4-FFF2-40B4-BE49-F238E27FC236}">
                <a16:creationId xmlns:a16="http://schemas.microsoft.com/office/drawing/2014/main" id="{091285C4-C1C7-741B-1A35-24B6ACA6C02F}"/>
              </a:ext>
            </a:extLst>
          </p:cNvPr>
          <p:cNvSpPr/>
          <p:nvPr/>
        </p:nvSpPr>
        <p:spPr>
          <a:xfrm>
            <a:off x="6008972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3" name="燕尾形 18432">
            <a:extLst>
              <a:ext uri="{FF2B5EF4-FFF2-40B4-BE49-F238E27FC236}">
                <a16:creationId xmlns:a16="http://schemas.microsoft.com/office/drawing/2014/main" id="{ED9C1946-4620-BAC6-ACFE-8C352293DBEB}"/>
              </a:ext>
            </a:extLst>
          </p:cNvPr>
          <p:cNvSpPr/>
          <p:nvPr/>
        </p:nvSpPr>
        <p:spPr>
          <a:xfrm>
            <a:off x="9491581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5" name="燕尾形 18434">
            <a:extLst>
              <a:ext uri="{FF2B5EF4-FFF2-40B4-BE49-F238E27FC236}">
                <a16:creationId xmlns:a16="http://schemas.microsoft.com/office/drawing/2014/main" id="{144DF112-75AC-D5FD-CB1E-EB2A53D0278D}"/>
              </a:ext>
            </a:extLst>
          </p:cNvPr>
          <p:cNvSpPr/>
          <p:nvPr/>
        </p:nvSpPr>
        <p:spPr>
          <a:xfrm rot="7226330">
            <a:off x="9639907" y="366144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7" name="燕尾形 18436">
            <a:extLst>
              <a:ext uri="{FF2B5EF4-FFF2-40B4-BE49-F238E27FC236}">
                <a16:creationId xmlns:a16="http://schemas.microsoft.com/office/drawing/2014/main" id="{4097CC9B-D630-E15F-7CFF-652DCB524452}"/>
              </a:ext>
            </a:extLst>
          </p:cNvPr>
          <p:cNvSpPr/>
          <p:nvPr/>
        </p:nvSpPr>
        <p:spPr>
          <a:xfrm rot="3600000">
            <a:off x="10572653" y="36612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9" name="燕尾形 18438">
            <a:extLst>
              <a:ext uri="{FF2B5EF4-FFF2-40B4-BE49-F238E27FC236}">
                <a16:creationId xmlns:a16="http://schemas.microsoft.com/office/drawing/2014/main" id="{FAFC56A3-2623-341E-3533-94F33853F116}"/>
              </a:ext>
            </a:extLst>
          </p:cNvPr>
          <p:cNvSpPr/>
          <p:nvPr/>
        </p:nvSpPr>
        <p:spPr>
          <a:xfrm rot="5400000">
            <a:off x="5473173" y="368829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1" name="Picture 8" descr="齿轮和箭头图标轮齿輪和箭头矢量图标颜色平坦孤立| Premium矢量">
            <a:extLst>
              <a:ext uri="{FF2B5EF4-FFF2-40B4-BE49-F238E27FC236}">
                <a16:creationId xmlns:a16="http://schemas.microsoft.com/office/drawing/2014/main" id="{9F8E619F-FAF4-E4B8-CFFA-0DEF31DD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871" y="5246025"/>
            <a:ext cx="760918" cy="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3" name="燕尾形 18442">
            <a:extLst>
              <a:ext uri="{FF2B5EF4-FFF2-40B4-BE49-F238E27FC236}">
                <a16:creationId xmlns:a16="http://schemas.microsoft.com/office/drawing/2014/main" id="{65681DEC-3C14-2768-D4A6-7BAE9D2B7EE8}"/>
              </a:ext>
            </a:extLst>
          </p:cNvPr>
          <p:cNvSpPr/>
          <p:nvPr/>
        </p:nvSpPr>
        <p:spPr>
          <a:xfrm rot="5400000">
            <a:off x="5473173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5" name="燕尾形 18444">
            <a:extLst>
              <a:ext uri="{FF2B5EF4-FFF2-40B4-BE49-F238E27FC236}">
                <a16:creationId xmlns:a16="http://schemas.microsoft.com/office/drawing/2014/main" id="{7BD6C527-7EDE-3827-B6C4-B1A43E24EA91}"/>
              </a:ext>
            </a:extLst>
          </p:cNvPr>
          <p:cNvSpPr/>
          <p:nvPr/>
        </p:nvSpPr>
        <p:spPr>
          <a:xfrm rot="5400000">
            <a:off x="9427430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6" name="燕尾形 18445">
            <a:extLst>
              <a:ext uri="{FF2B5EF4-FFF2-40B4-BE49-F238E27FC236}">
                <a16:creationId xmlns:a16="http://schemas.microsoft.com/office/drawing/2014/main" id="{96093ECA-B167-AF11-4BCD-08E46F8E7906}"/>
              </a:ext>
            </a:extLst>
          </p:cNvPr>
          <p:cNvSpPr/>
          <p:nvPr/>
        </p:nvSpPr>
        <p:spPr>
          <a:xfrm rot="5400000">
            <a:off x="10869654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7" name="Picture 14" descr="Cute Llama">
            <a:extLst>
              <a:ext uri="{FF2B5EF4-FFF2-40B4-BE49-F238E27FC236}">
                <a16:creationId xmlns:a16="http://schemas.microsoft.com/office/drawing/2014/main" id="{A739B15F-E101-77BA-08B9-BA30FEA0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15" y="1516366"/>
            <a:ext cx="546171" cy="5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图片 18447">
            <a:extLst>
              <a:ext uri="{FF2B5EF4-FFF2-40B4-BE49-F238E27FC236}">
                <a16:creationId xmlns:a16="http://schemas.microsoft.com/office/drawing/2014/main" id="{DDD8BCCC-AB29-C891-7849-CB23A541404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20" y="1521809"/>
            <a:ext cx="1507388" cy="512717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8254091-5984-4AE0-A7CD-9CAA6B55FA4E}"/>
              </a:ext>
            </a:extLst>
          </p:cNvPr>
          <p:cNvSpPr/>
          <p:nvPr/>
        </p:nvSpPr>
        <p:spPr>
          <a:xfrm rot="13196488">
            <a:off x="7814511" y="3641316"/>
            <a:ext cx="402138" cy="93017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9C58AC7-6F1B-096F-2F44-92E56BE77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FCF55E-1EFF-1D46-8E3D-78A88135549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982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B5920-352C-0E96-F3A7-E710666C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3F5B942-A3F9-710F-5F7D-D644E0C56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648" y="1654092"/>
            <a:ext cx="8310178" cy="4053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8D96C-7AF9-CF59-829B-51ED7161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Hybrid Rewrite(IV)</a:t>
            </a:r>
            <a:endParaRPr 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2E80D3E-DDD4-9DD5-0A66-E4736FA81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External rewrite statistics in web demo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51F3B-5A5A-5E25-1EED-4BD01515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ABCBFD-5992-62DA-CB24-737C4BAC5BA3}"/>
              </a:ext>
            </a:extLst>
          </p:cNvPr>
          <p:cNvSpPr/>
          <p:nvPr/>
        </p:nvSpPr>
        <p:spPr>
          <a:xfrm>
            <a:off x="3071664" y="4401108"/>
            <a:ext cx="2952328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A27081B-A27A-5796-B6C5-165FF8934785}"/>
              </a:ext>
            </a:extLst>
          </p:cNvPr>
          <p:cNvSpPr/>
          <p:nvPr/>
        </p:nvSpPr>
        <p:spPr>
          <a:xfrm>
            <a:off x="7536160" y="3681028"/>
            <a:ext cx="3024336" cy="5400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A11E293-DB9A-7E80-666B-EE18CE82D4AA}"/>
              </a:ext>
            </a:extLst>
          </p:cNvPr>
          <p:cNvSpPr/>
          <p:nvPr/>
        </p:nvSpPr>
        <p:spPr>
          <a:xfrm>
            <a:off x="3071664" y="2060848"/>
            <a:ext cx="2952328" cy="5760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212AD2DC-0A9E-4ABE-D05B-B8643B5981BC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rot="5400000" flipH="1" flipV="1">
            <a:off x="3665730" y="3519010"/>
            <a:ext cx="1764196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C396BF22-1A0F-EF67-1252-C51DF87A74DF}"/>
              </a:ext>
            </a:extLst>
          </p:cNvPr>
          <p:cNvCxnSpPr>
            <a:cxnSpLocks/>
            <a:stCxn id="24" idx="0"/>
            <a:endCxn id="25" idx="3"/>
          </p:cNvCxnSpPr>
          <p:nvPr/>
        </p:nvCxnSpPr>
        <p:spPr>
          <a:xfrm rot="16200000" flipV="1">
            <a:off x="6870086" y="1502786"/>
            <a:ext cx="1332148" cy="302433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02D82B7A-FD05-CFD4-6747-FCC163D0AC4D}"/>
              </a:ext>
            </a:extLst>
          </p:cNvPr>
          <p:cNvSpPr/>
          <p:nvPr/>
        </p:nvSpPr>
        <p:spPr>
          <a:xfrm>
            <a:off x="767408" y="2420888"/>
            <a:ext cx="213161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Scroll down to part 2.2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0338BE-6E48-8A68-9E97-4746B808CD27}"/>
              </a:ext>
            </a:extLst>
          </p:cNvPr>
          <p:cNvSpPr/>
          <p:nvPr/>
        </p:nvSpPr>
        <p:spPr>
          <a:xfrm>
            <a:off x="8260123" y="1542414"/>
            <a:ext cx="30925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Guidance: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factor = 2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C0B27A-FA54-0C2B-1990-8F3DE28931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532DF1-78BC-2C4B-A062-8D69AB3953F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93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4F7F-D842-F36B-B08D-82ABD13A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928EE8-BB72-F2E8-BA4D-DA9D79AFE802}"/>
              </a:ext>
            </a:extLst>
          </p:cNvPr>
          <p:cNvSpPr/>
          <p:nvPr/>
        </p:nvSpPr>
        <p:spPr>
          <a:xfrm>
            <a:off x="6968978" y="1062370"/>
            <a:ext cx="4934117" cy="4733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scf.for %arg2 = %c0 to %c2 step %c1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%3 = scf.for %arg3 = %c0 to %c4 step %c1 iter_args(%arg4 = %c0) -&gt;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scf.yield %18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.store %3, %arg1[%4]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%7 = scf.for %arg5 = %c0 to %c4 step %c1 iter_args(%arg6 = %0) -&gt;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scf.yield %19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.store %7, %arg1[%5]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15A1D9-7ECD-8BF5-7E91-921D893D5A22}"/>
              </a:ext>
            </a:extLst>
          </p:cNvPr>
          <p:cNvSpPr/>
          <p:nvPr/>
        </p:nvSpPr>
        <p:spPr>
          <a:xfrm>
            <a:off x="400848" y="1387429"/>
            <a:ext cx="4934117" cy="4309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module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func.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@vgemv3d_vv(%arg0: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&gt;, %arg1: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&gt;)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scf.for %arg2 = %c0 to %c4 step %c1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%3 = scf.for %arg3 = %c0 to %c4 step %c1 iter_args(%arg4 = %c0) -&gt;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  scf.yield %18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.store %3, %arg1[%4]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?x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return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%c0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B2FD7-21BA-C7F2-173F-EBE3AA16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Hybrid Rewrite(V)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C8D20-46A9-9C98-40C8-A2A1229A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599A2C2-F21C-BB8B-6B2D-710DEA98A471}"/>
              </a:ext>
            </a:extLst>
          </p:cNvPr>
          <p:cNvSpPr/>
          <p:nvPr/>
        </p:nvSpPr>
        <p:spPr>
          <a:xfrm>
            <a:off x="5834444" y="3701933"/>
            <a:ext cx="708095" cy="584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B5C1C3-2101-5710-EA63-CDD05AF9A244}"/>
              </a:ext>
            </a:extLst>
          </p:cNvPr>
          <p:cNvSpPr/>
          <p:nvPr/>
        </p:nvSpPr>
        <p:spPr>
          <a:xfrm>
            <a:off x="7066829" y="1592612"/>
            <a:ext cx="4559594" cy="1692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009560-3F81-6B30-E1FD-4FB94E96FFEC}"/>
              </a:ext>
            </a:extLst>
          </p:cNvPr>
          <p:cNvSpPr/>
          <p:nvPr/>
        </p:nvSpPr>
        <p:spPr>
          <a:xfrm>
            <a:off x="7078192" y="3347920"/>
            <a:ext cx="4559594" cy="1917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3D7502-BE40-BCDC-1600-09B6165E8F51}"/>
              </a:ext>
            </a:extLst>
          </p:cNvPr>
          <p:cNvSpPr/>
          <p:nvPr/>
        </p:nvSpPr>
        <p:spPr>
          <a:xfrm>
            <a:off x="1548895" y="5623693"/>
            <a:ext cx="27732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Extracted one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C72F78-7BCA-0B49-40F0-5DF746A46370}"/>
              </a:ext>
            </a:extLst>
          </p:cNvPr>
          <p:cNvSpPr/>
          <p:nvPr/>
        </p:nvSpPr>
        <p:spPr>
          <a:xfrm>
            <a:off x="7611753" y="5681278"/>
            <a:ext cx="30891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After Loop pass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748C46-1264-C0EB-FB8F-1DB17C073ED1}"/>
              </a:ext>
            </a:extLst>
          </p:cNvPr>
          <p:cNvSpPr/>
          <p:nvPr/>
        </p:nvSpPr>
        <p:spPr>
          <a:xfrm>
            <a:off x="479376" y="2949271"/>
            <a:ext cx="4700413" cy="1181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C1FCA7-1C60-443F-1EC9-16BE9C228C9F}"/>
              </a:ext>
            </a:extLst>
          </p:cNvPr>
          <p:cNvSpPr/>
          <p:nvPr/>
        </p:nvSpPr>
        <p:spPr>
          <a:xfrm>
            <a:off x="5387827" y="2780928"/>
            <a:ext cx="15390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factor = 2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E235F7-D4DE-8CBF-A18C-3764F960DB6D}"/>
              </a:ext>
            </a:extLst>
          </p:cNvPr>
          <p:cNvSpPr/>
          <p:nvPr/>
        </p:nvSpPr>
        <p:spPr>
          <a:xfrm>
            <a:off x="2711624" y="2708920"/>
            <a:ext cx="1224136" cy="222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FC5F49-6F76-7D48-145B-5C85607F78C8}"/>
              </a:ext>
            </a:extLst>
          </p:cNvPr>
          <p:cNvSpPr/>
          <p:nvPr/>
        </p:nvSpPr>
        <p:spPr>
          <a:xfrm>
            <a:off x="9264352" y="1370198"/>
            <a:ext cx="1224136" cy="222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99E38B-331A-3828-B631-6DFB3300E60E}"/>
              </a:ext>
            </a:extLst>
          </p:cNvPr>
          <p:cNvSpPr/>
          <p:nvPr/>
        </p:nvSpPr>
        <p:spPr>
          <a:xfrm>
            <a:off x="3933235" y="2265195"/>
            <a:ext cx="8579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(0,4)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20D798-B3EE-32D3-3009-E70CE81A4DBF}"/>
              </a:ext>
            </a:extLst>
          </p:cNvPr>
          <p:cNvSpPr/>
          <p:nvPr/>
        </p:nvSpPr>
        <p:spPr>
          <a:xfrm>
            <a:off x="10491265" y="953978"/>
            <a:ext cx="8579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(0,2)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314B1DD6-2CDC-ABCA-89CE-5B32C36AC7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A407AF-37B4-B747-8E62-B69504CA955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026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4F7F-D842-F36B-B08D-82ABD13AA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8C03752-9DB9-D4FA-262C-4034D37D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348367"/>
            <a:ext cx="10450383" cy="254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AB2FD7-21BA-C7F2-173F-EBE3AA16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Hybrid Rewrite(VI)</a:t>
            </a:r>
            <a:endParaRPr 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70C6A4C6-6DF7-CEA2-DAB6-5E65EA3A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external rewrite, a new e-node “for” is merged to the origin e-class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C8D20-46A9-9C98-40C8-A2A1229A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4D394B-A748-57E3-B0A5-D9F7F3DE4763}"/>
              </a:ext>
            </a:extLst>
          </p:cNvPr>
          <p:cNvSpPr/>
          <p:nvPr/>
        </p:nvSpPr>
        <p:spPr>
          <a:xfrm>
            <a:off x="8832303" y="3339122"/>
            <a:ext cx="2794119" cy="2826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0F81C1-E844-3545-E649-E6701C3E71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410" y="1966539"/>
            <a:ext cx="2969133" cy="13818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D00BA6A-32F9-1462-78C1-632A4D43C96B}"/>
              </a:ext>
            </a:extLst>
          </p:cNvPr>
          <p:cNvSpPr/>
          <p:nvPr/>
        </p:nvSpPr>
        <p:spPr>
          <a:xfrm>
            <a:off x="939410" y="2889826"/>
            <a:ext cx="2969133" cy="467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6C7C43-8FAD-012C-4CBF-0EDA7048EB3D}"/>
              </a:ext>
            </a:extLst>
          </p:cNvPr>
          <p:cNvSpPr/>
          <p:nvPr/>
        </p:nvSpPr>
        <p:spPr>
          <a:xfrm>
            <a:off x="3974468" y="2831592"/>
            <a:ext cx="8162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B59B11-65D8-A26A-D63D-A7B2DD83D9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526" y="1591283"/>
            <a:ext cx="2481891" cy="1527813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BD4A35-86F3-01AE-C94C-60DF32FE9C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E0E902-2203-4048-A678-EC3B6ACF9D06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67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BC8C-E42E-BD95-6D0A-E01EC69FD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C7C0-41E9-4B99-E57A-FA7B9C9D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APS Compiler Workflow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9623C-4025-34E7-143F-AE41D3BB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58BD7F-7398-7527-58DB-B2C62D1772C1}"/>
              </a:ext>
            </a:extLst>
          </p:cNvPr>
          <p:cNvSpPr/>
          <p:nvPr/>
        </p:nvSpPr>
        <p:spPr>
          <a:xfrm>
            <a:off x="695400" y="4726641"/>
            <a:ext cx="212020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Custom Instr(CADL)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00F0E82-369E-EA96-B19C-3100E2D9ACEE}"/>
              </a:ext>
            </a:extLst>
          </p:cNvPr>
          <p:cNvSpPr/>
          <p:nvPr/>
        </p:nvSpPr>
        <p:spPr>
          <a:xfrm>
            <a:off x="6073832" y="2999946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Hybrid Rewrite Engine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208CB22-E956-C9F5-75F1-054FA9F22E3C}"/>
              </a:ext>
            </a:extLst>
          </p:cNvPr>
          <p:cNvSpPr/>
          <p:nvPr/>
        </p:nvSpPr>
        <p:spPr>
          <a:xfrm>
            <a:off x="6052193" y="4512114"/>
            <a:ext cx="1915539" cy="107712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Skeleton-components matching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A6BB7CB-5077-DFAF-2082-CF1D59A35323}"/>
              </a:ext>
            </a:extLst>
          </p:cNvPr>
          <p:cNvSpPr/>
          <p:nvPr/>
        </p:nvSpPr>
        <p:spPr>
          <a:xfrm>
            <a:off x="3143672" y="4613611"/>
            <a:ext cx="1368152" cy="93204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Translation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E9CC33-E501-3105-233B-DD74A8044D61}"/>
              </a:ext>
            </a:extLst>
          </p:cNvPr>
          <p:cNvSpPr/>
          <p:nvPr/>
        </p:nvSpPr>
        <p:spPr>
          <a:xfrm>
            <a:off x="10920536" y="4836680"/>
            <a:ext cx="792089" cy="464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37C0607-0DC9-DD21-B67E-ECB8751F16D0}"/>
              </a:ext>
            </a:extLst>
          </p:cNvPr>
          <p:cNvSpPr/>
          <p:nvPr/>
        </p:nvSpPr>
        <p:spPr>
          <a:xfrm>
            <a:off x="8472264" y="4512114"/>
            <a:ext cx="1915539" cy="1077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Lowering passes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8AE6E2C-2B25-D687-744E-3D1FCAC89455}"/>
              </a:ext>
            </a:extLst>
          </p:cNvPr>
          <p:cNvSpPr/>
          <p:nvPr/>
        </p:nvSpPr>
        <p:spPr>
          <a:xfrm>
            <a:off x="9192162" y="1582760"/>
            <a:ext cx="309541" cy="190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8BD4CA-8F92-21AC-B972-853D556D04F8}"/>
              </a:ext>
            </a:extLst>
          </p:cNvPr>
          <p:cNvSpPr txBox="1"/>
          <p:nvPr/>
        </p:nvSpPr>
        <p:spPr>
          <a:xfrm>
            <a:off x="9782803" y="147549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Existing tools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593DFBB-0AC6-CE0E-8516-B8D53C890356}"/>
              </a:ext>
            </a:extLst>
          </p:cNvPr>
          <p:cNvSpPr/>
          <p:nvPr/>
        </p:nvSpPr>
        <p:spPr>
          <a:xfrm>
            <a:off x="9192344" y="1896106"/>
            <a:ext cx="309541" cy="19071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2634BA-B8D9-DCB3-ADC7-D2985738A25D}"/>
              </a:ext>
            </a:extLst>
          </p:cNvPr>
          <p:cNvSpPr txBox="1"/>
          <p:nvPr/>
        </p:nvSpPr>
        <p:spPr>
          <a:xfrm>
            <a:off x="9782802" y="183553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 techniques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3137B0-B425-D7EB-870D-D9F09DF7C041}"/>
              </a:ext>
            </a:extLst>
          </p:cNvPr>
          <p:cNvSpPr txBox="1"/>
          <p:nvPr/>
        </p:nvSpPr>
        <p:spPr>
          <a:xfrm>
            <a:off x="7626888" y="1516378"/>
            <a:ext cx="22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361B27-8F1F-04A4-A3F6-73FA0A179AE3}"/>
              </a:ext>
            </a:extLst>
          </p:cNvPr>
          <p:cNvGrpSpPr/>
          <p:nvPr/>
        </p:nvGrpSpPr>
        <p:grpSpPr>
          <a:xfrm>
            <a:off x="5159896" y="1463079"/>
            <a:ext cx="686757" cy="864095"/>
            <a:chOff x="5126358" y="2790703"/>
            <a:chExt cx="686757" cy="864095"/>
          </a:xfrm>
        </p:grpSpPr>
        <p:sp>
          <p:nvSpPr>
            <p:cNvPr id="17" name="折角形 31">
              <a:extLst>
                <a:ext uri="{FF2B5EF4-FFF2-40B4-BE49-F238E27FC236}">
                  <a16:creationId xmlns:a16="http://schemas.microsoft.com/office/drawing/2014/main" id="{D6EDCCEE-79B6-6101-3D73-1E4B792EB9ED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E0F3C93-2C9A-D4A3-C6A6-6EE46DFA35CC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CB8D991-31E4-EC72-CD41-241C8A41E4A5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20" name="Picture 38">
                <a:extLst>
                  <a:ext uri="{FF2B5EF4-FFF2-40B4-BE49-F238E27FC236}">
                    <a16:creationId xmlns:a16="http://schemas.microsoft.com/office/drawing/2014/main" id="{1DDB69C6-1581-FF4E-9712-7593FEA48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1A7AABA-FF45-906A-D6B6-6FCA7124CA66}"/>
              </a:ext>
            </a:extLst>
          </p:cNvPr>
          <p:cNvSpPr/>
          <p:nvPr/>
        </p:nvSpPr>
        <p:spPr>
          <a:xfrm>
            <a:off x="911424" y="1631794"/>
            <a:ext cx="180020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(c-code)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02466DB-D273-B9AA-101F-8459F1B33EA9}"/>
              </a:ext>
            </a:extLst>
          </p:cNvPr>
          <p:cNvSpPr/>
          <p:nvPr/>
        </p:nvSpPr>
        <p:spPr>
          <a:xfrm>
            <a:off x="3143672" y="1703802"/>
            <a:ext cx="1552206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Polygeist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燕尾形 60">
            <a:extLst>
              <a:ext uri="{FF2B5EF4-FFF2-40B4-BE49-F238E27FC236}">
                <a16:creationId xmlns:a16="http://schemas.microsoft.com/office/drawing/2014/main" id="{F30DFE44-15AF-2C93-8C8F-49E5EB1668E3}"/>
              </a:ext>
            </a:extLst>
          </p:cNvPr>
          <p:cNvSpPr/>
          <p:nvPr/>
        </p:nvSpPr>
        <p:spPr>
          <a:xfrm>
            <a:off x="2811809" y="189512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燕尾形 60">
            <a:extLst>
              <a:ext uri="{FF2B5EF4-FFF2-40B4-BE49-F238E27FC236}">
                <a16:creationId xmlns:a16="http://schemas.microsoft.com/office/drawing/2014/main" id="{C30477FE-496A-9DE2-FBFF-8B857B8AE7FA}"/>
              </a:ext>
            </a:extLst>
          </p:cNvPr>
          <p:cNvSpPr/>
          <p:nvPr/>
        </p:nvSpPr>
        <p:spPr>
          <a:xfrm>
            <a:off x="4799856" y="185620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B92AB38-12D8-E5FB-191C-62129375651D}"/>
              </a:ext>
            </a:extLst>
          </p:cNvPr>
          <p:cNvSpPr txBox="1"/>
          <p:nvPr/>
        </p:nvSpPr>
        <p:spPr>
          <a:xfrm>
            <a:off x="4550225" y="2393776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燕尾形 60">
            <a:extLst>
              <a:ext uri="{FF2B5EF4-FFF2-40B4-BE49-F238E27FC236}">
                <a16:creationId xmlns:a16="http://schemas.microsoft.com/office/drawing/2014/main" id="{6A4D78D7-BA3A-93F3-B391-C191591AF0B9}"/>
              </a:ext>
            </a:extLst>
          </p:cNvPr>
          <p:cNvSpPr/>
          <p:nvPr/>
        </p:nvSpPr>
        <p:spPr>
          <a:xfrm>
            <a:off x="6203611" y="183492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8D4BEA4-A90F-E140-B1A4-277BC9F2D7D3}"/>
              </a:ext>
            </a:extLst>
          </p:cNvPr>
          <p:cNvGrpSpPr/>
          <p:nvPr/>
        </p:nvGrpSpPr>
        <p:grpSpPr>
          <a:xfrm>
            <a:off x="6674028" y="1484489"/>
            <a:ext cx="686757" cy="864095"/>
            <a:chOff x="5126358" y="2790703"/>
            <a:chExt cx="686757" cy="86409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8" name="折角形 31">
              <a:extLst>
                <a:ext uri="{FF2B5EF4-FFF2-40B4-BE49-F238E27FC236}">
                  <a16:creationId xmlns:a16="http://schemas.microsoft.com/office/drawing/2014/main" id="{7627E56D-D7BD-A9CA-523A-B673B176C750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A3C10A8-851B-5D2D-5CE5-FF9D497D26AF}"/>
                </a:ext>
              </a:extLst>
            </p:cNvPr>
            <p:cNvSpPr/>
            <p:nvPr/>
          </p:nvSpPr>
          <p:spPr>
            <a:xfrm>
              <a:off x="5257265" y="3117745"/>
              <a:ext cx="425369" cy="295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9B291131-9BDC-52A7-9D87-3226BA32E1C5}"/>
              </a:ext>
            </a:extLst>
          </p:cNvPr>
          <p:cNvSpPr txBox="1"/>
          <p:nvPr/>
        </p:nvSpPr>
        <p:spPr>
          <a:xfrm>
            <a:off x="5344485" y="836712"/>
            <a:ext cx="190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Construction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8EDD312B-37DC-F442-1694-539B33101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4329" y="1612998"/>
            <a:ext cx="494549" cy="621719"/>
          </a:xfrm>
          <a:prstGeom prst="rect">
            <a:avLst/>
          </a:prstGeom>
        </p:spPr>
      </p:pic>
      <p:sp>
        <p:nvSpPr>
          <p:cNvPr id="32" name="燕尾形 60">
            <a:extLst>
              <a:ext uri="{FF2B5EF4-FFF2-40B4-BE49-F238E27FC236}">
                <a16:creationId xmlns:a16="http://schemas.microsoft.com/office/drawing/2014/main" id="{EABFC7AA-5F2C-0C1E-5129-4E19BF1F6405}"/>
              </a:ext>
            </a:extLst>
          </p:cNvPr>
          <p:cNvSpPr/>
          <p:nvPr/>
        </p:nvSpPr>
        <p:spPr>
          <a:xfrm rot="5400000">
            <a:off x="6937679" y="260539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燕尾形 60">
            <a:extLst>
              <a:ext uri="{FF2B5EF4-FFF2-40B4-BE49-F238E27FC236}">
                <a16:creationId xmlns:a16="http://schemas.microsoft.com/office/drawing/2014/main" id="{15B6FBBF-74AE-FF40-9BCB-BED48E13C009}"/>
              </a:ext>
            </a:extLst>
          </p:cNvPr>
          <p:cNvSpPr/>
          <p:nvPr/>
        </p:nvSpPr>
        <p:spPr>
          <a:xfrm>
            <a:off x="2883817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燕尾形 60">
            <a:extLst>
              <a:ext uri="{FF2B5EF4-FFF2-40B4-BE49-F238E27FC236}">
                <a16:creationId xmlns:a16="http://schemas.microsoft.com/office/drawing/2014/main" id="{62042B49-81BB-D791-3382-29CA713A6529}"/>
              </a:ext>
            </a:extLst>
          </p:cNvPr>
          <p:cNvSpPr/>
          <p:nvPr/>
        </p:nvSpPr>
        <p:spPr>
          <a:xfrm>
            <a:off x="4612009" y="49690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折角形 31">
            <a:extLst>
              <a:ext uri="{FF2B5EF4-FFF2-40B4-BE49-F238E27FC236}">
                <a16:creationId xmlns:a16="http://schemas.microsoft.com/office/drawing/2014/main" id="{AE0C7D49-F58B-32C6-3468-B2701EA9F4F5}"/>
              </a:ext>
            </a:extLst>
          </p:cNvPr>
          <p:cNvSpPr/>
          <p:nvPr/>
        </p:nvSpPr>
        <p:spPr>
          <a:xfrm rot="10800000">
            <a:off x="3791744" y="3182641"/>
            <a:ext cx="1728192" cy="830838"/>
          </a:xfrm>
          <a:prstGeom prst="foldedCorner">
            <a:avLst>
              <a:gd name="adj" fmla="val 3102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DEC4FD-C33F-E842-16EC-996C75E6A0CF}"/>
              </a:ext>
            </a:extLst>
          </p:cNvPr>
          <p:cNvSpPr/>
          <p:nvPr/>
        </p:nvSpPr>
        <p:spPr>
          <a:xfrm>
            <a:off x="3922940" y="3212976"/>
            <a:ext cx="15611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燕尾形 60">
            <a:extLst>
              <a:ext uri="{FF2B5EF4-FFF2-40B4-BE49-F238E27FC236}">
                <a16:creationId xmlns:a16="http://schemas.microsoft.com/office/drawing/2014/main" id="{1FBA9E86-905B-3CFB-C4C5-933E48FE096D}"/>
              </a:ext>
            </a:extLst>
          </p:cNvPr>
          <p:cNvSpPr/>
          <p:nvPr/>
        </p:nvSpPr>
        <p:spPr>
          <a:xfrm>
            <a:off x="5735960" y="347193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燕尾形 60">
            <a:extLst>
              <a:ext uri="{FF2B5EF4-FFF2-40B4-BE49-F238E27FC236}">
                <a16:creationId xmlns:a16="http://schemas.microsoft.com/office/drawing/2014/main" id="{D653E6EC-3A9F-9461-0EC0-650105ECE750}"/>
              </a:ext>
            </a:extLst>
          </p:cNvPr>
          <p:cNvSpPr/>
          <p:nvPr/>
        </p:nvSpPr>
        <p:spPr>
          <a:xfrm>
            <a:off x="8112224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燕尾形 60">
            <a:extLst>
              <a:ext uri="{FF2B5EF4-FFF2-40B4-BE49-F238E27FC236}">
                <a16:creationId xmlns:a16="http://schemas.microsoft.com/office/drawing/2014/main" id="{663A69F1-33DF-2BA3-C3CA-32605A4C25A1}"/>
              </a:ext>
            </a:extLst>
          </p:cNvPr>
          <p:cNvSpPr/>
          <p:nvPr/>
        </p:nvSpPr>
        <p:spPr>
          <a:xfrm rot="5400000">
            <a:off x="6923482" y="41895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燕尾形 60">
            <a:extLst>
              <a:ext uri="{FF2B5EF4-FFF2-40B4-BE49-F238E27FC236}">
                <a16:creationId xmlns:a16="http://schemas.microsoft.com/office/drawing/2014/main" id="{149D0479-D0EC-D6E6-C997-64F790CEAEA2}"/>
              </a:ext>
            </a:extLst>
          </p:cNvPr>
          <p:cNvSpPr/>
          <p:nvPr/>
        </p:nvSpPr>
        <p:spPr>
          <a:xfrm>
            <a:off x="10559996" y="499396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" name="Picture 38">
            <a:extLst>
              <a:ext uri="{FF2B5EF4-FFF2-40B4-BE49-F238E27FC236}">
                <a16:creationId xmlns:a16="http://schemas.microsoft.com/office/drawing/2014/main" id="{4ED73A03-3040-1E0D-8B98-05C24642C5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86" y="3220392"/>
            <a:ext cx="615269" cy="659074"/>
          </a:xfrm>
          <a:prstGeom prst="rect">
            <a:avLst/>
          </a:prstGeom>
        </p:spPr>
      </p:pic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8F60F162-E66C-4F5B-B9EB-067CC7E461B8}"/>
              </a:ext>
            </a:extLst>
          </p:cNvPr>
          <p:cNvSpPr/>
          <p:nvPr/>
        </p:nvSpPr>
        <p:spPr>
          <a:xfrm>
            <a:off x="8177063" y="3401608"/>
            <a:ext cx="538231" cy="2234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9D94849-FA5E-A58B-19DB-B347F712A034}"/>
              </a:ext>
            </a:extLst>
          </p:cNvPr>
          <p:cNvSpPr/>
          <p:nvPr/>
        </p:nvSpPr>
        <p:spPr>
          <a:xfrm>
            <a:off x="9568236" y="3166914"/>
            <a:ext cx="873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522478C-46A1-411D-8E14-085A3DD017CD}"/>
              </a:ext>
            </a:extLst>
          </p:cNvPr>
          <p:cNvGrpSpPr/>
          <p:nvPr/>
        </p:nvGrpSpPr>
        <p:grpSpPr>
          <a:xfrm>
            <a:off x="4932832" y="4597102"/>
            <a:ext cx="686757" cy="864095"/>
            <a:chOff x="5126358" y="2790703"/>
            <a:chExt cx="686757" cy="864095"/>
          </a:xfrm>
        </p:grpSpPr>
        <p:sp>
          <p:nvSpPr>
            <p:cNvPr id="45" name="折角形 31">
              <a:extLst>
                <a:ext uri="{FF2B5EF4-FFF2-40B4-BE49-F238E27FC236}">
                  <a16:creationId xmlns:a16="http://schemas.microsoft.com/office/drawing/2014/main" id="{712615EC-5F98-B327-460B-DFE022694F94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6765CD3-38FC-5375-DC59-52DCBADCA7E5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EE8036D-2141-E81F-0F94-026602B06F49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48" name="Picture 38">
                <a:extLst>
                  <a:ext uri="{FF2B5EF4-FFF2-40B4-BE49-F238E27FC236}">
                    <a16:creationId xmlns:a16="http://schemas.microsoft.com/office/drawing/2014/main" id="{3D268CFD-360F-7DEC-EA27-1C91712E2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49" name="燕尾形 60">
            <a:extLst>
              <a:ext uri="{FF2B5EF4-FFF2-40B4-BE49-F238E27FC236}">
                <a16:creationId xmlns:a16="http://schemas.microsoft.com/office/drawing/2014/main" id="{D269A0BC-E76C-5791-5063-6B502298A137}"/>
              </a:ext>
            </a:extLst>
          </p:cNvPr>
          <p:cNvSpPr/>
          <p:nvPr/>
        </p:nvSpPr>
        <p:spPr>
          <a:xfrm>
            <a:off x="5762524" y="494302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0B980E-ECCD-951E-905C-92CD8B1ED6CB}"/>
              </a:ext>
            </a:extLst>
          </p:cNvPr>
          <p:cNvSpPr txBox="1"/>
          <p:nvPr/>
        </p:nvSpPr>
        <p:spPr>
          <a:xfrm>
            <a:off x="4307281" y="5423817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图形 51">
            <a:extLst>
              <a:ext uri="{FF2B5EF4-FFF2-40B4-BE49-F238E27FC236}">
                <a16:creationId xmlns:a16="http://schemas.microsoft.com/office/drawing/2014/main" id="{90D1135D-D892-F8E0-CE9D-241CD7917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897" y="3625038"/>
            <a:ext cx="294702" cy="370483"/>
          </a:xfrm>
          <a:prstGeom prst="rect">
            <a:avLst/>
          </a:prstGeom>
        </p:spPr>
      </p:pic>
      <p:sp>
        <p:nvSpPr>
          <p:cNvPr id="53" name="日期占位符 52">
            <a:extLst>
              <a:ext uri="{FF2B5EF4-FFF2-40B4-BE49-F238E27FC236}">
                <a16:creationId xmlns:a16="http://schemas.microsoft.com/office/drawing/2014/main" id="{7B9334F4-BA90-F7C6-A7D0-E5A1AE863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803B08-A4A6-CC4D-9975-66AC0B45363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42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6B66-E107-4DF0-199B-B883151D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93E3C1-6407-481F-C23A-A82C99532040}"/>
              </a:ext>
            </a:extLst>
          </p:cNvPr>
          <p:cNvSpPr/>
          <p:nvPr/>
        </p:nvSpPr>
        <p:spPr>
          <a:xfrm>
            <a:off x="4223792" y="4550572"/>
            <a:ext cx="4911998" cy="1575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BC0690-B529-601C-F965-B0244582E897}"/>
              </a:ext>
            </a:extLst>
          </p:cNvPr>
          <p:cNvSpPr/>
          <p:nvPr/>
        </p:nvSpPr>
        <p:spPr>
          <a:xfrm>
            <a:off x="4583832" y="1988840"/>
            <a:ext cx="4104456" cy="252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CFBD3D64-4485-490E-77D1-4FEC592ED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 example, the pseudo instruction can be decomposed of a skeleton and 2 component rewrites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BB3B6-35E2-82FD-39C8-6CA6901F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矩形: 折角 17">
            <a:extLst>
              <a:ext uri="{FF2B5EF4-FFF2-40B4-BE49-F238E27FC236}">
                <a16:creationId xmlns:a16="http://schemas.microsoft.com/office/drawing/2014/main" id="{34DD118D-D0E5-6CAF-51DB-27B6EA799627}"/>
              </a:ext>
            </a:extLst>
          </p:cNvPr>
          <p:cNvSpPr/>
          <p:nvPr/>
        </p:nvSpPr>
        <p:spPr>
          <a:xfrm>
            <a:off x="983432" y="2998089"/>
            <a:ext cx="2520280" cy="172819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Helvetica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Helvetica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 i=0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 j=0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   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acc+=a[i&lt;&lt;2+j] *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   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yield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 acc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store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 acc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90B23CF-D1E5-7883-358A-7BA8CAF70AD0}"/>
              </a:ext>
            </a:extLst>
          </p:cNvPr>
          <p:cNvSpPr/>
          <p:nvPr/>
        </p:nvSpPr>
        <p:spPr>
          <a:xfrm>
            <a:off x="4295800" y="4899071"/>
            <a:ext cx="2589023" cy="47414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yield (acc +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宋体" panose="02010600030101010101" pitchFamily="2" charset="-122"/>
                <a:cs typeface="+mn-cs"/>
              </a:rPr>
              <a:t>a[i&lt;&lt;2+j] * 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E787049C-519A-6C82-1946-8201CBDA8EB1}"/>
              </a:ext>
            </a:extLst>
          </p:cNvPr>
          <p:cNvSpPr/>
          <p:nvPr/>
        </p:nvSpPr>
        <p:spPr>
          <a:xfrm>
            <a:off x="3647728" y="2709982"/>
            <a:ext cx="346991" cy="2447210"/>
          </a:xfrm>
          <a:prstGeom prst="leftBrace">
            <a:avLst>
              <a:gd name="adj1" fmla="val 8333"/>
              <a:gd name="adj2" fmla="val 4931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C5049B1-77AA-6334-3D5B-7FCCECC2B046}"/>
              </a:ext>
            </a:extLst>
          </p:cNvPr>
          <p:cNvSpPr/>
          <p:nvPr/>
        </p:nvSpPr>
        <p:spPr>
          <a:xfrm>
            <a:off x="5516110" y="2132856"/>
            <a:ext cx="1188132" cy="504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for(0, 4)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29FA23D-3106-AF33-CAFA-4A70FBD74139}"/>
              </a:ext>
            </a:extLst>
          </p:cNvPr>
          <p:cNvSpPr/>
          <p:nvPr/>
        </p:nvSpPr>
        <p:spPr>
          <a:xfrm>
            <a:off x="4922044" y="2996544"/>
            <a:ext cx="1188132" cy="504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for(0, 4)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5C233CB-C2B2-9A41-AA33-172D9E069E1C}"/>
              </a:ext>
            </a:extLst>
          </p:cNvPr>
          <p:cNvSpPr/>
          <p:nvPr/>
        </p:nvSpPr>
        <p:spPr>
          <a:xfrm>
            <a:off x="4727848" y="3774990"/>
            <a:ext cx="1526547" cy="504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component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0DCF0A9-B376-8D17-36E3-3F119119844F}"/>
              </a:ext>
            </a:extLst>
          </p:cNvPr>
          <p:cNvSpPr/>
          <p:nvPr/>
        </p:nvSpPr>
        <p:spPr>
          <a:xfrm>
            <a:off x="6747792" y="3346517"/>
            <a:ext cx="1526547" cy="5040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component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803FEBC-2B2C-2B99-BDF2-9147396A0FFA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5516110" y="2636912"/>
            <a:ext cx="594066" cy="35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3F0B6C-CE4D-BC76-3ADC-BF2D99EE3DD2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6110176" y="2636912"/>
            <a:ext cx="1400890" cy="709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8899327-8C39-F961-9781-471F25BA4EF0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5491122" y="3500600"/>
            <a:ext cx="24988" cy="27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90353839-E0DD-4584-714A-111D45D111D1}"/>
              </a:ext>
            </a:extLst>
          </p:cNvPr>
          <p:cNvSpPr/>
          <p:nvPr/>
        </p:nvSpPr>
        <p:spPr>
          <a:xfrm>
            <a:off x="7428233" y="4869160"/>
            <a:ext cx="1526547" cy="5040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component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FE94068-936F-7C16-0CCD-5C4CE775C937}"/>
              </a:ext>
            </a:extLst>
          </p:cNvPr>
          <p:cNvSpPr/>
          <p:nvPr/>
        </p:nvSpPr>
        <p:spPr>
          <a:xfrm>
            <a:off x="4799856" y="5480196"/>
            <a:ext cx="1383623" cy="474145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 acc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2B2B650-1D26-050C-FA0D-8CDFC81273BF}"/>
              </a:ext>
            </a:extLst>
          </p:cNvPr>
          <p:cNvSpPr/>
          <p:nvPr/>
        </p:nvSpPr>
        <p:spPr>
          <a:xfrm>
            <a:off x="7414840" y="5480196"/>
            <a:ext cx="1526547" cy="50405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component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C989C96-6BA0-EFF2-ED89-FA7E175B49DB}"/>
              </a:ext>
            </a:extLst>
          </p:cNvPr>
          <p:cNvSpPr/>
          <p:nvPr/>
        </p:nvSpPr>
        <p:spPr>
          <a:xfrm>
            <a:off x="6874678" y="4887388"/>
            <a:ext cx="5357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803D1D8-11B9-5544-36E4-51BD568237BB}"/>
              </a:ext>
            </a:extLst>
          </p:cNvPr>
          <p:cNvSpPr/>
          <p:nvPr/>
        </p:nvSpPr>
        <p:spPr>
          <a:xfrm>
            <a:off x="6568878" y="5480196"/>
            <a:ext cx="5357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BB03DF-0510-11AD-05E7-7CC0C3AA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4450"/>
            <a:ext cx="10958512" cy="792163"/>
          </a:xfrm>
        </p:spPr>
        <p:txBody>
          <a:bodyPr/>
          <a:lstStyle/>
          <a:p>
            <a:r>
              <a:rPr lang="en-US" dirty="0"/>
              <a:t>Skeleton-components Matching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710219-9647-39CF-5121-E648EAF7FFB4}"/>
              </a:ext>
            </a:extLst>
          </p:cNvPr>
          <p:cNvSpPr/>
          <p:nvPr/>
        </p:nvSpPr>
        <p:spPr>
          <a:xfrm>
            <a:off x="8976320" y="2863671"/>
            <a:ext cx="154786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cf + roots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srgbClr val="8064A2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EECD97-B65F-AC64-2E57-349DAEC7024E}"/>
              </a:ext>
            </a:extLst>
          </p:cNvPr>
          <p:cNvSpPr/>
          <p:nvPr/>
        </p:nvSpPr>
        <p:spPr>
          <a:xfrm>
            <a:off x="9135790" y="4906897"/>
            <a:ext cx="214020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Components: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Pattern trees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EBCDFBBF-52D0-27ED-4060-3762C2C2C9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06A999-B5C0-1549-9E58-B7C26CC8BDC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53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2F11-3217-7A09-C1B3-463E0FD0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359F39E5-B516-7A4B-0AC7-C30759D1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Details</a:t>
            </a:r>
          </a:p>
          <a:p>
            <a:pPr lvl="1"/>
            <a:r>
              <a:rPr lang="en-US" altLang="zh-CN" sz="2400" dirty="0"/>
              <a:t>Decompose the ISAX into skeleton and component rewrites</a:t>
            </a:r>
          </a:p>
          <a:p>
            <a:pPr lvl="1"/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98FCD-93EA-3187-FE0B-DD47480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C8948CE-2D81-DEB7-740B-C2D03F897734}"/>
              </a:ext>
            </a:extLst>
          </p:cNvPr>
          <p:cNvSpPr/>
          <p:nvPr/>
        </p:nvSpPr>
        <p:spPr>
          <a:xfrm>
            <a:off x="7566067" y="5516530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D0CA67-F5C6-464A-B7B7-2041EE82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4450"/>
            <a:ext cx="10958512" cy="792163"/>
          </a:xfrm>
        </p:spPr>
        <p:txBody>
          <a:bodyPr/>
          <a:lstStyle/>
          <a:p>
            <a:r>
              <a:rPr lang="en-US" dirty="0"/>
              <a:t>Skeleton-components Matching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6C479A-939D-27EE-3833-8EFC4031E149}"/>
              </a:ext>
            </a:extLst>
          </p:cNvPr>
          <p:cNvSpPr/>
          <p:nvPr/>
        </p:nvSpPr>
        <p:spPr>
          <a:xfrm>
            <a:off x="335360" y="3429000"/>
            <a:ext cx="213161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Scroll down to part 3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10F80A-3B1C-C06F-AA8E-2543DB3156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15" y="1995804"/>
            <a:ext cx="7896200" cy="398239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8EA1E67-2B36-AB5A-4B63-5C945D39CA3A}"/>
              </a:ext>
            </a:extLst>
          </p:cNvPr>
          <p:cNvSpPr/>
          <p:nvPr/>
        </p:nvSpPr>
        <p:spPr>
          <a:xfrm>
            <a:off x="6809982" y="4357339"/>
            <a:ext cx="3678505" cy="655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2AF51F-8250-018E-A676-B95C94E6DF5C}"/>
              </a:ext>
            </a:extLst>
          </p:cNvPr>
          <p:cNvSpPr/>
          <p:nvPr/>
        </p:nvSpPr>
        <p:spPr>
          <a:xfrm>
            <a:off x="10637415" y="4208203"/>
            <a:ext cx="137980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egglog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BBAAF-6A26-7193-B75D-F8E29CD9C5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9D586C-589E-A445-B1F9-2B3BDA1B750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85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76B2-A949-5871-6D41-8E171644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6E54B547-3F8A-7F3A-18D6-7F59D90D8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Details</a:t>
            </a:r>
          </a:p>
          <a:p>
            <a:pPr lvl="1"/>
            <a:r>
              <a:rPr lang="en-US" altLang="zh-CN" sz="2800" dirty="0"/>
              <a:t>rewrite the application e-graph with component rewrites(in egglog)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AFD4D-577D-5B9C-F4E5-E0A0DB0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1AC974-548C-01CF-E901-492427AB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712657"/>
            <a:ext cx="2686425" cy="6001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FC1A964-8F2C-0751-9FB3-3BEABB1D8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700" y="2512512"/>
            <a:ext cx="2562583" cy="12765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A9D3B2C-269F-910B-3C79-AB704D0BB9D3}"/>
              </a:ext>
            </a:extLst>
          </p:cNvPr>
          <p:cNvSpPr/>
          <p:nvPr/>
        </p:nvSpPr>
        <p:spPr>
          <a:xfrm>
            <a:off x="5519937" y="2678409"/>
            <a:ext cx="1512168" cy="750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E18CED-47F4-3075-033E-7F402B153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23" y="3527621"/>
            <a:ext cx="10459910" cy="265784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B03317-34F6-D54E-B4E9-E11A5E31B125}"/>
              </a:ext>
            </a:extLst>
          </p:cNvPr>
          <p:cNvSpPr/>
          <p:nvPr/>
        </p:nvSpPr>
        <p:spPr>
          <a:xfrm>
            <a:off x="3791744" y="4005064"/>
            <a:ext cx="2376264" cy="107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893D75-01EB-84FC-6BF0-6A064D690AFA}"/>
              </a:ext>
            </a:extLst>
          </p:cNvPr>
          <p:cNvSpPr/>
          <p:nvPr/>
        </p:nvSpPr>
        <p:spPr>
          <a:xfrm>
            <a:off x="8885913" y="4005063"/>
            <a:ext cx="2376264" cy="107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EBCD36-F6A3-A0D8-CE38-7B4CC4C3B4F1}"/>
              </a:ext>
            </a:extLst>
          </p:cNvPr>
          <p:cNvSpPr/>
          <p:nvPr/>
        </p:nvSpPr>
        <p:spPr>
          <a:xfrm>
            <a:off x="5159896" y="2251281"/>
            <a:ext cx="26263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# of e-classes/e-nodes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8A2E5C-223F-8E57-FC83-7BAC3C89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4450"/>
            <a:ext cx="10958512" cy="792163"/>
          </a:xfrm>
        </p:spPr>
        <p:txBody>
          <a:bodyPr/>
          <a:lstStyle/>
          <a:p>
            <a:r>
              <a:rPr lang="en-US" dirty="0"/>
              <a:t>Skeleton-components Matching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17978-3EE6-144C-C1D2-8FBDBDE668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A55C2E-06CD-AE4A-9429-F74EDDAE805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48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B4A59-933F-957E-254D-B3F7B2F7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D2FA50-23A7-E479-5ECB-01416C87311C}"/>
              </a:ext>
            </a:extLst>
          </p:cNvPr>
          <p:cNvSpPr/>
          <p:nvPr/>
        </p:nvSpPr>
        <p:spPr>
          <a:xfrm>
            <a:off x="1574303" y="3696997"/>
            <a:ext cx="7207320" cy="23958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module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func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@vgemv3d_vv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%arg0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 !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llvm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ptr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%arg1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: !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llvm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ptr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{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llvm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inline_asm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has_side_effects ".insn r 0x2B, 0x7, 0x31, $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$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$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", "=r,r,r,~{memory}"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%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: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i1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...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8963814A-C9E8-4F6E-C2C7-EA5C675E8AED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altLang="zh-CN" dirty="0"/>
              <a:t>Details</a:t>
            </a:r>
          </a:p>
          <a:p>
            <a:pPr lvl="1"/>
            <a:r>
              <a:rPr lang="en-US" altLang="zh-CN" dirty="0"/>
              <a:t>c</a:t>
            </a:r>
            <a:r>
              <a:rPr lang="en-US" altLang="zh-CN" sz="2800" dirty="0"/>
              <a:t>ustomized search the e-graph with skeleton</a:t>
            </a:r>
            <a:endParaRPr lang="en-US" altLang="zh-CN" dirty="0"/>
          </a:p>
          <a:p>
            <a:pPr lvl="1"/>
            <a:r>
              <a:rPr lang="en-US" altLang="zh-CN" dirty="0"/>
              <a:t>validate dependencies and ordering. After that, add an e-node(ISAX)</a:t>
            </a:r>
          </a:p>
          <a:p>
            <a:pPr lvl="1"/>
            <a:r>
              <a:rPr lang="en-US" altLang="zh-CN" dirty="0"/>
              <a:t>extract the e-graph and reconstruct the MLIR </a:t>
            </a:r>
          </a:p>
          <a:p>
            <a:pPr lvl="1"/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28191-E8A8-447F-03AB-B1BDF6D8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4F9FA4-2C2A-AB4C-4397-04FDCC86F495}"/>
              </a:ext>
            </a:extLst>
          </p:cNvPr>
          <p:cNvSpPr/>
          <p:nvPr/>
        </p:nvSpPr>
        <p:spPr>
          <a:xfrm>
            <a:off x="1632483" y="4751431"/>
            <a:ext cx="7090959" cy="54977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260B70-EC4A-CB46-17D5-CBF3EAB2018B}"/>
              </a:ext>
            </a:extLst>
          </p:cNvPr>
          <p:cNvSpPr/>
          <p:nvPr/>
        </p:nvSpPr>
        <p:spPr>
          <a:xfrm>
            <a:off x="8781622" y="4826265"/>
            <a:ext cx="3477170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Use </a:t>
            </a:r>
            <a:r>
              <a:rPr kumimoji="0" lang="en-US" altLang="zh-CN" sz="2000" b="0" i="0" u="none" strike="noStrike" kern="1200" cap="none" spc="0" normalizeH="0" baseline="0" noProof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llvm.inline_asm</a:t>
            </a: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to call ISAX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2C002E-B61B-98B3-3289-32AA1817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4450"/>
            <a:ext cx="10958512" cy="792163"/>
          </a:xfrm>
          <a:effectLst/>
        </p:spPr>
        <p:txBody>
          <a:bodyPr/>
          <a:lstStyle/>
          <a:p>
            <a:r>
              <a:rPr lang="en-US" dirty="0"/>
              <a:t>Skeleton-components Matching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ADD95DA-F409-A4A8-6F10-6256BDCF01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A3F693-22B1-5E4B-9A08-AC6E72E4172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433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DC2A-14FC-8C47-20A0-5FF20C3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5BF0-B4CD-B6E5-8399-1FD7412C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581FD-22EC-DFA2-F5C6-3F4D4757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 descr="图片包含 表格&#10;&#10;AI 生成的内容可能不正确。">
            <a:extLst>
              <a:ext uri="{FF2B5EF4-FFF2-40B4-BE49-F238E27FC236}">
                <a16:creationId xmlns:a16="http://schemas.microsoft.com/office/drawing/2014/main" id="{528C888E-2E82-3012-E0C6-7BEE688DE3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432" y="1115882"/>
            <a:ext cx="10895186" cy="49774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CAF342-D9E6-0C60-3698-B41C0A3D98FC}"/>
              </a:ext>
            </a:extLst>
          </p:cNvPr>
          <p:cNvSpPr/>
          <p:nvPr/>
        </p:nvSpPr>
        <p:spPr>
          <a:xfrm>
            <a:off x="4079776" y="5301209"/>
            <a:ext cx="194421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30AACF-B890-BD10-36DD-A69EC958F856}"/>
              </a:ext>
            </a:extLst>
          </p:cNvPr>
          <p:cNvSpPr/>
          <p:nvPr/>
        </p:nvSpPr>
        <p:spPr>
          <a:xfrm>
            <a:off x="6528048" y="5238613"/>
            <a:ext cx="26263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Inserted instruction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F642483-1D11-61A4-7ACE-E88FC48C16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30DE858-18AE-6F4A-956B-11E41059E89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0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DC2A-14FC-8C47-20A0-5FF20C3C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5BF0-B4CD-B6E5-8399-1FD7412C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Other cases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5BE63C-C030-689F-0F55-8945CC5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rmAutofit/>
          </a:bodyPr>
          <a:lstStyle/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Your own cases: cd ~/aps</a:t>
            </a:r>
            <a:r>
              <a:rPr lang="zh-CN" altLang="en-US" dirty="0"/>
              <a:t> </a:t>
            </a:r>
            <a:r>
              <a:rPr lang="en-US" altLang="zh-CN" dirty="0"/>
              <a:t>&amp;&amp; pixi run compile *.cadl *.c *.riscv</a:t>
            </a:r>
          </a:p>
          <a:p>
            <a:pPr lvl="1"/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581FD-22EC-DFA2-F5C6-3F4D4757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D062CD4-C44D-4925-44AE-25B6C392B637}"/>
              </a:ext>
            </a:extLst>
          </p:cNvPr>
          <p:cNvSpPr/>
          <p:nvPr/>
        </p:nvSpPr>
        <p:spPr>
          <a:xfrm>
            <a:off x="5526291" y="2960947"/>
            <a:ext cx="1008112" cy="7920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4FE25F-EC63-D0ED-6197-AA20177EC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30" y="1732051"/>
            <a:ext cx="4344006" cy="24577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650531-3AE1-8C87-1817-5AC901462389}"/>
              </a:ext>
            </a:extLst>
          </p:cNvPr>
          <p:cNvSpPr/>
          <p:nvPr/>
        </p:nvSpPr>
        <p:spPr>
          <a:xfrm>
            <a:off x="911424" y="3053704"/>
            <a:ext cx="4104456" cy="951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0E6577-A57E-3B1A-D9A3-99EE23EB9B5A}"/>
              </a:ext>
            </a:extLst>
          </p:cNvPr>
          <p:cNvSpPr/>
          <p:nvPr/>
        </p:nvSpPr>
        <p:spPr>
          <a:xfrm>
            <a:off x="2190397" y="2499282"/>
            <a:ext cx="26263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6A1307-A014-C18D-893B-4C36C8B561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854" y="1335564"/>
            <a:ext cx="3294284" cy="34362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932A773-FA3B-217F-05A1-6803CF19AC0B}"/>
              </a:ext>
            </a:extLst>
          </p:cNvPr>
          <p:cNvSpPr/>
          <p:nvPr/>
        </p:nvSpPr>
        <p:spPr>
          <a:xfrm>
            <a:off x="7306214" y="3115266"/>
            <a:ext cx="1382074" cy="1074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267D73-C6CC-4B1C-B00A-C87798F85891}"/>
              </a:ext>
            </a:extLst>
          </p:cNvPr>
          <p:cNvSpPr/>
          <p:nvPr/>
        </p:nvSpPr>
        <p:spPr>
          <a:xfrm>
            <a:off x="8496921" y="3460151"/>
            <a:ext cx="26263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Another cases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974C021-C788-DF6A-B3AC-1372000F7A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06EA96-320F-FD40-A610-D6C6CF030AD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07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Cement: Better HDL and Framework for Chip Design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414759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Traditional HDL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832" y="1578600"/>
            <a:ext cx="2844801" cy="377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414759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Embedded 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HDL (eHDL)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 in advanced programming language (Scala, Python)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7567" y="836713"/>
            <a:ext cx="4181523" cy="22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968757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HLS: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6605166" y="4112819"/>
            <a:ext cx="49772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 (cmt1)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6649190" y="5087239"/>
            <a:ext cx="4977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Youwei Xiao, Zizhang Luo, Kexing Zhou, and Yun Liang. 2024. Cement: Streamlining FPGA Hardware Design with Cycle-Deterministic eHDL and Synthesis. FPGA '24. https://doi.org/10.1145/3626202.3637561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486998" y="1712630"/>
            <a:ext cx="502742" cy="3860802"/>
          </a:xfrm>
          <a:custGeom>
            <a:avLst/>
            <a:gdLst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166438 h 3860802"/>
              <a:gd name="csX3" fmla="*/ 251371 w 502742"/>
              <a:gd name="csY3" fmla="*/ 2569366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236037 h 3860802"/>
              <a:gd name="csX8" fmla="*/ 251371 w 502742"/>
              <a:gd name="csY8" fmla="*/ 657431 h 3860802"/>
              <a:gd name="csX9" fmla="*/ 251371 w 502742"/>
              <a:gd name="csY9" fmla="*/ 41893 h 3860802"/>
              <a:gd name="csX10" fmla="*/ 502742 w 502742"/>
              <a:gd name="csY10" fmla="*/ 0 h 3860802"/>
              <a:gd name="csX11" fmla="*/ 502742 w 502742"/>
              <a:gd name="csY11" fmla="*/ 604859 h 3860802"/>
              <a:gd name="csX12" fmla="*/ 502742 w 502742"/>
              <a:gd name="csY12" fmla="*/ 1248326 h 3860802"/>
              <a:gd name="csX13" fmla="*/ 502742 w 502742"/>
              <a:gd name="csY13" fmla="*/ 1891793 h 3860802"/>
              <a:gd name="csX14" fmla="*/ 502742 w 502742"/>
              <a:gd name="csY14" fmla="*/ 2535260 h 3860802"/>
              <a:gd name="csX15" fmla="*/ 502742 w 502742"/>
              <a:gd name="csY15" fmla="*/ 3217335 h 3860802"/>
              <a:gd name="csX16" fmla="*/ 502742 w 502742"/>
              <a:gd name="csY16" fmla="*/ 3860802 h 3860802"/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203371 h 3860802"/>
              <a:gd name="csX3" fmla="*/ 251371 w 502742"/>
              <a:gd name="csY3" fmla="*/ 2624765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309902 h 3860802"/>
              <a:gd name="csX8" fmla="*/ 251371 w 502742"/>
              <a:gd name="csY8" fmla="*/ 694364 h 3860802"/>
              <a:gd name="csX9" fmla="*/ 251371 w 502742"/>
              <a:gd name="csY9" fmla="*/ 41893 h 3860802"/>
              <a:gd name="csX10" fmla="*/ 502742 w 502742"/>
              <a:gd name="csY10" fmla="*/ 0 h 38608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3760" y="3717892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3441" y="5009962"/>
            <a:ext cx="2633163" cy="65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496147" y="5661550"/>
            <a:ext cx="42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High-level HDL: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hardware as 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623391" y="3463536"/>
            <a:ext cx="3042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(cmt2!) 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010730" y="4478900"/>
            <a:ext cx="504056" cy="584462"/>
          </a:xfrm>
          <a:custGeom>
            <a:avLst/>
            <a:gdLst>
              <a:gd name="csX0" fmla="*/ 66813 w 504056"/>
              <a:gd name="csY0" fmla="*/ 232954 h 584462"/>
              <a:gd name="csX1" fmla="*/ 192751 w 504056"/>
              <a:gd name="csY1" fmla="*/ 232954 h 584462"/>
              <a:gd name="csX2" fmla="*/ 192751 w 504056"/>
              <a:gd name="csY2" fmla="*/ 77470 h 584462"/>
              <a:gd name="csX3" fmla="*/ 311305 w 504056"/>
              <a:gd name="csY3" fmla="*/ 77470 h 584462"/>
              <a:gd name="csX4" fmla="*/ 311305 w 504056"/>
              <a:gd name="csY4" fmla="*/ 232954 h 584462"/>
              <a:gd name="csX5" fmla="*/ 437243 w 504056"/>
              <a:gd name="csY5" fmla="*/ 232954 h 584462"/>
              <a:gd name="csX6" fmla="*/ 437243 w 504056"/>
              <a:gd name="csY6" fmla="*/ 351508 h 584462"/>
              <a:gd name="csX7" fmla="*/ 311305 w 504056"/>
              <a:gd name="csY7" fmla="*/ 351508 h 584462"/>
              <a:gd name="csX8" fmla="*/ 311305 w 504056"/>
              <a:gd name="csY8" fmla="*/ 506992 h 584462"/>
              <a:gd name="csX9" fmla="*/ 192751 w 504056"/>
              <a:gd name="csY9" fmla="*/ 506992 h 584462"/>
              <a:gd name="csX10" fmla="*/ 192751 w 504056"/>
              <a:gd name="csY10" fmla="*/ 351508 h 584462"/>
              <a:gd name="csX11" fmla="*/ 66813 w 504056"/>
              <a:gd name="csY11" fmla="*/ 351508 h 584462"/>
              <a:gd name="csX12" fmla="*/ 66813 w 504056"/>
              <a:gd name="csY12" fmla="*/ 232954 h 5844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504056" h="584462" fill="none" extrusionOk="0">
                <a:moveTo>
                  <a:pt x="66813" y="232954"/>
                </a:moveTo>
                <a:cubicBezTo>
                  <a:pt x="111274" y="222993"/>
                  <a:pt x="138385" y="240545"/>
                  <a:pt x="192751" y="232954"/>
                </a:cubicBezTo>
                <a:cubicBezTo>
                  <a:pt x="182609" y="189122"/>
                  <a:pt x="205119" y="142898"/>
                  <a:pt x="192751" y="77470"/>
                </a:cubicBezTo>
                <a:cubicBezTo>
                  <a:pt x="223446" y="64703"/>
                  <a:pt x="274778" y="84813"/>
                  <a:pt x="311305" y="77470"/>
                </a:cubicBezTo>
                <a:cubicBezTo>
                  <a:pt x="311798" y="146677"/>
                  <a:pt x="297504" y="156488"/>
                  <a:pt x="311305" y="232954"/>
                </a:cubicBezTo>
                <a:cubicBezTo>
                  <a:pt x="344924" y="223483"/>
                  <a:pt x="403206" y="233155"/>
                  <a:pt x="437243" y="232954"/>
                </a:cubicBezTo>
                <a:cubicBezTo>
                  <a:pt x="438852" y="276020"/>
                  <a:pt x="426022" y="305144"/>
                  <a:pt x="437243" y="351508"/>
                </a:cubicBezTo>
                <a:cubicBezTo>
                  <a:pt x="392591" y="365211"/>
                  <a:pt x="340348" y="337916"/>
                  <a:pt x="311305" y="351508"/>
                </a:cubicBezTo>
                <a:cubicBezTo>
                  <a:pt x="326664" y="407012"/>
                  <a:pt x="299406" y="440644"/>
                  <a:pt x="311305" y="506992"/>
                </a:cubicBezTo>
                <a:cubicBezTo>
                  <a:pt x="285351" y="515996"/>
                  <a:pt x="228563" y="505066"/>
                  <a:pt x="192751" y="506992"/>
                </a:cubicBezTo>
                <a:cubicBezTo>
                  <a:pt x="181141" y="474582"/>
                  <a:pt x="205011" y="393104"/>
                  <a:pt x="192751" y="351508"/>
                </a:cubicBezTo>
                <a:cubicBezTo>
                  <a:pt x="158011" y="356406"/>
                  <a:pt x="110009" y="342302"/>
                  <a:pt x="66813" y="351508"/>
                </a:cubicBezTo>
                <a:cubicBezTo>
                  <a:pt x="54815" y="324040"/>
                  <a:pt x="80897" y="269417"/>
                  <a:pt x="66813" y="232954"/>
                </a:cubicBezTo>
                <a:close/>
              </a:path>
              <a:path w="504056" h="584462" stroke="0" extrusionOk="0">
                <a:moveTo>
                  <a:pt x="66813" y="232954"/>
                </a:moveTo>
                <a:cubicBezTo>
                  <a:pt x="114668" y="232357"/>
                  <a:pt x="142255" y="238335"/>
                  <a:pt x="192751" y="232954"/>
                </a:cubicBezTo>
                <a:cubicBezTo>
                  <a:pt x="187208" y="200558"/>
                  <a:pt x="199268" y="140434"/>
                  <a:pt x="192751" y="77470"/>
                </a:cubicBezTo>
                <a:cubicBezTo>
                  <a:pt x="223630" y="66789"/>
                  <a:pt x="271681" y="79236"/>
                  <a:pt x="311305" y="77470"/>
                </a:cubicBezTo>
                <a:cubicBezTo>
                  <a:pt x="319490" y="121707"/>
                  <a:pt x="302156" y="187963"/>
                  <a:pt x="311305" y="232954"/>
                </a:cubicBezTo>
                <a:cubicBezTo>
                  <a:pt x="337762" y="231071"/>
                  <a:pt x="406703" y="247895"/>
                  <a:pt x="437243" y="232954"/>
                </a:cubicBezTo>
                <a:cubicBezTo>
                  <a:pt x="442757" y="263693"/>
                  <a:pt x="425691" y="300898"/>
                  <a:pt x="437243" y="351508"/>
                </a:cubicBezTo>
                <a:cubicBezTo>
                  <a:pt x="405262" y="358149"/>
                  <a:pt x="340676" y="347878"/>
                  <a:pt x="311305" y="351508"/>
                </a:cubicBezTo>
                <a:cubicBezTo>
                  <a:pt x="328264" y="397217"/>
                  <a:pt x="301018" y="471899"/>
                  <a:pt x="311305" y="506992"/>
                </a:cubicBezTo>
                <a:cubicBezTo>
                  <a:pt x="280338" y="516798"/>
                  <a:pt x="228469" y="500334"/>
                  <a:pt x="192751" y="506992"/>
                </a:cubicBezTo>
                <a:cubicBezTo>
                  <a:pt x="177036" y="471567"/>
                  <a:pt x="195566" y="395838"/>
                  <a:pt x="192751" y="351508"/>
                </a:cubicBezTo>
                <a:cubicBezTo>
                  <a:pt x="157369" y="361670"/>
                  <a:pt x="100377" y="348634"/>
                  <a:pt x="66813" y="351508"/>
                </a:cubicBezTo>
                <a:cubicBezTo>
                  <a:pt x="57870" y="299728"/>
                  <a:pt x="70761" y="291441"/>
                  <a:pt x="66813" y="232954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4304063" y="413618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533879" y="3717892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34199" y="4619947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>
            <a:off x="3666338" y="4210049"/>
            <a:ext cx="2715412" cy="332111"/>
          </a:xfrm>
          <a:custGeom>
            <a:avLst/>
            <a:gdLst>
              <a:gd name="csX0" fmla="*/ 2715412 w 2715412"/>
              <a:gd name="csY0" fmla="*/ 332111 h 332111"/>
              <a:gd name="csX1" fmla="*/ 2209513 w 2715412"/>
              <a:gd name="csY1" fmla="*/ 325173 h 332111"/>
              <a:gd name="csX2" fmla="*/ 1687469 w 2715412"/>
              <a:gd name="csY2" fmla="*/ 318015 h 332111"/>
              <a:gd name="csX3" fmla="*/ 1100842 w 2715412"/>
              <a:gd name="csY3" fmla="*/ 309970 h 332111"/>
              <a:gd name="csX4" fmla="*/ 0 w 2715412"/>
              <a:gd name="csY4" fmla="*/ 0 h 3321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412" h="332111" fill="none" extrusionOk="0">
                <a:moveTo>
                  <a:pt x="2715412" y="332111"/>
                </a:moveTo>
                <a:cubicBezTo>
                  <a:pt x="2525473" y="312111"/>
                  <a:pt x="2424045" y="335448"/>
                  <a:pt x="2209513" y="325173"/>
                </a:cubicBezTo>
                <a:cubicBezTo>
                  <a:pt x="1994981" y="314899"/>
                  <a:pt x="1915878" y="340406"/>
                  <a:pt x="1687469" y="318015"/>
                </a:cubicBezTo>
                <a:cubicBezTo>
                  <a:pt x="1459061" y="295624"/>
                  <a:pt x="1275404" y="307223"/>
                  <a:pt x="1100842" y="309970"/>
                </a:cubicBezTo>
                <a:cubicBezTo>
                  <a:pt x="674882" y="262546"/>
                  <a:pt x="335645" y="56717"/>
                  <a:pt x="0" y="0"/>
                </a:cubicBezTo>
              </a:path>
              <a:path w="2715412" h="332111" stroke="0" extrusionOk="0">
                <a:moveTo>
                  <a:pt x="2715412" y="332111"/>
                </a:moveTo>
                <a:cubicBezTo>
                  <a:pt x="2499683" y="340943"/>
                  <a:pt x="2364793" y="303533"/>
                  <a:pt x="2144931" y="324288"/>
                </a:cubicBezTo>
                <a:cubicBezTo>
                  <a:pt x="1925069" y="345043"/>
                  <a:pt x="1869909" y="309955"/>
                  <a:pt x="1639032" y="317350"/>
                </a:cubicBezTo>
                <a:cubicBezTo>
                  <a:pt x="1408155" y="324745"/>
                  <a:pt x="1333140" y="304259"/>
                  <a:pt x="1100842" y="309970"/>
                </a:cubicBezTo>
                <a:cubicBezTo>
                  <a:pt x="685350" y="279950"/>
                  <a:pt x="280022" y="149428"/>
                  <a:pt x="0" y="0"/>
                </a:cubicBezTo>
              </a:path>
            </a:pathLst>
          </a:custGeom>
          <a:ln w="5080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11151-1327-477E-A951-A2976AB697A1}"/>
              </a:ext>
            </a:extLst>
          </p:cNvPr>
          <p:cNvSpPr/>
          <p:nvPr/>
        </p:nvSpPr>
        <p:spPr>
          <a:xfrm>
            <a:off x="2871963" y="3009900"/>
            <a:ext cx="99837" cy="617220"/>
          </a:xfrm>
          <a:custGeom>
            <a:avLst/>
            <a:gdLst>
              <a:gd name="connsiteX0" fmla="*/ 99837 w 99837"/>
              <a:gd name="connsiteY0" fmla="*/ 0 h 617220"/>
              <a:gd name="connsiteX1" fmla="*/ 777 w 99837"/>
              <a:gd name="connsiteY1" fmla="*/ 312420 h 617220"/>
              <a:gd name="connsiteX2" fmla="*/ 61737 w 99837"/>
              <a:gd name="connsiteY2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37" h="617220">
                <a:moveTo>
                  <a:pt x="99837" y="0"/>
                </a:moveTo>
                <a:cubicBezTo>
                  <a:pt x="53482" y="104775"/>
                  <a:pt x="7127" y="209550"/>
                  <a:pt x="777" y="312420"/>
                </a:cubicBezTo>
                <a:cubicBezTo>
                  <a:pt x="-5573" y="415290"/>
                  <a:pt x="28082" y="516255"/>
                  <a:pt x="61737" y="617220"/>
                </a:cubicBezTo>
              </a:path>
            </a:pathLst>
          </a:custGeom>
          <a:ln w="50800">
            <a:solidFill>
              <a:schemeClr val="tx1"/>
            </a:solidFill>
            <a:prstDash val="sysDot"/>
            <a:tailEnd type="arrow" w="lg" len="lg"/>
            <a:extLst>
              <a:ext uri="{C807C97D-BFC1-408E-A445-0C87EB9F89A2}">
                <ask:lineSketchStyleProps xmlns:ask="http://schemas.microsoft.com/office/drawing/2018/sketchyshapes" sd="3332194476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76C70-9F16-4DCC-8F22-06BE8B04D43C}"/>
              </a:ext>
            </a:extLst>
          </p:cNvPr>
          <p:cNvSpPr txBox="1"/>
          <p:nvPr/>
        </p:nvSpPr>
        <p:spPr>
          <a:xfrm>
            <a:off x="3022625" y="30224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C717F86-7E95-A4CB-81A2-278F75ED49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C04FD0-4318-9048-B184-60AECBE42D6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054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16" grpId="0" animBg="1"/>
      <p:bldP spid="18" grpId="0"/>
      <p:bldP spid="24" grpId="0"/>
      <p:bldP spid="27" grpId="0" animBg="1"/>
      <p:bldP spid="28" grpId="0"/>
      <p:bldP spid="31" grpId="0"/>
      <p:bldP spid="32" grpId="0"/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1CF1-E4A6-6AED-2D62-14099787A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Architecture and 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479BD-495C-308E-2BAA-032B53D43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Speaker: Yuyang Zou</a:t>
            </a:r>
          </a:p>
          <a:p>
            <a:r>
              <a:rPr lang="zh-CN" altLang="en-US" sz="2400" dirty="0"/>
              <a:t>               </a:t>
            </a:r>
            <a:r>
              <a:rPr lang="en-US" sz="2400" dirty="0" err="1"/>
              <a:t>邹羽洋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887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8E62-180B-9AC9-5832-C0A735A9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538DB-8EED-58CD-1034-92E2F378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Environment Setup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85E12-35D3-1B7B-7420-99ED8967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Before we start, please make sure you have entered our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pixi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environment by typing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 will automatically configure the correct environment required to run APS toolchain.</a:t>
            </a: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CHECK: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2A3AF2-446E-3933-388E-31DE1248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55EA5-2A41-4FA0-F2E9-3A3D31D652B7}"/>
              </a:ext>
            </a:extLst>
          </p:cNvPr>
          <p:cNvSpPr txBox="1"/>
          <p:nvPr/>
        </p:nvSpPr>
        <p:spPr>
          <a:xfrm>
            <a:off x="734911" y="2285415"/>
            <a:ext cx="10847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~/aps &amp;&amp; </a:t>
            </a:r>
            <a:r>
              <a:rPr kumimoji="1" lang="en-US" altLang="zh-CN" sz="3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shell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BE523D-7817-520C-0224-F9F8127FD34A}"/>
              </a:ext>
            </a:extLst>
          </p:cNvPr>
          <p:cNvSpPr txBox="1"/>
          <p:nvPr/>
        </p:nvSpPr>
        <p:spPr>
          <a:xfrm>
            <a:off x="734911" y="4507915"/>
            <a:ext cx="10847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(aps-</a:t>
            </a: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mlir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) </a:t>
            </a: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root@server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:~/aps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3CC42048-5D8A-85BB-5815-3B5CA67F2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AF46A-5E8E-AB4C-8544-947A6382644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45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0E327-99E0-E313-2896-2964B0B3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1F84B-4D3F-5B99-1631-FCD9C58BF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Processor Integration</a:t>
            </a:r>
          </a:p>
          <a:p>
            <a:pPr lvl="1"/>
            <a:r>
              <a:rPr kumimoji="1" lang="en-US" altLang="zh-CN" dirty="0"/>
              <a:t>APS-</a:t>
            </a:r>
            <a:r>
              <a:rPr kumimoji="1" lang="en-US" altLang="zh-CN" dirty="0" err="1"/>
              <a:t>Itfc</a:t>
            </a:r>
            <a:r>
              <a:rPr kumimoji="1" lang="en-US" altLang="zh-CN" dirty="0"/>
              <a:t> (cont.)</a:t>
            </a:r>
          </a:p>
          <a:p>
            <a:pPr lvl="1"/>
            <a:r>
              <a:rPr kumimoji="1" lang="en-US" altLang="zh-CN" dirty="0"/>
              <a:t>DMA Engine</a:t>
            </a:r>
          </a:p>
          <a:p>
            <a:r>
              <a:rPr kumimoji="1" lang="en-US" altLang="zh-CN" dirty="0">
                <a:solidFill>
                  <a:schemeClr val="tx2"/>
                </a:solidFill>
              </a:rPr>
              <a:t>Example (1): 3D-Point Cloud Analytics (VLSI Flow)</a:t>
            </a:r>
          </a:p>
          <a:p>
            <a:r>
              <a:rPr kumimoji="1" lang="en-US" altLang="zh-CN" dirty="0">
                <a:solidFill>
                  <a:schemeClr val="tx2"/>
                </a:solidFill>
              </a:rPr>
              <a:t>FPGA Deployment</a:t>
            </a:r>
          </a:p>
          <a:p>
            <a:r>
              <a:rPr kumimoji="1" lang="en-US" altLang="zh-CN" dirty="0">
                <a:solidFill>
                  <a:schemeClr val="tx2"/>
                </a:solidFill>
              </a:rPr>
              <a:t>Example (2): CPU LLM Inference (FPGA Flow)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77ED7D-9B26-660F-09AC-E6B12401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6870EE-5EEF-FB88-C05D-C773DCA501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0B6495-AF26-8E4A-A52D-7748C5AC29E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232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724A-A907-4B6B-8776-9570FCAF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APS-</a:t>
            </a:r>
            <a:r>
              <a:rPr kumimoji="1" lang="en-US" altLang="zh-CN" dirty="0" err="1"/>
              <a:t>Itfc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86369-CE7A-4199-B52B-242C0D16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+mn-lt"/>
              </a:rPr>
              <a:t>APS-</a:t>
            </a:r>
            <a:r>
              <a:rPr lang="en-US" i="1" dirty="0" err="1">
                <a:latin typeface="+mn-lt"/>
              </a:rPr>
              <a:t>Itfc</a:t>
            </a:r>
            <a:r>
              <a:rPr lang="en-US" dirty="0">
                <a:latin typeface="+mn-lt"/>
              </a:rPr>
              <a:t>, a unified interface for ISAXs’ seamless integration into different RISC-V platforms.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6743A9-EFAD-4CC3-B569-A89ACDDCFCFC}"/>
              </a:ext>
            </a:extLst>
          </p:cNvPr>
          <p:cNvSpPr/>
          <p:nvPr/>
        </p:nvSpPr>
        <p:spPr>
          <a:xfrm>
            <a:off x="475096" y="3368051"/>
            <a:ext cx="6421120" cy="558800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5F265F-563A-455B-8833-FEB21C749DAA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212456" y="3926851"/>
            <a:ext cx="0" cy="29896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706F20-2576-45A6-ADAE-111ADAB3E27C}"/>
              </a:ext>
            </a:extLst>
          </p:cNvPr>
          <p:cNvSpPr/>
          <p:nvPr/>
        </p:nvSpPr>
        <p:spPr>
          <a:xfrm>
            <a:off x="1770816" y="3462785"/>
            <a:ext cx="1085427" cy="369332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A8F7F6-15D4-4943-AEFB-7F04009C0DB3}"/>
              </a:ext>
            </a:extLst>
          </p:cNvPr>
          <p:cNvSpPr/>
          <p:nvPr/>
        </p:nvSpPr>
        <p:spPr>
          <a:xfrm>
            <a:off x="540938" y="3462785"/>
            <a:ext cx="1164036" cy="369332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controller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040830-A302-4879-805F-6FC62379E118}"/>
              </a:ext>
            </a:extLst>
          </p:cNvPr>
          <p:cNvGrpSpPr/>
          <p:nvPr/>
        </p:nvGrpSpPr>
        <p:grpSpPr>
          <a:xfrm>
            <a:off x="244866" y="4328972"/>
            <a:ext cx="6421114" cy="1568450"/>
            <a:chOff x="244866" y="4566031"/>
            <a:chExt cx="6421114" cy="15684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FFDC484-C728-4F80-B605-BC7D972EA0A1}"/>
                </a:ext>
              </a:extLst>
            </p:cNvPr>
            <p:cNvSpPr/>
            <p:nvPr/>
          </p:nvSpPr>
          <p:spPr>
            <a:xfrm>
              <a:off x="244866" y="4566031"/>
              <a:ext cx="6421114" cy="1568450"/>
            </a:xfrm>
            <a:prstGeom prst="roundRect">
              <a:avLst>
                <a:gd name="adj" fmla="val 4116"/>
              </a:avLst>
            </a:prstGeom>
            <a:solidFill>
              <a:schemeClr val="bg1">
                <a:alpha val="79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F6DE22-2EED-4882-A413-8002F5C948AC}"/>
                </a:ext>
              </a:extLst>
            </p:cNvPr>
            <p:cNvSpPr/>
            <p:nvPr/>
          </p:nvSpPr>
          <p:spPr>
            <a:xfrm>
              <a:off x="333388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4E5F16-D4C7-4E9D-9B38-462EF147D505}"/>
                </a:ext>
              </a:extLst>
            </p:cNvPr>
            <p:cNvSpPr/>
            <p:nvPr/>
          </p:nvSpPr>
          <p:spPr>
            <a:xfrm>
              <a:off x="932814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IF/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ID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BBD9AA-D757-49F5-B205-C05918139EAE}"/>
                </a:ext>
              </a:extLst>
            </p:cNvPr>
            <p:cNvSpPr/>
            <p:nvPr/>
          </p:nvSpPr>
          <p:spPr>
            <a:xfrm>
              <a:off x="3725587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ID/Ex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8A0D6B-D13B-4DC4-9E8F-ED7FFDBB305C}"/>
                </a:ext>
              </a:extLst>
            </p:cNvPr>
            <p:cNvSpPr/>
            <p:nvPr/>
          </p:nvSpPr>
          <p:spPr>
            <a:xfrm>
              <a:off x="4394217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Ex/Mem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020DD2-13B9-45CF-86DE-CA126FB7DF8F}"/>
                </a:ext>
              </a:extLst>
            </p:cNvPr>
            <p:cNvSpPr/>
            <p:nvPr/>
          </p:nvSpPr>
          <p:spPr>
            <a:xfrm>
              <a:off x="5985478" y="4674608"/>
              <a:ext cx="532882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Mem/ Wb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6EA21D5-A799-4229-A8A0-1B7B3017C6D1}"/>
                </a:ext>
              </a:extLst>
            </p:cNvPr>
            <p:cNvSpPr/>
            <p:nvPr/>
          </p:nvSpPr>
          <p:spPr>
            <a:xfrm>
              <a:off x="5062847" y="5139269"/>
              <a:ext cx="752351" cy="48768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LSU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64D806-34BE-45C9-91DF-DCBD673C34C1}"/>
                </a:ext>
              </a:extLst>
            </p:cNvPr>
            <p:cNvSpPr/>
            <p:nvPr/>
          </p:nvSpPr>
          <p:spPr>
            <a:xfrm>
              <a:off x="1848258" y="5636354"/>
              <a:ext cx="1387464" cy="3638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RegFile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DF91AC-4C5C-44B2-9307-33805C837B52}"/>
              </a:ext>
            </a:extLst>
          </p:cNvPr>
          <p:cNvSpPr/>
          <p:nvPr/>
        </p:nvSpPr>
        <p:spPr>
          <a:xfrm>
            <a:off x="1704974" y="4225816"/>
            <a:ext cx="1040882" cy="874514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decode &amp; issue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B5EB3-FB50-4430-9937-7E4F4DED72AF}"/>
              </a:ext>
            </a:extLst>
          </p:cNvPr>
          <p:cNvCxnSpPr>
            <a:cxnSpLocks/>
          </p:cNvCxnSpPr>
          <p:nvPr/>
        </p:nvCxnSpPr>
        <p:spPr>
          <a:xfrm flipH="1" flipV="1">
            <a:off x="5310211" y="3926851"/>
            <a:ext cx="0" cy="9753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001BB3-B43D-45C3-A6DF-A36937AA6FF3}"/>
              </a:ext>
            </a:extLst>
          </p:cNvPr>
          <p:cNvCxnSpPr>
            <a:cxnSpLocks/>
          </p:cNvCxnSpPr>
          <p:nvPr/>
        </p:nvCxnSpPr>
        <p:spPr>
          <a:xfrm flipH="1">
            <a:off x="5557575" y="3926851"/>
            <a:ext cx="0" cy="9753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D1A45C-C8C9-454A-89F0-96BDB781B667}"/>
              </a:ext>
            </a:extLst>
          </p:cNvPr>
          <p:cNvSpPr/>
          <p:nvPr/>
        </p:nvSpPr>
        <p:spPr>
          <a:xfrm>
            <a:off x="5950500" y="3305285"/>
            <a:ext cx="5823794" cy="587077"/>
          </a:xfrm>
          <a:prstGeom prst="roundRect">
            <a:avLst>
              <a:gd name="adj" fmla="val 4116"/>
            </a:avLst>
          </a:prstGeom>
          <a:solidFill>
            <a:schemeClr val="bg1">
              <a:alpha val="79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RISC-V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Platform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3779E7-0A1D-4A3D-9CB9-BE6E5B027002}"/>
              </a:ext>
            </a:extLst>
          </p:cNvPr>
          <p:cNvSpPr/>
          <p:nvPr/>
        </p:nvSpPr>
        <p:spPr>
          <a:xfrm>
            <a:off x="5950500" y="2420888"/>
            <a:ext cx="5823793" cy="299508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292704-D6DB-4C65-9858-C317607E5AF5}"/>
              </a:ext>
            </a:extLst>
          </p:cNvPr>
          <p:cNvSpPr/>
          <p:nvPr/>
        </p:nvSpPr>
        <p:spPr>
          <a:xfrm>
            <a:off x="5950500" y="2854988"/>
            <a:ext cx="5823794" cy="3001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APS-Itfc</a:t>
            </a: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521F3-7AF9-4059-9568-E22524C7078C}"/>
              </a:ext>
            </a:extLst>
          </p:cNvPr>
          <p:cNvCxnSpPr>
            <a:cxnSpLocks/>
          </p:cNvCxnSpPr>
          <p:nvPr/>
        </p:nvCxnSpPr>
        <p:spPr>
          <a:xfrm flipV="1">
            <a:off x="9961720" y="2720396"/>
            <a:ext cx="0" cy="5870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FD48DC-2F1B-4E49-885E-AC605E0F5577}"/>
              </a:ext>
            </a:extLst>
          </p:cNvPr>
          <p:cNvCxnSpPr>
            <a:cxnSpLocks/>
          </p:cNvCxnSpPr>
          <p:nvPr/>
        </p:nvCxnSpPr>
        <p:spPr>
          <a:xfrm flipV="1">
            <a:off x="11056229" y="2718207"/>
            <a:ext cx="0" cy="5870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FAB11B-E174-47C5-9F72-772F800BDE6A}"/>
              </a:ext>
            </a:extLst>
          </p:cNvPr>
          <p:cNvCxnSpPr>
            <a:cxnSpLocks/>
          </p:cNvCxnSpPr>
          <p:nvPr/>
        </p:nvCxnSpPr>
        <p:spPr>
          <a:xfrm>
            <a:off x="11296374" y="2718207"/>
            <a:ext cx="0" cy="5870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AF9A606-EA26-48E3-8051-484920906013}"/>
              </a:ext>
            </a:extLst>
          </p:cNvPr>
          <p:cNvSpPr txBox="1"/>
          <p:nvPr/>
        </p:nvSpPr>
        <p:spPr>
          <a:xfrm>
            <a:off x="11282727" y="253383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pic>
        <p:nvPicPr>
          <p:cNvPr id="1026" name="Picture 2" descr="pulp-platform · GitHub">
            <a:extLst>
              <a:ext uri="{FF2B5EF4-FFF2-40B4-BE49-F238E27FC236}">
                <a16:creationId xmlns:a16="http://schemas.microsoft.com/office/drawing/2014/main" id="{C3F83517-1EF4-4C05-9605-2921BDAB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32" y="403470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9CB0FF-F54E-4037-9087-35F7D919CCF1}"/>
              </a:ext>
            </a:extLst>
          </p:cNvPr>
          <p:cNvSpPr txBox="1"/>
          <p:nvPr/>
        </p:nvSpPr>
        <p:spPr>
          <a:xfrm>
            <a:off x="9689328" y="53102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PULP</a:t>
            </a:r>
          </a:p>
        </p:txBody>
      </p:sp>
      <p:pic>
        <p:nvPicPr>
          <p:cNvPr id="1028" name="Picture 4" descr="3.1. Rocket Chip — Chipyard 1.11.0 ...">
            <a:extLst>
              <a:ext uri="{FF2B5EF4-FFF2-40B4-BE49-F238E27FC236}">
                <a16:creationId xmlns:a16="http://schemas.microsoft.com/office/drawing/2014/main" id="{365E1336-2A31-4CB9-B69D-9E1B90B5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5460" y="4187119"/>
            <a:ext cx="955650" cy="9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FB1A1B-20E7-4CB9-AC2F-6DA0D859669E}"/>
              </a:ext>
            </a:extLst>
          </p:cNvPr>
          <p:cNvSpPr txBox="1"/>
          <p:nvPr/>
        </p:nvSpPr>
        <p:spPr>
          <a:xfrm>
            <a:off x="10829990" y="5310297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Chipyard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36863B-4458-4B4A-8686-A77BC2CE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AC448FF-388D-4999-AE33-9D77284F8A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8394" y="3939837"/>
            <a:ext cx="4016108" cy="1836261"/>
          </a:xfrm>
          <a:prstGeom prst="bentConnector4">
            <a:avLst>
              <a:gd name="adj1" fmla="val -514"/>
              <a:gd name="adj2" fmla="val 11244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日期占位符 30">
            <a:extLst>
              <a:ext uri="{FF2B5EF4-FFF2-40B4-BE49-F238E27FC236}">
                <a16:creationId xmlns:a16="http://schemas.microsoft.com/office/drawing/2014/main" id="{2DB8ACD9-5F1C-2694-9765-8720BADF3E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A892C4-4112-A743-99F4-64888EBC5B8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73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0.42513 -0.1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-8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43802 -0.21759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1" y="-1088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  <p:bldP spid="4" grpId="0" animBg="1"/>
      <p:bldP spid="19" grpId="0" animBg="1"/>
      <p:bldP spid="20" grpId="0" animBg="1"/>
      <p:bldP spid="21" grpId="0" animBg="1"/>
      <p:bldP spid="28" grpId="0"/>
      <p:bldP spid="29" grpId="0"/>
      <p:bldP spid="3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CF64-6321-41BD-B3D0-DCE3EBF8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APS-</a:t>
            </a:r>
            <a:r>
              <a:rPr kumimoji="1" lang="en-US" altLang="zh-CN" dirty="0" err="1"/>
              <a:t>Itfc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FDAF-7027-4225-BFCB-2DCF7DD42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APS-</a:t>
            </a:r>
            <a:r>
              <a:rPr lang="en-US" dirty="0" err="1">
                <a:latin typeface="+mn-lt"/>
              </a:rPr>
              <a:t>Itfc</a:t>
            </a:r>
            <a:r>
              <a:rPr lang="en-US" dirty="0">
                <a:latin typeface="+mn-lt"/>
              </a:rPr>
              <a:t> models </a:t>
            </a:r>
            <a:r>
              <a:rPr lang="en-US" i="1" dirty="0">
                <a:latin typeface="+mn-lt"/>
              </a:rPr>
              <a:t>how ISAX interacts with the processor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C7997E-5DDB-4559-8703-D895B6A975D8}"/>
              </a:ext>
            </a:extLst>
          </p:cNvPr>
          <p:cNvSpPr/>
          <p:nvPr/>
        </p:nvSpPr>
        <p:spPr>
          <a:xfrm>
            <a:off x="813121" y="4941168"/>
            <a:ext cx="10769279" cy="587077"/>
          </a:xfrm>
          <a:prstGeom prst="roundRect">
            <a:avLst>
              <a:gd name="adj" fmla="val 4116"/>
            </a:avLst>
          </a:prstGeom>
          <a:solidFill>
            <a:schemeClr val="bg1">
              <a:alpha val="79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RISC-V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Platform</a:t>
            </a: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831567-AA51-42E0-89F6-E378AF44AE1F}"/>
              </a:ext>
            </a:extLst>
          </p:cNvPr>
          <p:cNvSpPr/>
          <p:nvPr/>
        </p:nvSpPr>
        <p:spPr>
          <a:xfrm>
            <a:off x="813121" y="2242080"/>
            <a:ext cx="10769279" cy="299508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70A4D-C41E-4D03-89AF-29771613ABDD}"/>
              </a:ext>
            </a:extLst>
          </p:cNvPr>
          <p:cNvSpPr/>
          <p:nvPr/>
        </p:nvSpPr>
        <p:spPr>
          <a:xfrm>
            <a:off x="813122" y="4446421"/>
            <a:ext cx="10769278" cy="3001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APS-Itfc</a:t>
            </a: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B057A5-0039-443F-84E2-9450F47EBF7B}"/>
              </a:ext>
            </a:extLst>
          </p:cNvPr>
          <p:cNvSpPr txBox="1"/>
          <p:nvPr/>
        </p:nvSpPr>
        <p:spPr>
          <a:xfrm>
            <a:off x="774484" y="2648308"/>
            <a:ext cx="127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Issue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start a new execution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5E4BF10-348E-44A1-8EC5-4A38BA8267A7}"/>
              </a:ext>
            </a:extLst>
          </p:cNvPr>
          <p:cNvSpPr/>
          <p:nvPr/>
        </p:nvSpPr>
        <p:spPr>
          <a:xfrm>
            <a:off x="1951453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4E35079-7746-45C3-8DE1-B226DEE4BE80}"/>
              </a:ext>
            </a:extLst>
          </p:cNvPr>
          <p:cNvSpPr/>
          <p:nvPr/>
        </p:nvSpPr>
        <p:spPr>
          <a:xfrm>
            <a:off x="3111669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FFBC90-F6E8-4D8F-99FE-1D9CD9EDA4BB}"/>
              </a:ext>
            </a:extLst>
          </p:cNvPr>
          <p:cNvSpPr txBox="1"/>
          <p:nvPr/>
        </p:nvSpPr>
        <p:spPr>
          <a:xfrm>
            <a:off x="2039106" y="2648308"/>
            <a:ext cx="115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GPR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 operands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F0633CAD-97CA-4B65-9E5C-47B2D3B196E8}"/>
              </a:ext>
            </a:extLst>
          </p:cNvPr>
          <p:cNvSpPr/>
          <p:nvPr/>
        </p:nvSpPr>
        <p:spPr>
          <a:xfrm>
            <a:off x="4516866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406B72-B340-4A4F-933A-93EA5FD9C9DA}"/>
              </a:ext>
            </a:extLst>
          </p:cNvPr>
          <p:cNvSpPr txBox="1"/>
          <p:nvPr/>
        </p:nvSpPr>
        <p:spPr>
          <a:xfrm>
            <a:off x="2886507" y="2648308"/>
            <a:ext cx="1750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Rd/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initiate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single mem read/write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2FECF89D-8074-40D3-9340-865D7D9AADF1}"/>
              </a:ext>
            </a:extLst>
          </p:cNvPr>
          <p:cNvSpPr/>
          <p:nvPr/>
        </p:nvSpPr>
        <p:spPr>
          <a:xfrm flipV="1">
            <a:off x="6208947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45D706-6442-464B-86C9-EDBC07DEAA44}"/>
              </a:ext>
            </a:extLst>
          </p:cNvPr>
          <p:cNvSpPr txBox="1"/>
          <p:nvPr/>
        </p:nvSpPr>
        <p:spPr>
          <a:xfrm>
            <a:off x="4764584" y="2648308"/>
            <a:ext cx="1450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Rd/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receive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single mem read/write result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04583EB7-E653-4ED9-9025-D0D8D1A96511}"/>
              </a:ext>
            </a:extLst>
          </p:cNvPr>
          <p:cNvSpPr/>
          <p:nvPr/>
        </p:nvSpPr>
        <p:spPr>
          <a:xfrm flipV="1">
            <a:off x="11219694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2E82C9-6E15-4EBF-A88F-4CC34C00B9AF}"/>
              </a:ext>
            </a:extLst>
          </p:cNvPr>
          <p:cNvSpPr txBox="1"/>
          <p:nvPr/>
        </p:nvSpPr>
        <p:spPr>
          <a:xfrm>
            <a:off x="9782101" y="2648308"/>
            <a:ext cx="153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Result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send back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0F9C8-9752-4E1A-B8C2-A3F2B4AB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Arrow: Down 35">
            <a:extLst>
              <a:ext uri="{FF2B5EF4-FFF2-40B4-BE49-F238E27FC236}">
                <a16:creationId xmlns:a16="http://schemas.microsoft.com/office/drawing/2014/main" id="{B7BFF1DB-3087-BADF-0D61-45544525E3AE}"/>
              </a:ext>
            </a:extLst>
          </p:cNvPr>
          <p:cNvSpPr/>
          <p:nvPr/>
        </p:nvSpPr>
        <p:spPr>
          <a:xfrm>
            <a:off x="8050778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0FE08CF9-90DA-4DD6-8214-6F314F632ADC}"/>
              </a:ext>
            </a:extLst>
          </p:cNvPr>
          <p:cNvSpPr txBox="1"/>
          <p:nvPr/>
        </p:nvSpPr>
        <p:spPr>
          <a:xfrm>
            <a:off x="6070914" y="2648308"/>
            <a:ext cx="2071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Rd/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initiate 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 block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read/write</a:t>
            </a:r>
          </a:p>
        </p:txBody>
      </p:sp>
      <p:sp>
        <p:nvSpPr>
          <p:cNvPr id="20" name="Arrow: Down 39">
            <a:extLst>
              <a:ext uri="{FF2B5EF4-FFF2-40B4-BE49-F238E27FC236}">
                <a16:creationId xmlns:a16="http://schemas.microsoft.com/office/drawing/2014/main" id="{68315935-0A02-6453-CD86-65E9013D0AEE}"/>
              </a:ext>
            </a:extLst>
          </p:cNvPr>
          <p:cNvSpPr/>
          <p:nvPr/>
        </p:nvSpPr>
        <p:spPr>
          <a:xfrm flipV="1">
            <a:off x="9951232" y="2541588"/>
            <a:ext cx="276906" cy="2399580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40">
            <a:extLst>
              <a:ext uri="{FF2B5EF4-FFF2-40B4-BE49-F238E27FC236}">
                <a16:creationId xmlns:a16="http://schemas.microsoft.com/office/drawing/2014/main" id="{4B4F4050-320F-2BC0-A999-21164C0F3D65}"/>
              </a:ext>
            </a:extLst>
          </p:cNvPr>
          <p:cNvSpPr txBox="1"/>
          <p:nvPr/>
        </p:nvSpPr>
        <p:spPr>
          <a:xfrm>
            <a:off x="8160067" y="2648308"/>
            <a:ext cx="1875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Rd/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receive 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 block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read/write result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B887CD-135A-83CD-6619-CA3D63AD68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D4671E-8526-1C4F-9853-5BEAB3D4A766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376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D8FEB-39CC-FBA4-413B-ECAB5EC2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Mapping APS-</a:t>
            </a:r>
            <a:r>
              <a:rPr kumimoji="1" lang="en-US" altLang="zh-CN" dirty="0" err="1"/>
              <a:t>Itfc</a:t>
            </a:r>
            <a:r>
              <a:rPr kumimoji="1" lang="en-US" altLang="zh-CN" dirty="0"/>
              <a:t> to Real Cores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63D3A-82E4-03A6-1762-9B90FFBC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 ecosystem provides it’s own ISAX interfaces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Chipyard’s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RoCC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ocket </a:t>
            </a:r>
            <a:r>
              <a:rPr kumimoji="1"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ustom </a:t>
            </a:r>
            <a:r>
              <a:rPr kumimoji="1" lang="en-US" altLang="zh-CN" u="sng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oprocessor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R-type instruction execution + L1D$ access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59E56-04C9-FD47-2795-A7991AE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7B7688-5408-961D-AA38-529BD78AF6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755" y="1583179"/>
            <a:ext cx="3971109" cy="1034725"/>
          </a:xfrm>
          <a:prstGeom prst="rect">
            <a:avLst/>
          </a:prstGeom>
        </p:spPr>
      </p:pic>
      <p:grpSp>
        <p:nvGrpSpPr>
          <p:cNvPr id="11" name="Group 26">
            <a:extLst>
              <a:ext uri="{FF2B5EF4-FFF2-40B4-BE49-F238E27FC236}">
                <a16:creationId xmlns:a16="http://schemas.microsoft.com/office/drawing/2014/main" id="{907548AE-9483-4C45-8A72-62535F154279}"/>
              </a:ext>
            </a:extLst>
          </p:cNvPr>
          <p:cNvGrpSpPr/>
          <p:nvPr/>
        </p:nvGrpSpPr>
        <p:grpSpPr>
          <a:xfrm>
            <a:off x="697261" y="3345075"/>
            <a:ext cx="6421114" cy="2577915"/>
            <a:chOff x="244866" y="3851786"/>
            <a:chExt cx="6421114" cy="2577915"/>
          </a:xfrm>
        </p:grpSpPr>
        <p:sp>
          <p:nvSpPr>
            <p:cNvPr id="12" name="Rectangle: Rounded Corners 10">
              <a:extLst>
                <a:ext uri="{FF2B5EF4-FFF2-40B4-BE49-F238E27FC236}">
                  <a16:creationId xmlns:a16="http://schemas.microsoft.com/office/drawing/2014/main" id="{BB93A9C9-79F0-66D0-114C-FA17D0242133}"/>
                </a:ext>
              </a:extLst>
            </p:cNvPr>
            <p:cNvSpPr/>
            <p:nvPr/>
          </p:nvSpPr>
          <p:spPr>
            <a:xfrm>
              <a:off x="244866" y="4566030"/>
              <a:ext cx="6421114" cy="1863671"/>
            </a:xfrm>
            <a:prstGeom prst="roundRect">
              <a:avLst>
                <a:gd name="adj" fmla="val 4116"/>
              </a:avLst>
            </a:prstGeom>
            <a:solidFill>
              <a:schemeClr val="bg1">
                <a:alpha val="79000"/>
              </a:schemeClr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A82F49B-BDB4-14B5-7AB4-80EDD36709B1}"/>
                </a:ext>
              </a:extLst>
            </p:cNvPr>
            <p:cNvSpPr/>
            <p:nvPr/>
          </p:nvSpPr>
          <p:spPr>
            <a:xfrm>
              <a:off x="333388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</a:t>
              </a:r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A084C52C-4E64-0077-B665-E328837E0116}"/>
                </a:ext>
              </a:extLst>
            </p:cNvPr>
            <p:cNvSpPr/>
            <p:nvPr/>
          </p:nvSpPr>
          <p:spPr>
            <a:xfrm>
              <a:off x="932814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IF/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ID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4FA22D9-1404-913F-13C0-6215BC610D52}"/>
                </a:ext>
              </a:extLst>
            </p:cNvPr>
            <p:cNvSpPr/>
            <p:nvPr/>
          </p:nvSpPr>
          <p:spPr>
            <a:xfrm>
              <a:off x="3725587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ID/Ex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D5746488-7027-9470-70F8-98DAE5171E27}"/>
                </a:ext>
              </a:extLst>
            </p:cNvPr>
            <p:cNvSpPr/>
            <p:nvPr/>
          </p:nvSpPr>
          <p:spPr>
            <a:xfrm>
              <a:off x="4394217" y="4674608"/>
              <a:ext cx="457200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Ex/Mem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0FE1CC9-CFD8-2238-6F2B-6CA4CE62652C}"/>
                </a:ext>
              </a:extLst>
            </p:cNvPr>
            <p:cNvSpPr/>
            <p:nvPr/>
          </p:nvSpPr>
          <p:spPr>
            <a:xfrm>
              <a:off x="5985478" y="4674608"/>
              <a:ext cx="532882" cy="1325563"/>
            </a:xfrm>
            <a:custGeom>
              <a:avLst/>
              <a:gdLst>
                <a:gd name="connsiteX0" fmla="*/ 0 w 756204"/>
                <a:gd name="connsiteY0" fmla="*/ 999040 h 1325563"/>
                <a:gd name="connsiteX1" fmla="*/ 1 w 756204"/>
                <a:gd name="connsiteY1" fmla="*/ 999040 h 1325563"/>
                <a:gd name="connsiteX2" fmla="*/ 1 w 756204"/>
                <a:gd name="connsiteY2" fmla="*/ 1235013 h 1325563"/>
                <a:gd name="connsiteX3" fmla="*/ 0 w 756204"/>
                <a:gd name="connsiteY3" fmla="*/ 1235014 h 1325563"/>
                <a:gd name="connsiteX4" fmla="*/ 1 w 756204"/>
                <a:gd name="connsiteY4" fmla="*/ 0 h 1325563"/>
                <a:gd name="connsiteX5" fmla="*/ 756204 w 756204"/>
                <a:gd name="connsiteY5" fmla="*/ 0 h 1325563"/>
                <a:gd name="connsiteX6" fmla="*/ 756204 w 756204"/>
                <a:gd name="connsiteY6" fmla="*/ 1325563 h 1325563"/>
                <a:gd name="connsiteX7" fmla="*/ 1 w 756204"/>
                <a:gd name="connsiteY7" fmla="*/ 1325563 h 1325563"/>
                <a:gd name="connsiteX8" fmla="*/ 1 w 756204"/>
                <a:gd name="connsiteY8" fmla="*/ 1235013 h 1325563"/>
                <a:gd name="connsiteX9" fmla="*/ 181196 w 756204"/>
                <a:gd name="connsiteY9" fmla="*/ 1117027 h 1325563"/>
                <a:gd name="connsiteX10" fmla="*/ 1 w 756204"/>
                <a:gd name="connsiteY10" fmla="*/ 999040 h 132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6204" h="1325563">
                  <a:moveTo>
                    <a:pt x="0" y="999040"/>
                  </a:moveTo>
                  <a:lnTo>
                    <a:pt x="1" y="999040"/>
                  </a:lnTo>
                  <a:lnTo>
                    <a:pt x="1" y="1235013"/>
                  </a:lnTo>
                  <a:lnTo>
                    <a:pt x="0" y="1235014"/>
                  </a:lnTo>
                  <a:close/>
                  <a:moveTo>
                    <a:pt x="1" y="0"/>
                  </a:moveTo>
                  <a:lnTo>
                    <a:pt x="756204" y="0"/>
                  </a:lnTo>
                  <a:lnTo>
                    <a:pt x="756204" y="1325563"/>
                  </a:lnTo>
                  <a:lnTo>
                    <a:pt x="1" y="1325563"/>
                  </a:lnTo>
                  <a:lnTo>
                    <a:pt x="1" y="1235013"/>
                  </a:lnTo>
                  <a:lnTo>
                    <a:pt x="181196" y="1117027"/>
                  </a:lnTo>
                  <a:lnTo>
                    <a:pt x="1" y="999040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r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宋体" panose="02010600030101010101" pitchFamily="2" charset="-122"/>
                  <a:cs typeface="+mn-cs"/>
                </a:rPr>
                <a:t>Mem/ Wb</a:t>
              </a:r>
            </a:p>
          </p:txBody>
        </p:sp>
        <p:sp>
          <p:nvSpPr>
            <p:cNvPr id="18" name="Rectangle: Rounded Corners 16">
              <a:extLst>
                <a:ext uri="{FF2B5EF4-FFF2-40B4-BE49-F238E27FC236}">
                  <a16:creationId xmlns:a16="http://schemas.microsoft.com/office/drawing/2014/main" id="{62812CE5-D00D-900C-BD92-BF529483C90F}"/>
                </a:ext>
              </a:extLst>
            </p:cNvPr>
            <p:cNvSpPr/>
            <p:nvPr/>
          </p:nvSpPr>
          <p:spPr>
            <a:xfrm>
              <a:off x="5062847" y="5139269"/>
              <a:ext cx="752351" cy="48768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LSU</a:t>
              </a: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5B22A15-4133-1AFC-45F4-8D7F98A92487}"/>
                </a:ext>
              </a:extLst>
            </p:cNvPr>
            <p:cNvSpPr/>
            <p:nvPr/>
          </p:nvSpPr>
          <p:spPr>
            <a:xfrm>
              <a:off x="1848258" y="5636354"/>
              <a:ext cx="1387464" cy="36381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RegFile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: Rounded Corners 16">
              <a:extLst>
                <a:ext uri="{FF2B5EF4-FFF2-40B4-BE49-F238E27FC236}">
                  <a16:creationId xmlns:a16="http://schemas.microsoft.com/office/drawing/2014/main" id="{665A17E8-8AD0-BC35-96FD-86E1B82AD4B1}"/>
                </a:ext>
              </a:extLst>
            </p:cNvPr>
            <p:cNvSpPr/>
            <p:nvPr/>
          </p:nvSpPr>
          <p:spPr>
            <a:xfrm>
              <a:off x="4967102" y="3851786"/>
              <a:ext cx="943842" cy="48768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L1 D$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7E98ADE-9E11-D521-B35D-C1B2EE23990D}"/>
              </a:ext>
            </a:extLst>
          </p:cNvPr>
          <p:cNvSpPr txBox="1"/>
          <p:nvPr/>
        </p:nvSpPr>
        <p:spPr>
          <a:xfrm>
            <a:off x="1884609" y="4209761"/>
            <a:ext cx="2183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Rocket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RV32IMAC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B92145C1-47A5-7F41-5598-638C4D59FFA9}"/>
              </a:ext>
            </a:extLst>
          </p:cNvPr>
          <p:cNvCxnSpPr>
            <a:cxnSpLocks/>
            <a:endCxn id="19" idx="2"/>
          </p:cNvCxnSpPr>
          <p:nvPr/>
        </p:nvCxnSpPr>
        <p:spPr>
          <a:xfrm rot="10800000" flipV="1">
            <a:off x="2994385" y="5311550"/>
            <a:ext cx="3976370" cy="181909"/>
          </a:xfrm>
          <a:prstGeom prst="bentConnector4">
            <a:avLst>
              <a:gd name="adj1" fmla="val -1928"/>
              <a:gd name="adj2" fmla="val 265162"/>
            </a:avLst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AC98983-FF1D-8335-BAD3-FCC93FA3AA93}"/>
              </a:ext>
            </a:extLst>
          </p:cNvPr>
          <p:cNvCxnSpPr/>
          <p:nvPr/>
        </p:nvCxnSpPr>
        <p:spPr>
          <a:xfrm flipV="1">
            <a:off x="5742852" y="3832755"/>
            <a:ext cx="0" cy="79980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02E2B5F-D6BA-F15A-EB77-DDC2071A38F0}"/>
              </a:ext>
            </a:extLst>
          </p:cNvPr>
          <p:cNvCxnSpPr/>
          <p:nvPr/>
        </p:nvCxnSpPr>
        <p:spPr>
          <a:xfrm flipV="1">
            <a:off x="6056360" y="3832755"/>
            <a:ext cx="0" cy="799803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10">
            <a:extLst>
              <a:ext uri="{FF2B5EF4-FFF2-40B4-BE49-F238E27FC236}">
                <a16:creationId xmlns:a16="http://schemas.microsoft.com/office/drawing/2014/main" id="{3D344C6E-FBE5-D9F8-6EB3-B154D230A034}"/>
              </a:ext>
            </a:extLst>
          </p:cNvPr>
          <p:cNvSpPr/>
          <p:nvPr/>
        </p:nvSpPr>
        <p:spPr>
          <a:xfrm>
            <a:off x="8536698" y="4046453"/>
            <a:ext cx="2940391" cy="1568450"/>
          </a:xfrm>
          <a:prstGeom prst="roundRect">
            <a:avLst>
              <a:gd name="adj" fmla="val 4116"/>
            </a:avLst>
          </a:prstGeom>
          <a:solidFill>
            <a:schemeClr val="bg1">
              <a:alpha val="79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E090B06-FCEF-8D8C-A9CC-18C371C5D91E}"/>
              </a:ext>
            </a:extLst>
          </p:cNvPr>
          <p:cNvSpPr txBox="1"/>
          <p:nvPr/>
        </p:nvSpPr>
        <p:spPr>
          <a:xfrm>
            <a:off x="8871841" y="4445957"/>
            <a:ext cx="2183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RoCC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Design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6736FFC-4265-CAE6-1FAB-2C6141DC53D5}"/>
              </a:ext>
            </a:extLst>
          </p:cNvPr>
          <p:cNvCxnSpPr>
            <a:cxnSpLocks/>
          </p:cNvCxnSpPr>
          <p:nvPr/>
        </p:nvCxnSpPr>
        <p:spPr>
          <a:xfrm flipH="1">
            <a:off x="7118375" y="4524417"/>
            <a:ext cx="1418323" cy="0"/>
          </a:xfrm>
          <a:prstGeom prst="straightConnector1">
            <a:avLst/>
          </a:prstGeom>
          <a:ln w="3175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EB0D6A8A-5794-B66D-0BA8-37E64E96D447}"/>
              </a:ext>
            </a:extLst>
          </p:cNvPr>
          <p:cNvSpPr/>
          <p:nvPr/>
        </p:nvSpPr>
        <p:spPr>
          <a:xfrm>
            <a:off x="7530241" y="5614903"/>
            <a:ext cx="246268" cy="246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D27DC356-2096-C2F1-78E8-D2D2A2B68973}"/>
              </a:ext>
            </a:extLst>
          </p:cNvPr>
          <p:cNvCxnSpPr>
            <a:cxnSpLocks/>
            <a:endCxn id="49" idx="2"/>
          </p:cNvCxnSpPr>
          <p:nvPr/>
        </p:nvCxnSpPr>
        <p:spPr>
          <a:xfrm rot="10800000" flipV="1">
            <a:off x="7653376" y="5169095"/>
            <a:ext cx="883325" cy="692691"/>
          </a:xfrm>
          <a:prstGeom prst="bentConnector4">
            <a:avLst>
              <a:gd name="adj1" fmla="val 47171"/>
              <a:gd name="adj2" fmla="val 115"/>
            </a:avLst>
          </a:prstGeom>
          <a:ln w="3175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ACD527DC-47F0-C615-10B5-BEE6F906685C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 flipH="1">
            <a:off x="4974108" y="3182521"/>
            <a:ext cx="368321" cy="4990213"/>
          </a:xfrm>
          <a:prstGeom prst="bentConnector4">
            <a:avLst>
              <a:gd name="adj1" fmla="val -62065"/>
              <a:gd name="adj2" fmla="val 100098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肘形连接符 1023">
            <a:extLst>
              <a:ext uri="{FF2B5EF4-FFF2-40B4-BE49-F238E27FC236}">
                <a16:creationId xmlns:a16="http://schemas.microsoft.com/office/drawing/2014/main" id="{24C63B43-8A0B-51A0-B1F0-93AF5F2E0097}"/>
              </a:ext>
            </a:extLst>
          </p:cNvPr>
          <p:cNvCxnSpPr>
            <a:cxnSpLocks/>
          </p:cNvCxnSpPr>
          <p:nvPr/>
        </p:nvCxnSpPr>
        <p:spPr>
          <a:xfrm>
            <a:off x="6363339" y="3476910"/>
            <a:ext cx="4157449" cy="569543"/>
          </a:xfrm>
          <a:prstGeom prst="bentConnector3">
            <a:avLst>
              <a:gd name="adj1" fmla="val 9995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肘形连接符 1028">
            <a:extLst>
              <a:ext uri="{FF2B5EF4-FFF2-40B4-BE49-F238E27FC236}">
                <a16:creationId xmlns:a16="http://schemas.microsoft.com/office/drawing/2014/main" id="{5E9B98C4-7029-C056-D4EF-44B91977CCCA}"/>
              </a:ext>
            </a:extLst>
          </p:cNvPr>
          <p:cNvCxnSpPr>
            <a:cxnSpLocks/>
          </p:cNvCxnSpPr>
          <p:nvPr/>
        </p:nvCxnSpPr>
        <p:spPr>
          <a:xfrm rot="10800000">
            <a:off x="6363340" y="3710539"/>
            <a:ext cx="3139143" cy="326166"/>
          </a:xfrm>
          <a:prstGeom prst="bentConnector3">
            <a:avLst>
              <a:gd name="adj1" fmla="val -21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24652F81-C94F-6FD0-E3CC-8B405626CCCD}"/>
              </a:ext>
            </a:extLst>
          </p:cNvPr>
          <p:cNvSpPr txBox="1"/>
          <p:nvPr/>
        </p:nvSpPr>
        <p:spPr>
          <a:xfrm>
            <a:off x="7206898" y="4148563"/>
            <a:ext cx="140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rocc.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cmd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2" name="文本框 1041">
            <a:extLst>
              <a:ext uri="{FF2B5EF4-FFF2-40B4-BE49-F238E27FC236}">
                <a16:creationId xmlns:a16="http://schemas.microsoft.com/office/drawing/2014/main" id="{873C2635-FE0B-01D0-6E68-217899223764}"/>
              </a:ext>
            </a:extLst>
          </p:cNvPr>
          <p:cNvSpPr txBox="1"/>
          <p:nvPr/>
        </p:nvSpPr>
        <p:spPr>
          <a:xfrm>
            <a:off x="7206898" y="4782462"/>
            <a:ext cx="140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rocc.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resp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CE097E97-4940-B938-27B7-71C26D3A67BD}"/>
              </a:ext>
            </a:extLst>
          </p:cNvPr>
          <p:cNvSpPr txBox="1"/>
          <p:nvPr/>
        </p:nvSpPr>
        <p:spPr>
          <a:xfrm>
            <a:off x="7206897" y="3105379"/>
            <a:ext cx="240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rocc.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mem.resp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50" name="文本框 1049">
            <a:extLst>
              <a:ext uri="{FF2B5EF4-FFF2-40B4-BE49-F238E27FC236}">
                <a16:creationId xmlns:a16="http://schemas.microsoft.com/office/drawing/2014/main" id="{0218071C-A7DB-C81E-7B6E-BD8AA5E3EAAF}"/>
              </a:ext>
            </a:extLst>
          </p:cNvPr>
          <p:cNvSpPr txBox="1"/>
          <p:nvPr/>
        </p:nvSpPr>
        <p:spPr>
          <a:xfrm>
            <a:off x="7206898" y="3640563"/>
            <a:ext cx="207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rocc.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mem.req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58" name="文本框 1057">
            <a:extLst>
              <a:ext uri="{FF2B5EF4-FFF2-40B4-BE49-F238E27FC236}">
                <a16:creationId xmlns:a16="http://schemas.microsoft.com/office/drawing/2014/main" id="{E5EC2636-9B55-25F8-C70C-B6575F820DC6}"/>
              </a:ext>
            </a:extLst>
          </p:cNvPr>
          <p:cNvSpPr txBox="1"/>
          <p:nvPr/>
        </p:nvSpPr>
        <p:spPr>
          <a:xfrm>
            <a:off x="1083502" y="3733463"/>
            <a:ext cx="6096000" cy="2229805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LazyRoCC.scala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class RoCCCoreIO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val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mem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new HellaCacheIO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val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cmd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Flipped(Decoupled(new RoCCCommand))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val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resp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Decoupled(new RoCCResponse)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// busy,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exception,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csrs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60" name="下箭头 1059">
            <a:extLst>
              <a:ext uri="{FF2B5EF4-FFF2-40B4-BE49-F238E27FC236}">
                <a16:creationId xmlns:a16="http://schemas.microsoft.com/office/drawing/2014/main" id="{42647890-319D-A3BF-771A-EB2E6900426A}"/>
              </a:ext>
            </a:extLst>
          </p:cNvPr>
          <p:cNvSpPr/>
          <p:nvPr/>
        </p:nvSpPr>
        <p:spPr>
          <a:xfrm rot="14400000">
            <a:off x="5333462" y="3358214"/>
            <a:ext cx="519782" cy="1568769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1" name="下箭头 1060">
            <a:extLst>
              <a:ext uri="{FF2B5EF4-FFF2-40B4-BE49-F238E27FC236}">
                <a16:creationId xmlns:a16="http://schemas.microsoft.com/office/drawing/2014/main" id="{F6807168-509A-18A1-4F1F-8413A4A8DA28}"/>
              </a:ext>
            </a:extLst>
          </p:cNvPr>
          <p:cNvSpPr/>
          <p:nvPr/>
        </p:nvSpPr>
        <p:spPr>
          <a:xfrm rot="15778559">
            <a:off x="6399396" y="4034609"/>
            <a:ext cx="519782" cy="922665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341982-14D5-E030-D9F1-04A92D8C7A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599B-D216-5E4E-A4EF-FA26E676A57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805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0" animBg="1"/>
      <p:bldP spid="1060" grpId="0" animBg="1"/>
      <p:bldP spid="106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任意形状 197">
            <a:extLst>
              <a:ext uri="{FF2B5EF4-FFF2-40B4-BE49-F238E27FC236}">
                <a16:creationId xmlns:a16="http://schemas.microsoft.com/office/drawing/2014/main" id="{633444B8-B7C2-4D7A-A591-474726E362A1}"/>
              </a:ext>
            </a:extLst>
          </p:cNvPr>
          <p:cNvSpPr/>
          <p:nvPr/>
        </p:nvSpPr>
        <p:spPr>
          <a:xfrm>
            <a:off x="4934919" y="3291996"/>
            <a:ext cx="420287" cy="832339"/>
          </a:xfrm>
          <a:custGeom>
            <a:avLst/>
            <a:gdLst>
              <a:gd name="connsiteX0" fmla="*/ 0 w 445477"/>
              <a:gd name="connsiteY0" fmla="*/ 0 h 832339"/>
              <a:gd name="connsiteX1" fmla="*/ 5861 w 445477"/>
              <a:gd name="connsiteY1" fmla="*/ 791308 h 832339"/>
              <a:gd name="connsiteX2" fmla="*/ 445477 w 445477"/>
              <a:gd name="connsiteY2" fmla="*/ 832339 h 832339"/>
              <a:gd name="connsiteX3" fmla="*/ 445477 w 445477"/>
              <a:gd name="connsiteY3" fmla="*/ 398585 h 832339"/>
              <a:gd name="connsiteX4" fmla="*/ 0 w 445477"/>
              <a:gd name="connsiteY4" fmla="*/ 0 h 832339"/>
              <a:gd name="connsiteX0" fmla="*/ 3569 w 449046"/>
              <a:gd name="connsiteY0" fmla="*/ 0 h 832339"/>
              <a:gd name="connsiteX1" fmla="*/ 342 w 449046"/>
              <a:gd name="connsiteY1" fmla="*/ 765790 h 832339"/>
              <a:gd name="connsiteX2" fmla="*/ 449046 w 449046"/>
              <a:gd name="connsiteY2" fmla="*/ 832339 h 832339"/>
              <a:gd name="connsiteX3" fmla="*/ 449046 w 449046"/>
              <a:gd name="connsiteY3" fmla="*/ 398585 h 832339"/>
              <a:gd name="connsiteX4" fmla="*/ 3569 w 449046"/>
              <a:gd name="connsiteY4" fmla="*/ 0 h 832339"/>
              <a:gd name="connsiteX0" fmla="*/ 3569 w 449046"/>
              <a:gd name="connsiteY0" fmla="*/ 0 h 832339"/>
              <a:gd name="connsiteX1" fmla="*/ 342 w 449046"/>
              <a:gd name="connsiteY1" fmla="*/ 765790 h 832339"/>
              <a:gd name="connsiteX2" fmla="*/ 449046 w 449046"/>
              <a:gd name="connsiteY2" fmla="*/ 832339 h 832339"/>
              <a:gd name="connsiteX3" fmla="*/ 449046 w 449046"/>
              <a:gd name="connsiteY3" fmla="*/ 373067 h 832339"/>
              <a:gd name="connsiteX4" fmla="*/ 3569 w 449046"/>
              <a:gd name="connsiteY4" fmla="*/ 0 h 8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46" h="832339">
                <a:moveTo>
                  <a:pt x="3569" y="0"/>
                </a:moveTo>
                <a:cubicBezTo>
                  <a:pt x="5523" y="263769"/>
                  <a:pt x="-1612" y="502021"/>
                  <a:pt x="342" y="765790"/>
                </a:cubicBezTo>
                <a:lnTo>
                  <a:pt x="449046" y="832339"/>
                </a:lnTo>
                <a:lnTo>
                  <a:pt x="449046" y="373067"/>
                </a:lnTo>
                <a:lnTo>
                  <a:pt x="356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4231E6AC-8682-98A3-8F26-9550549EDDFD}"/>
              </a:ext>
            </a:extLst>
          </p:cNvPr>
          <p:cNvCxnSpPr/>
          <p:nvPr/>
        </p:nvCxnSpPr>
        <p:spPr>
          <a:xfrm>
            <a:off x="2198602" y="4035561"/>
            <a:ext cx="0" cy="25376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DAE7393-92F0-16FA-06AA-A446CA4537C7}"/>
              </a:ext>
            </a:extLst>
          </p:cNvPr>
          <p:cNvCxnSpPr/>
          <p:nvPr/>
        </p:nvCxnSpPr>
        <p:spPr>
          <a:xfrm>
            <a:off x="2906957" y="4035561"/>
            <a:ext cx="0" cy="25376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170052-1FE3-452B-9EAF-919E7D0C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 APS-</a:t>
            </a:r>
            <a:r>
              <a:rPr kumimoji="1" lang="en-US" altLang="zh-CN" dirty="0" err="1"/>
              <a:t>Itfc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 </a:t>
            </a:r>
            <a:r>
              <a:rPr kumimoji="1" lang="en-US" altLang="zh-CN" dirty="0" err="1"/>
              <a:t>RoCC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04037-9BC2-4A15-A32F-A59E6F787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APS-</a:t>
            </a:r>
            <a:r>
              <a:rPr lang="en-US" dirty="0" err="1">
                <a:latin typeface="+mn-lt"/>
              </a:rPr>
              <a:t>Itfc</a:t>
            </a:r>
            <a:r>
              <a:rPr lang="en-US" dirty="0">
                <a:latin typeface="+mn-lt"/>
              </a:rPr>
              <a:t> is implemented as an </a:t>
            </a:r>
            <a:r>
              <a:rPr lang="en-US" b="1" i="1" dirty="0">
                <a:latin typeface="+mn-lt"/>
              </a:rPr>
              <a:t>adaptor circuit </a:t>
            </a:r>
            <a:r>
              <a:rPr lang="en-US" dirty="0">
                <a:latin typeface="+mn-lt"/>
              </a:rPr>
              <a:t>for each target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1C1C0C-C20C-40B9-A50E-24A5BB7082AE}"/>
              </a:ext>
            </a:extLst>
          </p:cNvPr>
          <p:cNvSpPr/>
          <p:nvPr/>
        </p:nvSpPr>
        <p:spPr>
          <a:xfrm>
            <a:off x="711278" y="1845549"/>
            <a:ext cx="10915144" cy="512188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 Pool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6C4806-34F7-4BFD-B85B-F8E2AFD07554}"/>
              </a:ext>
            </a:extLst>
          </p:cNvPr>
          <p:cNvSpPr/>
          <p:nvPr/>
        </p:nvSpPr>
        <p:spPr>
          <a:xfrm>
            <a:off x="1487874" y="5359765"/>
            <a:ext cx="9106715" cy="766399"/>
          </a:xfrm>
          <a:prstGeom prst="roundRect">
            <a:avLst>
              <a:gd name="adj" fmla="val 4116"/>
            </a:avLst>
          </a:prstGeom>
          <a:solidFill>
            <a:schemeClr val="bg2">
              <a:alpha val="79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Rocket-core / BOOM </a:t>
            </a:r>
            <a:endParaRPr kumimoji="0" lang="en-US" sz="1800" b="1" i="0" u="none" strike="noStrike" kern="1200" cap="none" spc="0" normalizeH="0" baseline="0" noProof="0" dirty="0" err="1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C9D9A3B-0A6D-4556-A4B8-E7AE7E1EC1B6}"/>
              </a:ext>
            </a:extLst>
          </p:cNvPr>
          <p:cNvSpPr/>
          <p:nvPr/>
        </p:nvSpPr>
        <p:spPr>
          <a:xfrm>
            <a:off x="711280" y="5194367"/>
            <a:ext cx="7952529" cy="3001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Rocket Custom Coprocessor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interface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D2FE22C-EAA4-1708-063B-71EF89930E7B}"/>
              </a:ext>
            </a:extLst>
          </p:cNvPr>
          <p:cNvGraphicFramePr>
            <a:graphicFrameLocks noGrp="1"/>
          </p:cNvGraphicFramePr>
          <p:nvPr/>
        </p:nvGraphicFramePr>
        <p:xfrm>
          <a:off x="1884095" y="3380897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sp>
        <p:nvSpPr>
          <p:cNvPr id="16" name="梯形 15">
            <a:extLst>
              <a:ext uri="{FF2B5EF4-FFF2-40B4-BE49-F238E27FC236}">
                <a16:creationId xmlns:a16="http://schemas.microsoft.com/office/drawing/2014/main" id="{7D8717A9-2D55-AC34-A158-A820C757E57E}"/>
              </a:ext>
            </a:extLst>
          </p:cNvPr>
          <p:cNvSpPr/>
          <p:nvPr/>
        </p:nvSpPr>
        <p:spPr>
          <a:xfrm rot="10800000">
            <a:off x="5130974" y="4403718"/>
            <a:ext cx="856428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9B85EFDB-9F46-674E-581E-AB48C71D4F8C}"/>
              </a:ext>
            </a:extLst>
          </p:cNvPr>
          <p:cNvSpPr/>
          <p:nvPr/>
        </p:nvSpPr>
        <p:spPr>
          <a:xfrm rot="10800000">
            <a:off x="6627068" y="4403720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6DEB9C6F-726F-9128-521A-DC536514679B}"/>
              </a:ext>
            </a:extLst>
          </p:cNvPr>
          <p:cNvSpPr/>
          <p:nvPr/>
        </p:nvSpPr>
        <p:spPr>
          <a:xfrm rot="10800000">
            <a:off x="6800621" y="4903192"/>
            <a:ext cx="685911" cy="152253"/>
          </a:xfrm>
          <a:prstGeom prst="trapezoid">
            <a:avLst>
              <a:gd name="adj" fmla="val 5237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6EA58295-E509-2EAF-4226-3FCF17EB3F75}"/>
              </a:ext>
            </a:extLst>
          </p:cNvPr>
          <p:cNvSpPr/>
          <p:nvPr/>
        </p:nvSpPr>
        <p:spPr>
          <a:xfrm>
            <a:off x="6627068" y="3179488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7C8CCEA0-5D6C-6C30-E3E3-1AA14D515D20}"/>
              </a:ext>
            </a:extLst>
          </p:cNvPr>
          <p:cNvSpPr/>
          <p:nvPr/>
        </p:nvSpPr>
        <p:spPr>
          <a:xfrm>
            <a:off x="5130973" y="2853276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r/w</a:t>
            </a:r>
            <a:endParaRPr kumimoji="1" lang="zh-CN" alt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C07752-A7D1-932A-C967-34F565CE34E0}"/>
              </a:ext>
            </a:extLst>
          </p:cNvPr>
          <p:cNvSpPr/>
          <p:nvPr/>
        </p:nvSpPr>
        <p:spPr>
          <a:xfrm>
            <a:off x="5355321" y="3669773"/>
            <a:ext cx="685911" cy="456502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Slot 1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20D259A-A688-383A-6B7D-7CB7CF3250CF}"/>
              </a:ext>
            </a:extLst>
          </p:cNvPr>
          <p:cNvSpPr/>
          <p:nvPr/>
        </p:nvSpPr>
        <p:spPr>
          <a:xfrm>
            <a:off x="6627067" y="3669772"/>
            <a:ext cx="685911" cy="456503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Slot 2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17C41E-BA53-2A67-1CF9-0451492FF4F3}"/>
              </a:ext>
            </a:extLst>
          </p:cNvPr>
          <p:cNvSpPr/>
          <p:nvPr/>
        </p:nvSpPr>
        <p:spPr>
          <a:xfrm rot="16200000">
            <a:off x="7126996" y="3688702"/>
            <a:ext cx="1379402" cy="287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Reorder control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78CBADB3-5D2C-B029-FD8B-4A4BDA78A94D}"/>
              </a:ext>
            </a:extLst>
          </p:cNvPr>
          <p:cNvSpPr txBox="1"/>
          <p:nvPr/>
        </p:nvSpPr>
        <p:spPr>
          <a:xfrm>
            <a:off x="665723" y="2342618"/>
            <a:ext cx="127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Issue Req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5143CEAE-008F-432D-0213-BCB851683CB7}"/>
              </a:ext>
            </a:extLst>
          </p:cNvPr>
          <p:cNvSpPr txBox="1"/>
          <p:nvPr/>
        </p:nvSpPr>
        <p:spPr>
          <a:xfrm>
            <a:off x="792013" y="2635550"/>
            <a:ext cx="11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GPR Req</a:t>
            </a: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AF3E1437-5D93-DE91-CC31-0DD241EEEE5D}"/>
              </a:ext>
            </a:extLst>
          </p:cNvPr>
          <p:cNvSpPr txBox="1"/>
          <p:nvPr/>
        </p:nvSpPr>
        <p:spPr>
          <a:xfrm>
            <a:off x="3642191" y="2626042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Req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BBB3F436-4337-AA35-6749-9D32D7CEC8D4}"/>
              </a:ext>
            </a:extLst>
          </p:cNvPr>
          <p:cNvSpPr txBox="1"/>
          <p:nvPr/>
        </p:nvSpPr>
        <p:spPr>
          <a:xfrm>
            <a:off x="3642191" y="2355891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Req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FD5E5339-FB17-B786-6DBB-7702AC8A39B1}"/>
              </a:ext>
            </a:extLst>
          </p:cNvPr>
          <p:cNvSpPr txBox="1"/>
          <p:nvPr/>
        </p:nvSpPr>
        <p:spPr>
          <a:xfrm>
            <a:off x="6921422" y="2355891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Resp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FA7C1E7A-DA19-AF90-9E4B-7C58AA59F46D}"/>
              </a:ext>
            </a:extLst>
          </p:cNvPr>
          <p:cNvSpPr txBox="1"/>
          <p:nvPr/>
        </p:nvSpPr>
        <p:spPr>
          <a:xfrm>
            <a:off x="2194698" y="2354044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Result Resp</a:t>
            </a:r>
          </a:p>
        </p:txBody>
      </p:sp>
      <p:sp>
        <p:nvSpPr>
          <p:cNvPr id="38" name="梯形 37">
            <a:extLst>
              <a:ext uri="{FF2B5EF4-FFF2-40B4-BE49-F238E27FC236}">
                <a16:creationId xmlns:a16="http://schemas.microsoft.com/office/drawing/2014/main" id="{9D9459C0-A170-23C1-8664-768BC95491E3}"/>
              </a:ext>
            </a:extLst>
          </p:cNvPr>
          <p:cNvSpPr/>
          <p:nvPr/>
        </p:nvSpPr>
        <p:spPr>
          <a:xfrm rot="10800000">
            <a:off x="1823055" y="4289330"/>
            <a:ext cx="1569308" cy="300197"/>
          </a:xfrm>
          <a:prstGeom prst="trapezoid">
            <a:avLst>
              <a:gd name="adj" fmla="val 52370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0284E60-31FA-72E4-2626-7A046F1BE983}"/>
              </a:ext>
            </a:extLst>
          </p:cNvPr>
          <p:cNvCxnSpPr>
            <a:endCxn id="38" idx="0"/>
          </p:cNvCxnSpPr>
          <p:nvPr/>
        </p:nvCxnSpPr>
        <p:spPr>
          <a:xfrm flipV="1">
            <a:off x="2607708" y="4589527"/>
            <a:ext cx="1" cy="60484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2B7F374-D3AF-7DA6-B49D-EF469FDB8DC6}"/>
              </a:ext>
            </a:extLst>
          </p:cNvPr>
          <p:cNvCxnSpPr/>
          <p:nvPr/>
        </p:nvCxnSpPr>
        <p:spPr>
          <a:xfrm flipV="1">
            <a:off x="2435561" y="4522347"/>
            <a:ext cx="0" cy="672020"/>
          </a:xfrm>
          <a:prstGeom prst="straightConnector1">
            <a:avLst/>
          </a:prstGeom>
          <a:ln w="31750"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16066CA5-B0B1-9155-AE7E-4C66F945F32E}"/>
              </a:ext>
            </a:extLst>
          </p:cNvPr>
          <p:cNvSpPr/>
          <p:nvPr/>
        </p:nvSpPr>
        <p:spPr>
          <a:xfrm rot="10800000">
            <a:off x="1650908" y="4208335"/>
            <a:ext cx="1569308" cy="300197"/>
          </a:xfrm>
          <a:prstGeom prst="trapezoid">
            <a:avLst>
              <a:gd name="adj" fmla="val 52370"/>
            </a:avLst>
          </a:prstGeom>
          <a:solidFill>
            <a:srgbClr val="29718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BA4EB29-7AD3-175D-8F39-40A7086367A3}"/>
              </a:ext>
            </a:extLst>
          </p:cNvPr>
          <p:cNvCxnSpPr>
            <a:endCxn id="12" idx="2"/>
          </p:cNvCxnSpPr>
          <p:nvPr/>
        </p:nvCxnSpPr>
        <p:spPr>
          <a:xfrm flipV="1">
            <a:off x="1964999" y="4035561"/>
            <a:ext cx="4948" cy="17277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6BCAD216-A6B6-86C3-5D65-094FB3F8149D}"/>
              </a:ext>
            </a:extLst>
          </p:cNvPr>
          <p:cNvCxnSpPr/>
          <p:nvPr/>
        </p:nvCxnSpPr>
        <p:spPr>
          <a:xfrm flipV="1">
            <a:off x="1964999" y="2357737"/>
            <a:ext cx="0" cy="102316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8949F30A-A29F-6C39-229B-85B9D95B6F1F}"/>
              </a:ext>
            </a:extLst>
          </p:cNvPr>
          <p:cNvCxnSpPr>
            <a:cxnSpLocks/>
          </p:cNvCxnSpPr>
          <p:nvPr/>
        </p:nvCxnSpPr>
        <p:spPr>
          <a:xfrm>
            <a:off x="2198602" y="2357737"/>
            <a:ext cx="0" cy="102316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71EA1006-03D7-D15E-9332-A79F381B308B}"/>
              </a:ext>
            </a:extLst>
          </p:cNvPr>
          <p:cNvCxnSpPr>
            <a:cxnSpLocks/>
          </p:cNvCxnSpPr>
          <p:nvPr/>
        </p:nvCxnSpPr>
        <p:spPr>
          <a:xfrm flipV="1">
            <a:off x="2678302" y="4035561"/>
            <a:ext cx="0" cy="172774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F014E6FA-D4D2-C463-C07D-0384BDCB1BDA}"/>
              </a:ext>
            </a:extLst>
          </p:cNvPr>
          <p:cNvCxnSpPr>
            <a:cxnSpLocks/>
          </p:cNvCxnSpPr>
          <p:nvPr/>
        </p:nvCxnSpPr>
        <p:spPr>
          <a:xfrm flipV="1">
            <a:off x="2678302" y="3179488"/>
            <a:ext cx="0" cy="20140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FB64A2DE-DEED-44BB-74BD-B7EA2089BD14}"/>
              </a:ext>
            </a:extLst>
          </p:cNvPr>
          <p:cNvCxnSpPr>
            <a:cxnSpLocks/>
          </p:cNvCxnSpPr>
          <p:nvPr/>
        </p:nvCxnSpPr>
        <p:spPr>
          <a:xfrm>
            <a:off x="2906957" y="3179488"/>
            <a:ext cx="0" cy="20140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C7EC4964-5602-C5E8-0D95-277A7C92AB99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5558250" y="4618599"/>
            <a:ext cx="938" cy="58228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E280EAEA-C762-AA1A-3A99-16C2FF1B73A5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7143576" y="5055445"/>
            <a:ext cx="0" cy="1349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D656672-619E-555A-50D5-E134B79B8A0E}"/>
              </a:ext>
            </a:extLst>
          </p:cNvPr>
          <p:cNvCxnSpPr>
            <a:cxnSpLocks/>
          </p:cNvCxnSpPr>
          <p:nvPr/>
        </p:nvCxnSpPr>
        <p:spPr>
          <a:xfrm>
            <a:off x="5561747" y="3380897"/>
            <a:ext cx="0" cy="28887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AC445247-542A-44BE-FC4C-B9297588BE9E}"/>
              </a:ext>
            </a:extLst>
          </p:cNvPr>
          <p:cNvGrpSpPr/>
          <p:nvPr/>
        </p:nvGrpSpPr>
        <p:grpSpPr>
          <a:xfrm>
            <a:off x="5795949" y="3385506"/>
            <a:ext cx="1054695" cy="291892"/>
            <a:chOff x="6327180" y="4040208"/>
            <a:chExt cx="1054695" cy="183207"/>
          </a:xfrm>
        </p:grpSpPr>
        <p:sp>
          <p:nvSpPr>
            <p:cNvPr id="107" name="任意形状 106">
              <a:extLst>
                <a:ext uri="{FF2B5EF4-FFF2-40B4-BE49-F238E27FC236}">
                  <a16:creationId xmlns:a16="http://schemas.microsoft.com/office/drawing/2014/main" id="{94938308-B842-C364-1B11-6F889ADA66A7}"/>
                </a:ext>
              </a:extLst>
            </p:cNvPr>
            <p:cNvSpPr/>
            <p:nvPr/>
          </p:nvSpPr>
          <p:spPr>
            <a:xfrm>
              <a:off x="6327775" y="4040208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任意形状 107">
              <a:extLst>
                <a:ext uri="{FF2B5EF4-FFF2-40B4-BE49-F238E27FC236}">
                  <a16:creationId xmlns:a16="http://schemas.microsoft.com/office/drawing/2014/main" id="{9D263685-A3E7-B7E1-35C7-062E710E58B2}"/>
                </a:ext>
              </a:extLst>
            </p:cNvPr>
            <p:cNvSpPr/>
            <p:nvPr/>
          </p:nvSpPr>
          <p:spPr>
            <a:xfrm rot="10800000" flipH="1">
              <a:off x="6327180" y="4045612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0E77AAF5-2C27-A64A-A0E8-0FEBC5BD6695}"/>
              </a:ext>
            </a:extLst>
          </p:cNvPr>
          <p:cNvCxnSpPr>
            <a:cxnSpLocks/>
          </p:cNvCxnSpPr>
          <p:nvPr/>
        </p:nvCxnSpPr>
        <p:spPr>
          <a:xfrm>
            <a:off x="5558250" y="4123257"/>
            <a:ext cx="0" cy="2836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CB41791-9113-2EAB-8BEB-E8EC89A0ACF4}"/>
              </a:ext>
            </a:extLst>
          </p:cNvPr>
          <p:cNvGrpSpPr/>
          <p:nvPr/>
        </p:nvGrpSpPr>
        <p:grpSpPr>
          <a:xfrm>
            <a:off x="5803603" y="4124764"/>
            <a:ext cx="1054695" cy="282122"/>
            <a:chOff x="6323683" y="4670798"/>
            <a:chExt cx="1054695" cy="183045"/>
          </a:xfrm>
        </p:grpSpPr>
        <p:sp>
          <p:nvSpPr>
            <p:cNvPr id="110" name="任意形状 109">
              <a:extLst>
                <a:ext uri="{FF2B5EF4-FFF2-40B4-BE49-F238E27FC236}">
                  <a16:creationId xmlns:a16="http://schemas.microsoft.com/office/drawing/2014/main" id="{11288AF4-409C-A45F-E818-6054B226F1CD}"/>
                </a:ext>
              </a:extLst>
            </p:cNvPr>
            <p:cNvSpPr/>
            <p:nvPr/>
          </p:nvSpPr>
          <p:spPr>
            <a:xfrm flipH="1">
              <a:off x="6324278" y="4670798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39828DB-A3A8-B11A-9169-7D6C4395C3DF}"/>
                </a:ext>
              </a:extLst>
            </p:cNvPr>
            <p:cNvSpPr/>
            <p:nvPr/>
          </p:nvSpPr>
          <p:spPr>
            <a:xfrm rot="10800000">
              <a:off x="6323683" y="4676041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C41B8108-C319-DF91-1ABF-98B47DD9F0EA}"/>
              </a:ext>
            </a:extLst>
          </p:cNvPr>
          <p:cNvCxnSpPr>
            <a:cxnSpLocks/>
          </p:cNvCxnSpPr>
          <p:nvPr/>
        </p:nvCxnSpPr>
        <p:spPr>
          <a:xfrm flipV="1">
            <a:off x="7102654" y="3394112"/>
            <a:ext cx="0" cy="28326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9E03EE8F-36EE-1C85-FE74-3DDF57286E07}"/>
              </a:ext>
            </a:extLst>
          </p:cNvPr>
          <p:cNvCxnSpPr>
            <a:cxnSpLocks/>
          </p:cNvCxnSpPr>
          <p:nvPr/>
        </p:nvCxnSpPr>
        <p:spPr>
          <a:xfrm flipV="1">
            <a:off x="7102654" y="4115666"/>
            <a:ext cx="0" cy="2831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DE970CC3-4524-4D87-25DD-059282153A51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6970023" y="4618601"/>
            <a:ext cx="0" cy="290781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肘形连接符 120">
            <a:extLst>
              <a:ext uri="{FF2B5EF4-FFF2-40B4-BE49-F238E27FC236}">
                <a16:creationId xmlns:a16="http://schemas.microsoft.com/office/drawing/2014/main" id="{258A642A-F622-E6BA-D2FC-FBE34A7E0B49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951507" y="4522346"/>
            <a:ext cx="865191" cy="214624"/>
          </a:xfrm>
          <a:prstGeom prst="bentConnector2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梯形 23">
            <a:extLst>
              <a:ext uri="{FF2B5EF4-FFF2-40B4-BE49-F238E27FC236}">
                <a16:creationId xmlns:a16="http://schemas.microsoft.com/office/drawing/2014/main" id="{6E86B239-8AB3-584E-41D2-58CC1657EFDE}"/>
              </a:ext>
            </a:extLst>
          </p:cNvPr>
          <p:cNvSpPr/>
          <p:nvPr/>
        </p:nvSpPr>
        <p:spPr>
          <a:xfrm>
            <a:off x="5355321" y="3179488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7C5D700C-F1B0-0C54-2EEC-CAB57A0EA07C}"/>
              </a:ext>
            </a:extLst>
          </p:cNvPr>
          <p:cNvCxnSpPr>
            <a:cxnSpLocks/>
          </p:cNvCxnSpPr>
          <p:nvPr/>
        </p:nvCxnSpPr>
        <p:spPr>
          <a:xfrm>
            <a:off x="5608799" y="3068157"/>
            <a:ext cx="0" cy="111331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任意形状 134">
            <a:extLst>
              <a:ext uri="{FF2B5EF4-FFF2-40B4-BE49-F238E27FC236}">
                <a16:creationId xmlns:a16="http://schemas.microsoft.com/office/drawing/2014/main" id="{D27C9C8E-AF26-C954-1C31-945E24E111FD}"/>
              </a:ext>
            </a:extLst>
          </p:cNvPr>
          <p:cNvSpPr/>
          <p:nvPr/>
        </p:nvSpPr>
        <p:spPr>
          <a:xfrm>
            <a:off x="5142533" y="3073466"/>
            <a:ext cx="195262" cy="1333419"/>
          </a:xfrm>
          <a:custGeom>
            <a:avLst/>
            <a:gdLst>
              <a:gd name="connsiteX0" fmla="*/ 195262 w 195262"/>
              <a:gd name="connsiteY0" fmla="*/ 0 h 1314450"/>
              <a:gd name="connsiteX1" fmla="*/ 195262 w 195262"/>
              <a:gd name="connsiteY1" fmla="*/ 123825 h 1314450"/>
              <a:gd name="connsiteX2" fmla="*/ 0 w 195262"/>
              <a:gd name="connsiteY2" fmla="*/ 123825 h 1314450"/>
              <a:gd name="connsiteX3" fmla="*/ 0 w 195262"/>
              <a:gd name="connsiteY3" fmla="*/ 1138238 h 1314450"/>
              <a:gd name="connsiteX4" fmla="*/ 185737 w 195262"/>
              <a:gd name="connsiteY4" fmla="*/ 1138238 h 1314450"/>
              <a:gd name="connsiteX5" fmla="*/ 185737 w 195262"/>
              <a:gd name="connsiteY5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62" h="1314450">
                <a:moveTo>
                  <a:pt x="195262" y="0"/>
                </a:moveTo>
                <a:lnTo>
                  <a:pt x="195262" y="123825"/>
                </a:lnTo>
                <a:lnTo>
                  <a:pt x="0" y="123825"/>
                </a:lnTo>
                <a:lnTo>
                  <a:pt x="0" y="1138238"/>
                </a:lnTo>
                <a:lnTo>
                  <a:pt x="185737" y="1138238"/>
                </a:lnTo>
                <a:lnTo>
                  <a:pt x="185737" y="1314450"/>
                </a:lnTo>
              </a:path>
            </a:pathLst>
          </a:cu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CA66A7C7-FBEF-6161-A633-E403EACA314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473929" y="2357737"/>
            <a:ext cx="0" cy="495539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68C81075-ACC7-A5EF-5486-E73F23393529}"/>
              </a:ext>
            </a:extLst>
          </p:cNvPr>
          <p:cNvCxnSpPr>
            <a:endCxn id="26" idx="0"/>
          </p:cNvCxnSpPr>
          <p:nvPr/>
        </p:nvCxnSpPr>
        <p:spPr>
          <a:xfrm>
            <a:off x="6970023" y="2357737"/>
            <a:ext cx="1" cy="821751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肘形连接符 159">
            <a:extLst>
              <a:ext uri="{FF2B5EF4-FFF2-40B4-BE49-F238E27FC236}">
                <a16:creationId xmlns:a16="http://schemas.microsoft.com/office/drawing/2014/main" id="{CE58BCCA-698F-D879-0F05-99B1CCF83AE6}"/>
              </a:ext>
            </a:extLst>
          </p:cNvPr>
          <p:cNvCxnSpPr>
            <a:endCxn id="30" idx="3"/>
          </p:cNvCxnSpPr>
          <p:nvPr/>
        </p:nvCxnSpPr>
        <p:spPr>
          <a:xfrm>
            <a:off x="5473928" y="2707306"/>
            <a:ext cx="2342770" cy="435638"/>
          </a:xfrm>
          <a:prstGeom prst="bentConnector2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32">
            <a:extLst>
              <a:ext uri="{FF2B5EF4-FFF2-40B4-BE49-F238E27FC236}">
                <a16:creationId xmlns:a16="http://schemas.microsoft.com/office/drawing/2014/main" id="{AD665490-CA7F-2DEA-FE3D-16594C11A770}"/>
              </a:ext>
            </a:extLst>
          </p:cNvPr>
          <p:cNvSpPr txBox="1"/>
          <p:nvPr/>
        </p:nvSpPr>
        <p:spPr>
          <a:xfrm>
            <a:off x="962717" y="4823042"/>
            <a:ext cx="13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rocc.cmd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TextBox 32">
            <a:extLst>
              <a:ext uri="{FF2B5EF4-FFF2-40B4-BE49-F238E27FC236}">
                <a16:creationId xmlns:a16="http://schemas.microsoft.com/office/drawing/2014/main" id="{72EB6CC5-85E6-DFA4-CA15-38020B42AEB5}"/>
              </a:ext>
            </a:extLst>
          </p:cNvPr>
          <p:cNvSpPr txBox="1"/>
          <p:nvPr/>
        </p:nvSpPr>
        <p:spPr>
          <a:xfrm>
            <a:off x="2592450" y="4823042"/>
            <a:ext cx="13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rocc.resp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TextBox 32">
            <a:extLst>
              <a:ext uri="{FF2B5EF4-FFF2-40B4-BE49-F238E27FC236}">
                <a16:creationId xmlns:a16="http://schemas.microsoft.com/office/drawing/2014/main" id="{ABE82030-21DF-D6D7-4FA4-3D2ACCA7491B}"/>
              </a:ext>
            </a:extLst>
          </p:cNvPr>
          <p:cNvSpPr txBox="1"/>
          <p:nvPr/>
        </p:nvSpPr>
        <p:spPr>
          <a:xfrm>
            <a:off x="7526368" y="4661798"/>
            <a:ext cx="16949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rocc.mem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.resp</a:t>
            </a:r>
          </a:p>
        </p:txBody>
      </p:sp>
      <p:sp>
        <p:nvSpPr>
          <p:cNvPr id="170" name="任意形状 169">
            <a:extLst>
              <a:ext uri="{FF2B5EF4-FFF2-40B4-BE49-F238E27FC236}">
                <a16:creationId xmlns:a16="http://schemas.microsoft.com/office/drawing/2014/main" id="{CD88AF24-6816-1982-0029-59889BAF9DEC}"/>
              </a:ext>
            </a:extLst>
          </p:cNvPr>
          <p:cNvSpPr/>
          <p:nvPr/>
        </p:nvSpPr>
        <p:spPr>
          <a:xfrm>
            <a:off x="7294457" y="4852082"/>
            <a:ext cx="251209" cy="55266"/>
          </a:xfrm>
          <a:custGeom>
            <a:avLst/>
            <a:gdLst>
              <a:gd name="connsiteX0" fmla="*/ 0 w 251209"/>
              <a:gd name="connsiteY0" fmla="*/ 55266 h 55266"/>
              <a:gd name="connsiteX1" fmla="*/ 0 w 251209"/>
              <a:gd name="connsiteY1" fmla="*/ 0 h 55266"/>
              <a:gd name="connsiteX2" fmla="*/ 251209 w 251209"/>
              <a:gd name="connsiteY2" fmla="*/ 0 h 5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09" h="55266">
                <a:moveTo>
                  <a:pt x="0" y="55266"/>
                </a:moveTo>
                <a:lnTo>
                  <a:pt x="0" y="0"/>
                </a:lnTo>
                <a:lnTo>
                  <a:pt x="251209" y="0"/>
                </a:lnTo>
              </a:path>
            </a:pathLst>
          </a:cu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A748192-81BD-659D-CAB5-F2209C7D1BE6}"/>
              </a:ext>
            </a:extLst>
          </p:cNvPr>
          <p:cNvSpPr txBox="1"/>
          <p:nvPr/>
        </p:nvSpPr>
        <p:spPr>
          <a:xfrm>
            <a:off x="2256927" y="2768612"/>
            <a:ext cx="1029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Other ISAXs omitted</a:t>
            </a:r>
            <a:endParaRPr kumimoji="1" lang="zh-CN" alt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D8559269-2CA2-9450-408A-1C9D2F8F1675}"/>
              </a:ext>
            </a:extLst>
          </p:cNvPr>
          <p:cNvSpPr txBox="1"/>
          <p:nvPr/>
        </p:nvSpPr>
        <p:spPr>
          <a:xfrm>
            <a:off x="1807146" y="4196181"/>
            <a:ext cx="125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dispatch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6" name="表格 175">
            <a:extLst>
              <a:ext uri="{FF2B5EF4-FFF2-40B4-BE49-F238E27FC236}">
                <a16:creationId xmlns:a16="http://schemas.microsoft.com/office/drawing/2014/main" id="{DB28E74E-BC39-D170-1C50-6600E8363CE9}"/>
              </a:ext>
            </a:extLst>
          </p:cNvPr>
          <p:cNvGraphicFramePr>
            <a:graphicFrameLocks noGrp="1"/>
          </p:cNvGraphicFramePr>
          <p:nvPr/>
        </p:nvGraphicFramePr>
        <p:xfrm>
          <a:off x="2108203" y="3380897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graphicFrame>
        <p:nvGraphicFramePr>
          <p:cNvPr id="178" name="表格 177">
            <a:extLst>
              <a:ext uri="{FF2B5EF4-FFF2-40B4-BE49-F238E27FC236}">
                <a16:creationId xmlns:a16="http://schemas.microsoft.com/office/drawing/2014/main" id="{BE3ED1BA-AD9E-B0AD-3DAC-261243C5106A}"/>
              </a:ext>
            </a:extLst>
          </p:cNvPr>
          <p:cNvGraphicFramePr>
            <a:graphicFrameLocks noGrp="1"/>
          </p:cNvGraphicFramePr>
          <p:nvPr/>
        </p:nvGraphicFramePr>
        <p:xfrm>
          <a:off x="2591373" y="3378040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graphicFrame>
        <p:nvGraphicFramePr>
          <p:cNvPr id="179" name="表格 178">
            <a:extLst>
              <a:ext uri="{FF2B5EF4-FFF2-40B4-BE49-F238E27FC236}">
                <a16:creationId xmlns:a16="http://schemas.microsoft.com/office/drawing/2014/main" id="{06B37CA5-79B6-67DD-831D-4869F0A0FDF5}"/>
              </a:ext>
            </a:extLst>
          </p:cNvPr>
          <p:cNvGraphicFramePr>
            <a:graphicFrameLocks noGrp="1"/>
          </p:cNvGraphicFramePr>
          <p:nvPr/>
        </p:nvGraphicFramePr>
        <p:xfrm>
          <a:off x="2815481" y="3378040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sp>
        <p:nvSpPr>
          <p:cNvPr id="180" name="文本框 179">
            <a:extLst>
              <a:ext uri="{FF2B5EF4-FFF2-40B4-BE49-F238E27FC236}">
                <a16:creationId xmlns:a16="http://schemas.microsoft.com/office/drawing/2014/main" id="{E2902E9C-FDD4-DD18-3D56-7D7987C2CD9A}"/>
              </a:ext>
            </a:extLst>
          </p:cNvPr>
          <p:cNvSpPr txBox="1"/>
          <p:nvPr/>
        </p:nvSpPr>
        <p:spPr>
          <a:xfrm>
            <a:off x="6929553" y="4962779"/>
            <a:ext cx="430336" cy="109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r/w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192AA4C6-F700-B1D4-BAAB-67A5563368A8}"/>
              </a:ext>
            </a:extLst>
          </p:cNvPr>
          <p:cNvSpPr txBox="1"/>
          <p:nvPr/>
        </p:nvSpPr>
        <p:spPr>
          <a:xfrm>
            <a:off x="5330796" y="4372659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90D97FC1-158A-66F0-31DA-39C2DCD66867}"/>
              </a:ext>
            </a:extLst>
          </p:cNvPr>
          <p:cNvSpPr txBox="1"/>
          <p:nvPr/>
        </p:nvSpPr>
        <p:spPr>
          <a:xfrm>
            <a:off x="6752668" y="4372659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23C3FDF3-F49B-B57E-77BF-63CE6B921CAF}"/>
              </a:ext>
            </a:extLst>
          </p:cNvPr>
          <p:cNvSpPr txBox="1"/>
          <p:nvPr/>
        </p:nvSpPr>
        <p:spPr>
          <a:xfrm>
            <a:off x="6752668" y="3152574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A362FC64-70FB-C537-A52D-7DCBD7C2281D}"/>
              </a:ext>
            </a:extLst>
          </p:cNvPr>
          <p:cNvSpPr txBox="1"/>
          <p:nvPr/>
        </p:nvSpPr>
        <p:spPr>
          <a:xfrm>
            <a:off x="5480546" y="3152574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A6062A63-2BB0-D4CE-0F1C-D14E5798183A}"/>
              </a:ext>
            </a:extLst>
          </p:cNvPr>
          <p:cNvSpPr/>
          <p:nvPr/>
        </p:nvSpPr>
        <p:spPr>
          <a:xfrm>
            <a:off x="3730727" y="3290492"/>
            <a:ext cx="1206319" cy="765660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Slot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BE5B2F0A-A23B-252F-1BA4-7523A5945249}"/>
              </a:ext>
            </a:extLst>
          </p:cNvPr>
          <p:cNvSpPr/>
          <p:nvPr/>
        </p:nvSpPr>
        <p:spPr>
          <a:xfrm>
            <a:off x="3795539" y="3548702"/>
            <a:ext cx="454124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tag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5C52C9AF-CB4F-701B-E655-1EF3941960F5}"/>
              </a:ext>
            </a:extLst>
          </p:cNvPr>
          <p:cNvSpPr/>
          <p:nvPr/>
        </p:nvSpPr>
        <p:spPr>
          <a:xfrm>
            <a:off x="4291374" y="3548702"/>
            <a:ext cx="574082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addr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64B2E30C-4ED4-9437-11D3-AB217E96E06C}"/>
              </a:ext>
            </a:extLst>
          </p:cNvPr>
          <p:cNvSpPr/>
          <p:nvPr/>
        </p:nvSpPr>
        <p:spPr>
          <a:xfrm>
            <a:off x="4022023" y="3789889"/>
            <a:ext cx="574082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B1EEDAAA-7448-4AF0-AA4C-7B2647E92F2A}"/>
              </a:ext>
            </a:extLst>
          </p:cNvPr>
          <p:cNvSpPr/>
          <p:nvPr/>
        </p:nvSpPr>
        <p:spPr>
          <a:xfrm>
            <a:off x="793802" y="2421009"/>
            <a:ext cx="113561" cy="2683591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Left Bracket 78">
            <a:extLst>
              <a:ext uri="{FF2B5EF4-FFF2-40B4-BE49-F238E27FC236}">
                <a16:creationId xmlns:a16="http://schemas.microsoft.com/office/drawing/2014/main" id="{F69E5843-79CF-481E-954B-0FE48F5C4ABB}"/>
              </a:ext>
            </a:extLst>
          </p:cNvPr>
          <p:cNvSpPr/>
          <p:nvPr/>
        </p:nvSpPr>
        <p:spPr>
          <a:xfrm rot="10800000">
            <a:off x="8521636" y="2432117"/>
            <a:ext cx="100968" cy="2672483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5EE9E-F9DB-4A4A-B494-4B7FDD40EFA2}"/>
              </a:ext>
            </a:extLst>
          </p:cNvPr>
          <p:cNvSpPr txBox="1"/>
          <p:nvPr/>
        </p:nvSpPr>
        <p:spPr>
          <a:xfrm>
            <a:off x="3716197" y="4283219"/>
            <a:ext cx="13428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RoCC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daptor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7B07EE-948D-4ED4-BD33-1881388D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902ED495-0DBB-D14D-931C-EB9621BF958E}"/>
              </a:ext>
            </a:extLst>
          </p:cNvPr>
          <p:cNvCxnSpPr>
            <a:cxnSpLocks/>
          </p:cNvCxnSpPr>
          <p:nvPr/>
        </p:nvCxnSpPr>
        <p:spPr>
          <a:xfrm>
            <a:off x="10128448" y="2354044"/>
            <a:ext cx="0" cy="88257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18CABDA-95A2-018C-BCD9-84C93968D09F}"/>
              </a:ext>
            </a:extLst>
          </p:cNvPr>
          <p:cNvCxnSpPr>
            <a:cxnSpLocks/>
          </p:cNvCxnSpPr>
          <p:nvPr/>
        </p:nvCxnSpPr>
        <p:spPr>
          <a:xfrm flipV="1">
            <a:off x="10416480" y="2354044"/>
            <a:ext cx="0" cy="88257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36">
            <a:extLst>
              <a:ext uri="{FF2B5EF4-FFF2-40B4-BE49-F238E27FC236}">
                <a16:creationId xmlns:a16="http://schemas.microsoft.com/office/drawing/2014/main" id="{79F182D8-BEA1-E33F-8D0C-B6045DBE316D}"/>
              </a:ext>
            </a:extLst>
          </p:cNvPr>
          <p:cNvSpPr txBox="1"/>
          <p:nvPr/>
        </p:nvSpPr>
        <p:spPr>
          <a:xfrm>
            <a:off x="8402534" y="2598728"/>
            <a:ext cx="16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</p:txBody>
      </p:sp>
      <p:sp>
        <p:nvSpPr>
          <p:cNvPr id="68" name="TextBox 38">
            <a:extLst>
              <a:ext uri="{FF2B5EF4-FFF2-40B4-BE49-F238E27FC236}">
                <a16:creationId xmlns:a16="http://schemas.microsoft.com/office/drawing/2014/main" id="{490033D0-C033-D0E6-3638-1D1F5A482971}"/>
              </a:ext>
            </a:extLst>
          </p:cNvPr>
          <p:cNvSpPr txBox="1"/>
          <p:nvPr/>
        </p:nvSpPr>
        <p:spPr>
          <a:xfrm>
            <a:off x="8349376" y="2326730"/>
            <a:ext cx="17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TextBox 36">
            <a:extLst>
              <a:ext uri="{FF2B5EF4-FFF2-40B4-BE49-F238E27FC236}">
                <a16:creationId xmlns:a16="http://schemas.microsoft.com/office/drawing/2014/main" id="{20CC695D-87E3-8476-C681-3C3D5DCF54D8}"/>
              </a:ext>
            </a:extLst>
          </p:cNvPr>
          <p:cNvSpPr txBox="1"/>
          <p:nvPr/>
        </p:nvSpPr>
        <p:spPr>
          <a:xfrm>
            <a:off x="10436675" y="2610828"/>
            <a:ext cx="16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</p:txBody>
      </p:sp>
      <p:sp>
        <p:nvSpPr>
          <p:cNvPr id="70" name="TextBox 38">
            <a:extLst>
              <a:ext uri="{FF2B5EF4-FFF2-40B4-BE49-F238E27FC236}">
                <a16:creationId xmlns:a16="http://schemas.microsoft.com/office/drawing/2014/main" id="{17B89704-73DB-1AD7-9A0F-E67E867044C9}"/>
              </a:ext>
            </a:extLst>
          </p:cNvPr>
          <p:cNvSpPr txBox="1"/>
          <p:nvPr/>
        </p:nvSpPr>
        <p:spPr>
          <a:xfrm>
            <a:off x="10446583" y="2330737"/>
            <a:ext cx="17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Picture 2" descr="RISC-V Instruction Set Architecture">
            <a:extLst>
              <a:ext uri="{FF2B5EF4-FFF2-40B4-BE49-F238E27FC236}">
                <a16:creationId xmlns:a16="http://schemas.microsoft.com/office/drawing/2014/main" id="{1173537A-A2B6-2D51-EFE5-3B53C589E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7374" y="5589240"/>
            <a:ext cx="1784990" cy="2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云形 20">
            <a:extLst>
              <a:ext uri="{FF2B5EF4-FFF2-40B4-BE49-F238E27FC236}">
                <a16:creationId xmlns:a16="http://schemas.microsoft.com/office/drawing/2014/main" id="{434D8CEC-0A8E-F94D-021A-5B47B3233748}"/>
              </a:ext>
            </a:extLst>
          </p:cNvPr>
          <p:cNvSpPr/>
          <p:nvPr/>
        </p:nvSpPr>
        <p:spPr>
          <a:xfrm>
            <a:off x="9177921" y="3185257"/>
            <a:ext cx="2195052" cy="1565883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D6943F42-5777-29B3-E78D-D0AB2C939B67}"/>
              </a:ext>
            </a:extLst>
          </p:cNvPr>
          <p:cNvSpPr txBox="1"/>
          <p:nvPr/>
        </p:nvSpPr>
        <p:spPr>
          <a:xfrm>
            <a:off x="5558250" y="4653642"/>
            <a:ext cx="169492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rocc.mem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.req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E39F5034-3651-F584-A74E-3D2AB4FDC9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CC2F6F-4BBB-244C-B109-8134A16F937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36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7CC9-22AC-697E-2E28-8C64083A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3610-7C84-4776-2106-81D24572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RoCC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2B78E-DB09-5B58-CE16-A100542B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33ED51-C92D-5D36-1B70-63EFDA33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RoCC’s</a:t>
            </a:r>
            <a:r>
              <a:rPr lang="en-US" dirty="0">
                <a:latin typeface="+mn-lt"/>
              </a:rPr>
              <a:t> single-element memory access is slow</a:t>
            </a:r>
          </a:p>
          <a:p>
            <a:pPr lvl="1"/>
            <a:r>
              <a:rPr lang="en-US" dirty="0">
                <a:latin typeface="+mn-lt"/>
              </a:rPr>
              <a:t>Performance bottleneck of vector/matrix ops in emerging domains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AF3FE4-B765-7FB6-B551-AE31E87AE586}"/>
              </a:ext>
            </a:extLst>
          </p:cNvPr>
          <p:cNvSpPr txBox="1"/>
          <p:nvPr/>
        </p:nvSpPr>
        <p:spPr>
          <a:xfrm>
            <a:off x="11387373" y="3665769"/>
            <a:ext cx="75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req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E4DC03F-2328-5C61-7688-EC140240D86E}"/>
              </a:ext>
            </a:extLst>
          </p:cNvPr>
          <p:cNvCxnSpPr>
            <a:cxnSpLocks/>
          </p:cNvCxnSpPr>
          <p:nvPr/>
        </p:nvCxnSpPr>
        <p:spPr>
          <a:xfrm>
            <a:off x="7315200" y="3669939"/>
            <a:ext cx="4676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0CA23D5-2043-804B-A1C6-74F01A4FFDBD}"/>
              </a:ext>
            </a:extLst>
          </p:cNvPr>
          <p:cNvCxnSpPr>
            <a:cxnSpLocks/>
          </p:cNvCxnSpPr>
          <p:nvPr/>
        </p:nvCxnSpPr>
        <p:spPr>
          <a:xfrm>
            <a:off x="7315200" y="5297372"/>
            <a:ext cx="4676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C699B2A6-B798-C1C3-39E3-BDC69F4FF8F2}"/>
              </a:ext>
            </a:extLst>
          </p:cNvPr>
          <p:cNvSpPr txBox="1"/>
          <p:nvPr/>
        </p:nvSpPr>
        <p:spPr>
          <a:xfrm>
            <a:off x="11110348" y="5321704"/>
            <a:ext cx="1170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resp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14699CF-5F46-0D84-AC6A-CDFD1600FC40}"/>
              </a:ext>
            </a:extLst>
          </p:cNvPr>
          <p:cNvSpPr/>
          <p:nvPr/>
        </p:nvSpPr>
        <p:spPr>
          <a:xfrm>
            <a:off x="7909616" y="3029398"/>
            <a:ext cx="388322" cy="640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ACA8FA9-581A-005D-6BA2-DAD4C8843385}"/>
              </a:ext>
            </a:extLst>
          </p:cNvPr>
          <p:cNvSpPr/>
          <p:nvPr/>
        </p:nvSpPr>
        <p:spPr>
          <a:xfrm>
            <a:off x="8678419" y="3029398"/>
            <a:ext cx="388322" cy="6405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B284002-BF41-9F50-B6E1-E8523BC8178E}"/>
              </a:ext>
            </a:extLst>
          </p:cNvPr>
          <p:cNvSpPr/>
          <p:nvPr/>
        </p:nvSpPr>
        <p:spPr>
          <a:xfrm>
            <a:off x="9068568" y="3029398"/>
            <a:ext cx="388322" cy="6405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89EFF4E-2CDB-CCB9-81F0-D4B2F25B2FAC}"/>
              </a:ext>
            </a:extLst>
          </p:cNvPr>
          <p:cNvSpPr/>
          <p:nvPr/>
        </p:nvSpPr>
        <p:spPr>
          <a:xfrm>
            <a:off x="8678419" y="4656830"/>
            <a:ext cx="388322" cy="640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7557538-1BD0-A6C5-48F1-322DD9F2F197}"/>
              </a:ext>
            </a:extLst>
          </p:cNvPr>
          <p:cNvSpPr/>
          <p:nvPr/>
        </p:nvSpPr>
        <p:spPr>
          <a:xfrm>
            <a:off x="9842735" y="4656830"/>
            <a:ext cx="388322" cy="6405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BFFB4CD-4469-95A4-50AB-358D129B20DB}"/>
              </a:ext>
            </a:extLst>
          </p:cNvPr>
          <p:cNvSpPr/>
          <p:nvPr/>
        </p:nvSpPr>
        <p:spPr>
          <a:xfrm>
            <a:off x="11007051" y="4656830"/>
            <a:ext cx="388322" cy="6405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680107F-5E69-8CA8-B6B9-541F716AE377}"/>
              </a:ext>
            </a:extLst>
          </p:cNvPr>
          <p:cNvSpPr/>
          <p:nvPr/>
        </p:nvSpPr>
        <p:spPr>
          <a:xfrm>
            <a:off x="11404920" y="3025227"/>
            <a:ext cx="388322" cy="640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6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D718653-C262-9365-1A83-0EBC0AC56D52}"/>
              </a:ext>
            </a:extLst>
          </p:cNvPr>
          <p:cNvSpPr/>
          <p:nvPr/>
        </p:nvSpPr>
        <p:spPr>
          <a:xfrm>
            <a:off x="9848346" y="3025227"/>
            <a:ext cx="388322" cy="640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5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36CCC4A-F163-3261-1460-FE439EAFFE84}"/>
              </a:ext>
            </a:extLst>
          </p:cNvPr>
          <p:cNvCxnSpPr>
            <a:cxnSpLocks/>
          </p:cNvCxnSpPr>
          <p:nvPr/>
        </p:nvCxnSpPr>
        <p:spPr>
          <a:xfrm>
            <a:off x="8164632" y="3809276"/>
            <a:ext cx="668750" cy="7440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E65F097-0091-745B-B876-29B23AE7938E}"/>
              </a:ext>
            </a:extLst>
          </p:cNvPr>
          <p:cNvCxnSpPr>
            <a:cxnSpLocks/>
          </p:cNvCxnSpPr>
          <p:nvPr/>
        </p:nvCxnSpPr>
        <p:spPr>
          <a:xfrm>
            <a:off x="8888837" y="3809276"/>
            <a:ext cx="2304648" cy="72833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下箭头 76">
            <a:extLst>
              <a:ext uri="{FF2B5EF4-FFF2-40B4-BE49-F238E27FC236}">
                <a16:creationId xmlns:a16="http://schemas.microsoft.com/office/drawing/2014/main" id="{55003D73-08F6-9A6A-9356-30CE85FF2419}"/>
              </a:ext>
            </a:extLst>
          </p:cNvPr>
          <p:cNvSpPr/>
          <p:nvPr/>
        </p:nvSpPr>
        <p:spPr>
          <a:xfrm>
            <a:off x="8353944" y="2717029"/>
            <a:ext cx="269001" cy="2230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9B3CB73-82D9-CD18-9D42-8B267959587B}"/>
              </a:ext>
            </a:extLst>
          </p:cNvPr>
          <p:cNvSpPr txBox="1"/>
          <p:nvPr/>
        </p:nvSpPr>
        <p:spPr>
          <a:xfrm>
            <a:off x="7893460" y="2217213"/>
            <a:ext cx="117328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Bubble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199AE2B3-5968-6801-A909-524402966388}"/>
              </a:ext>
            </a:extLst>
          </p:cNvPr>
          <p:cNvCxnSpPr>
            <a:cxnSpLocks/>
          </p:cNvCxnSpPr>
          <p:nvPr/>
        </p:nvCxnSpPr>
        <p:spPr>
          <a:xfrm>
            <a:off x="7521294" y="3025227"/>
            <a:ext cx="0" cy="2886204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03DDC9E-3BBA-B63B-92C6-024EE5050CA9}"/>
              </a:ext>
            </a:extLst>
          </p:cNvPr>
          <p:cNvCxnSpPr>
            <a:cxnSpLocks/>
          </p:cNvCxnSpPr>
          <p:nvPr/>
        </p:nvCxnSpPr>
        <p:spPr>
          <a:xfrm>
            <a:off x="8294284" y="4656830"/>
            <a:ext cx="0" cy="125460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6A1EC40A-1FF1-E533-C8BC-4687B44AF98A}"/>
              </a:ext>
            </a:extLst>
          </p:cNvPr>
          <p:cNvCxnSpPr/>
          <p:nvPr/>
        </p:nvCxnSpPr>
        <p:spPr>
          <a:xfrm>
            <a:off x="7521294" y="5500267"/>
            <a:ext cx="772990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2C80B6A7-59DA-9A7A-FFDA-40D882935DF5}"/>
              </a:ext>
            </a:extLst>
          </p:cNvPr>
          <p:cNvSpPr txBox="1"/>
          <p:nvPr/>
        </p:nvSpPr>
        <p:spPr>
          <a:xfrm>
            <a:off x="7547186" y="5577348"/>
            <a:ext cx="72120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L=2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D5212E26-D7EA-8545-5E11-F9F7BDE09E04}"/>
              </a:ext>
            </a:extLst>
          </p:cNvPr>
          <p:cNvCxnSpPr>
            <a:cxnSpLocks/>
          </p:cNvCxnSpPr>
          <p:nvPr/>
        </p:nvCxnSpPr>
        <p:spPr>
          <a:xfrm>
            <a:off x="7779042" y="3809276"/>
            <a:ext cx="668750" cy="7440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5C02815-225B-288D-CDD8-BCA02F42AB3F}"/>
              </a:ext>
            </a:extLst>
          </p:cNvPr>
          <p:cNvSpPr/>
          <p:nvPr/>
        </p:nvSpPr>
        <p:spPr>
          <a:xfrm>
            <a:off x="7521294" y="3029398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4B90E6D2-EC5D-1047-153F-C1CAC289BF4C}"/>
              </a:ext>
            </a:extLst>
          </p:cNvPr>
          <p:cNvCxnSpPr>
            <a:cxnSpLocks/>
          </p:cNvCxnSpPr>
          <p:nvPr/>
        </p:nvCxnSpPr>
        <p:spPr>
          <a:xfrm>
            <a:off x="9312268" y="3813953"/>
            <a:ext cx="772456" cy="7707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0CF6459B-B9A7-EF04-7F1B-C4E4851CB49A}"/>
              </a:ext>
            </a:extLst>
          </p:cNvPr>
          <p:cNvSpPr txBox="1"/>
          <p:nvPr/>
        </p:nvSpPr>
        <p:spPr>
          <a:xfrm>
            <a:off x="9691733" y="3920934"/>
            <a:ext cx="1447952" cy="461665"/>
          </a:xfrm>
          <a:prstGeom prst="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Re-order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367CED9-60D8-3610-EFC5-36CF720F0B2F}"/>
              </a:ext>
            </a:extLst>
          </p:cNvPr>
          <p:cNvSpPr txBox="1"/>
          <p:nvPr/>
        </p:nvSpPr>
        <p:spPr>
          <a:xfrm>
            <a:off x="9283699" y="2217213"/>
            <a:ext cx="274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Low bandwidth!</a:t>
            </a:r>
            <a:endParaRPr kumimoji="1" lang="zh-CN" altLang="en-US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3" name="Rectangle: Rounded Corners 5">
            <a:extLst>
              <a:ext uri="{FF2B5EF4-FFF2-40B4-BE49-F238E27FC236}">
                <a16:creationId xmlns:a16="http://schemas.microsoft.com/office/drawing/2014/main" id="{57373D49-FBB7-ECF8-972B-DD973FE90101}"/>
              </a:ext>
            </a:extLst>
          </p:cNvPr>
          <p:cNvSpPr/>
          <p:nvPr/>
        </p:nvSpPr>
        <p:spPr>
          <a:xfrm>
            <a:off x="688123" y="2222883"/>
            <a:ext cx="2736303" cy="131471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134" name="左右箭头 133">
            <a:extLst>
              <a:ext uri="{FF2B5EF4-FFF2-40B4-BE49-F238E27FC236}">
                <a16:creationId xmlns:a16="http://schemas.microsoft.com/office/drawing/2014/main" id="{376CF955-1A94-8B8B-6EAA-ED88796421F6}"/>
              </a:ext>
            </a:extLst>
          </p:cNvPr>
          <p:cNvSpPr/>
          <p:nvPr/>
        </p:nvSpPr>
        <p:spPr>
          <a:xfrm>
            <a:off x="773672" y="5321704"/>
            <a:ext cx="6202180" cy="618594"/>
          </a:xfrm>
          <a:prstGeom prst="leftRightArrow">
            <a:avLst>
              <a:gd name="adj1" fmla="val 65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System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Rectangle: Rounded Corners 5">
            <a:extLst>
              <a:ext uri="{FF2B5EF4-FFF2-40B4-BE49-F238E27FC236}">
                <a16:creationId xmlns:a16="http://schemas.microsoft.com/office/drawing/2014/main" id="{5F381A3B-7D31-F0F0-6533-3369905017B6}"/>
              </a:ext>
            </a:extLst>
          </p:cNvPr>
          <p:cNvSpPr/>
          <p:nvPr/>
        </p:nvSpPr>
        <p:spPr>
          <a:xfrm>
            <a:off x="4940233" y="2222883"/>
            <a:ext cx="1899960" cy="201466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Processor</a:t>
            </a:r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A80EFD17-23CB-E6A2-CA6C-81117A262860}"/>
              </a:ext>
            </a:extLst>
          </p:cNvPr>
          <p:cNvCxnSpPr>
            <a:cxnSpLocks/>
          </p:cNvCxnSpPr>
          <p:nvPr/>
        </p:nvCxnSpPr>
        <p:spPr>
          <a:xfrm>
            <a:off x="5597250" y="3861736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40D586FE-64A3-7CD0-ACDF-7F20EFF761CA}"/>
              </a:ext>
            </a:extLst>
          </p:cNvPr>
          <p:cNvCxnSpPr>
            <a:cxnSpLocks/>
          </p:cNvCxnSpPr>
          <p:nvPr/>
        </p:nvCxnSpPr>
        <p:spPr>
          <a:xfrm>
            <a:off x="5885282" y="3861736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D52C4621-1EDD-5120-9904-D3134C5BC95F}"/>
              </a:ext>
            </a:extLst>
          </p:cNvPr>
          <p:cNvCxnSpPr>
            <a:cxnSpLocks/>
          </p:cNvCxnSpPr>
          <p:nvPr/>
        </p:nvCxnSpPr>
        <p:spPr>
          <a:xfrm>
            <a:off x="6173314" y="3861736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右箭头标注 138">
            <a:extLst>
              <a:ext uri="{FF2B5EF4-FFF2-40B4-BE49-F238E27FC236}">
                <a16:creationId xmlns:a16="http://schemas.microsoft.com/office/drawing/2014/main" id="{3A1C4E1F-BD67-9A55-F7B4-46F2BEC832B5}"/>
              </a:ext>
            </a:extLst>
          </p:cNvPr>
          <p:cNvSpPr/>
          <p:nvPr/>
        </p:nvSpPr>
        <p:spPr>
          <a:xfrm>
            <a:off x="3614308" y="2222883"/>
            <a:ext cx="1261257" cy="1314710"/>
          </a:xfrm>
          <a:prstGeom prst="rightArrowCallout">
            <a:avLst>
              <a:gd name="adj1" fmla="val 49034"/>
              <a:gd name="adj2" fmla="val 50751"/>
              <a:gd name="adj3" fmla="val 22139"/>
              <a:gd name="adj4" fmla="val 7298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Adaptor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5F24B02D-6400-D791-DFB9-541520547ACB}"/>
              </a:ext>
            </a:extLst>
          </p:cNvPr>
          <p:cNvSpPr txBox="1"/>
          <p:nvPr/>
        </p:nvSpPr>
        <p:spPr>
          <a:xfrm>
            <a:off x="3600664" y="3767557"/>
            <a:ext cx="142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rocc.mem</a:t>
            </a:r>
          </a:p>
        </p:txBody>
      </p:sp>
      <p:sp>
        <p:nvSpPr>
          <p:cNvPr id="141" name="Rectangle: Rounded Corners 5">
            <a:extLst>
              <a:ext uri="{FF2B5EF4-FFF2-40B4-BE49-F238E27FC236}">
                <a16:creationId xmlns:a16="http://schemas.microsoft.com/office/drawing/2014/main" id="{2B1EAFBE-25EA-8628-FE7A-BCCBE10A7F13}"/>
              </a:ext>
            </a:extLst>
          </p:cNvPr>
          <p:cNvSpPr/>
          <p:nvPr/>
        </p:nvSpPr>
        <p:spPr>
          <a:xfrm>
            <a:off x="4933137" y="4386578"/>
            <a:ext cx="1899960" cy="786091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</a:t>
            </a:r>
          </a:p>
        </p:txBody>
      </p:sp>
      <p:cxnSp>
        <p:nvCxnSpPr>
          <p:cNvPr id="142" name="直线箭头连接符 35">
            <a:extLst>
              <a:ext uri="{FF2B5EF4-FFF2-40B4-BE49-F238E27FC236}">
                <a16:creationId xmlns:a16="http://schemas.microsoft.com/office/drawing/2014/main" id="{199A9E2B-832A-6D12-892E-37BA52795D62}"/>
              </a:ext>
            </a:extLst>
          </p:cNvPr>
          <p:cNvCxnSpPr>
            <a:cxnSpLocks/>
          </p:cNvCxnSpPr>
          <p:nvPr/>
        </p:nvCxnSpPr>
        <p:spPr>
          <a:xfrm>
            <a:off x="3296898" y="3247852"/>
            <a:ext cx="1711648" cy="1677807"/>
          </a:xfrm>
          <a:prstGeom prst="bentConnector3">
            <a:avLst>
              <a:gd name="adj1" fmla="val 100151"/>
            </a:avLst>
          </a:prstGeom>
          <a:ln w="50800">
            <a:solidFill>
              <a:srgbClr val="00206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5">
            <a:extLst>
              <a:ext uri="{FF2B5EF4-FFF2-40B4-BE49-F238E27FC236}">
                <a16:creationId xmlns:a16="http://schemas.microsoft.com/office/drawing/2014/main" id="{65A30C7D-45D9-6250-C5C5-4674D96BCEF2}"/>
              </a:ext>
            </a:extLst>
          </p:cNvPr>
          <p:cNvSpPr/>
          <p:nvPr/>
        </p:nvSpPr>
        <p:spPr>
          <a:xfrm>
            <a:off x="688124" y="3751829"/>
            <a:ext cx="1163966" cy="142084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</a:p>
        </p:txBody>
      </p: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7A3C42DD-BAA4-324E-7AC3-3DE432E62739}"/>
              </a:ext>
            </a:extLst>
          </p:cNvPr>
          <p:cNvCxnSpPr/>
          <p:nvPr/>
        </p:nvCxnSpPr>
        <p:spPr>
          <a:xfrm>
            <a:off x="1012607" y="3247852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ED188263-C06B-DB40-2445-54A9B35DE39E}"/>
              </a:ext>
            </a:extLst>
          </p:cNvPr>
          <p:cNvCxnSpPr/>
          <p:nvPr/>
        </p:nvCxnSpPr>
        <p:spPr>
          <a:xfrm>
            <a:off x="1300639" y="3247852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50F54E09-72E5-0A24-7C9B-A13088D6A78F}"/>
              </a:ext>
            </a:extLst>
          </p:cNvPr>
          <p:cNvCxnSpPr/>
          <p:nvPr/>
        </p:nvCxnSpPr>
        <p:spPr>
          <a:xfrm>
            <a:off x="1588671" y="3247852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49C51587-2DBB-23B8-DC25-2B3B3CAD0C69}"/>
              </a:ext>
            </a:extLst>
          </p:cNvPr>
          <p:cNvSpPr/>
          <p:nvPr/>
        </p:nvSpPr>
        <p:spPr>
          <a:xfrm>
            <a:off x="8294284" y="4656830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4E1B31-673A-6B1A-7340-44A2B57C0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DE5642-8681-0043-9DC5-0904BDFB250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512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7CC9-22AC-697E-2E28-8C64083AD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3610-7C84-4776-2106-81D24572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DMA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2B78E-DB09-5B58-CE16-A100542B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33ED51-C92D-5D36-1B70-63EFDA33D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 dirty="0">
                <a:latin typeface="+mn-lt"/>
              </a:rPr>
              <a:t>Accelerate batch data transfer via burst DMA transfer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CBC531-66AD-2F7E-21C1-80052F9A38C6}"/>
              </a:ext>
            </a:extLst>
          </p:cNvPr>
          <p:cNvSpPr txBox="1"/>
          <p:nvPr/>
        </p:nvSpPr>
        <p:spPr>
          <a:xfrm>
            <a:off x="2936205" y="5637070"/>
            <a:ext cx="4470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Fast for vector/matrix data!</a:t>
            </a:r>
          </a:p>
        </p:txBody>
      </p:sp>
      <p:pic>
        <p:nvPicPr>
          <p:cNvPr id="1026" name="Picture 2" descr="65,600+ Fast Time Icon Stock Illustrations, Royalty-Free Vector Graphics &amp;  Clip Art - iStock">
            <a:extLst>
              <a:ext uri="{FF2B5EF4-FFF2-40B4-BE49-F238E27FC236}">
                <a16:creationId xmlns:a16="http://schemas.microsoft.com/office/drawing/2014/main" id="{2480E4CF-4360-DDBD-0F37-F096706C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236" y="5425990"/>
            <a:ext cx="879356" cy="8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6914104D-7512-2E0B-03B8-D156B8E70C63}"/>
              </a:ext>
            </a:extLst>
          </p:cNvPr>
          <p:cNvSpPr/>
          <p:nvPr/>
        </p:nvSpPr>
        <p:spPr>
          <a:xfrm>
            <a:off x="2758201" y="1817277"/>
            <a:ext cx="2736303" cy="131471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10" name="左右箭头 9">
            <a:extLst>
              <a:ext uri="{FF2B5EF4-FFF2-40B4-BE49-F238E27FC236}">
                <a16:creationId xmlns:a16="http://schemas.microsoft.com/office/drawing/2014/main" id="{F557A5DB-CCFC-4838-2228-E77194498A0D}"/>
              </a:ext>
            </a:extLst>
          </p:cNvPr>
          <p:cNvSpPr/>
          <p:nvPr/>
        </p:nvSpPr>
        <p:spPr>
          <a:xfrm>
            <a:off x="2843750" y="4916098"/>
            <a:ext cx="6202180" cy="618594"/>
          </a:xfrm>
          <a:prstGeom prst="leftRightArrow">
            <a:avLst>
              <a:gd name="adj1" fmla="val 6556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System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8CB0A710-264F-074D-EEA5-93A57CB427FE}"/>
              </a:ext>
            </a:extLst>
          </p:cNvPr>
          <p:cNvSpPr/>
          <p:nvPr/>
        </p:nvSpPr>
        <p:spPr>
          <a:xfrm>
            <a:off x="7010311" y="1817277"/>
            <a:ext cx="1899960" cy="201466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Processor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ABCA8A2-1B5D-F8A5-767B-3D593D6D628B}"/>
              </a:ext>
            </a:extLst>
          </p:cNvPr>
          <p:cNvCxnSpPr>
            <a:cxnSpLocks/>
          </p:cNvCxnSpPr>
          <p:nvPr/>
        </p:nvCxnSpPr>
        <p:spPr>
          <a:xfrm>
            <a:off x="7667328" y="3456130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D8C1A87-25D2-4DDC-F2DB-D2F3C0C4AC4C}"/>
              </a:ext>
            </a:extLst>
          </p:cNvPr>
          <p:cNvCxnSpPr>
            <a:cxnSpLocks/>
          </p:cNvCxnSpPr>
          <p:nvPr/>
        </p:nvCxnSpPr>
        <p:spPr>
          <a:xfrm>
            <a:off x="7955360" y="3456130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2763CAC-5D0E-8317-AEDA-0A1F8EB556DA}"/>
              </a:ext>
            </a:extLst>
          </p:cNvPr>
          <p:cNvCxnSpPr>
            <a:cxnSpLocks/>
          </p:cNvCxnSpPr>
          <p:nvPr/>
        </p:nvCxnSpPr>
        <p:spPr>
          <a:xfrm>
            <a:off x="8243392" y="3456130"/>
            <a:ext cx="0" cy="1856012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箭头标注 32">
            <a:extLst>
              <a:ext uri="{FF2B5EF4-FFF2-40B4-BE49-F238E27FC236}">
                <a16:creationId xmlns:a16="http://schemas.microsoft.com/office/drawing/2014/main" id="{DB00F199-E077-F058-26DD-D7266408244E}"/>
              </a:ext>
            </a:extLst>
          </p:cNvPr>
          <p:cNvSpPr/>
          <p:nvPr/>
        </p:nvSpPr>
        <p:spPr>
          <a:xfrm>
            <a:off x="5684386" y="1817277"/>
            <a:ext cx="1261257" cy="1314710"/>
          </a:xfrm>
          <a:prstGeom prst="rightArrowCallout">
            <a:avLst>
              <a:gd name="adj1" fmla="val 49034"/>
              <a:gd name="adj2" fmla="val 50751"/>
              <a:gd name="adj3" fmla="val 22139"/>
              <a:gd name="adj4" fmla="val 7298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Adaptor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CAC8276-5CEB-9E4F-1D29-051219ABAE1C}"/>
              </a:ext>
            </a:extLst>
          </p:cNvPr>
          <p:cNvSpPr txBox="1"/>
          <p:nvPr/>
        </p:nvSpPr>
        <p:spPr>
          <a:xfrm>
            <a:off x="5670742" y="3361951"/>
            <a:ext cx="142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rocc.mem</a:t>
            </a:r>
          </a:p>
        </p:txBody>
      </p:sp>
      <p:sp>
        <p:nvSpPr>
          <p:cNvPr id="35" name="Rectangle: Rounded Corners 5">
            <a:extLst>
              <a:ext uri="{FF2B5EF4-FFF2-40B4-BE49-F238E27FC236}">
                <a16:creationId xmlns:a16="http://schemas.microsoft.com/office/drawing/2014/main" id="{AF45BDCB-4730-C6C8-E2FB-CA3C5DCF8756}"/>
              </a:ext>
            </a:extLst>
          </p:cNvPr>
          <p:cNvSpPr/>
          <p:nvPr/>
        </p:nvSpPr>
        <p:spPr>
          <a:xfrm>
            <a:off x="7003215" y="3980972"/>
            <a:ext cx="1899960" cy="786091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</a:t>
            </a:r>
          </a:p>
        </p:txBody>
      </p:sp>
      <p:cxnSp>
        <p:nvCxnSpPr>
          <p:cNvPr id="37" name="直线箭头连接符 35">
            <a:extLst>
              <a:ext uri="{FF2B5EF4-FFF2-40B4-BE49-F238E27FC236}">
                <a16:creationId xmlns:a16="http://schemas.microsoft.com/office/drawing/2014/main" id="{A4466502-29B2-070A-4DD5-56DA84D7D9CD}"/>
              </a:ext>
            </a:extLst>
          </p:cNvPr>
          <p:cNvCxnSpPr>
            <a:cxnSpLocks/>
          </p:cNvCxnSpPr>
          <p:nvPr/>
        </p:nvCxnSpPr>
        <p:spPr>
          <a:xfrm>
            <a:off x="5366976" y="2842246"/>
            <a:ext cx="1711648" cy="1677807"/>
          </a:xfrm>
          <a:prstGeom prst="bentConnector3">
            <a:avLst>
              <a:gd name="adj1" fmla="val 100151"/>
            </a:avLst>
          </a:prstGeom>
          <a:ln w="50800">
            <a:solidFill>
              <a:srgbClr val="00206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884F14C3-EEA6-9012-3401-BDE429C32C37}"/>
              </a:ext>
            </a:extLst>
          </p:cNvPr>
          <p:cNvSpPr/>
          <p:nvPr/>
        </p:nvSpPr>
        <p:spPr>
          <a:xfrm>
            <a:off x="2758202" y="3346223"/>
            <a:ext cx="1163966" cy="142084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165199E8-1633-6C7A-9D50-6D3E958E3F7E}"/>
              </a:ext>
            </a:extLst>
          </p:cNvPr>
          <p:cNvCxnSpPr/>
          <p:nvPr/>
        </p:nvCxnSpPr>
        <p:spPr>
          <a:xfrm>
            <a:off x="3082685" y="284224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20B039E-B6F8-DDB7-3F36-95400E3DED98}"/>
              </a:ext>
            </a:extLst>
          </p:cNvPr>
          <p:cNvCxnSpPr/>
          <p:nvPr/>
        </p:nvCxnSpPr>
        <p:spPr>
          <a:xfrm>
            <a:off x="3370717" y="284224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C2ECA0C-1A0E-205E-B604-3E3A7054702A}"/>
              </a:ext>
            </a:extLst>
          </p:cNvPr>
          <p:cNvCxnSpPr/>
          <p:nvPr/>
        </p:nvCxnSpPr>
        <p:spPr>
          <a:xfrm>
            <a:off x="3658749" y="284224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4D09BE1D-9518-3A07-A8BD-E8536AF2F6C3}"/>
              </a:ext>
            </a:extLst>
          </p:cNvPr>
          <p:cNvSpPr/>
          <p:nvPr/>
        </p:nvSpPr>
        <p:spPr>
          <a:xfrm>
            <a:off x="4076082" y="3333553"/>
            <a:ext cx="1420849" cy="1440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Engine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1BFA370-B915-4A73-8C71-FC5863FF86F2}"/>
              </a:ext>
            </a:extLst>
          </p:cNvPr>
          <p:cNvCxnSpPr>
            <a:cxnSpLocks/>
          </p:cNvCxnSpPr>
          <p:nvPr/>
        </p:nvCxnSpPr>
        <p:spPr>
          <a:xfrm>
            <a:off x="3680760" y="4111260"/>
            <a:ext cx="576064" cy="0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1911E76A-8D2A-75AE-8203-EA412A008525}"/>
              </a:ext>
            </a:extLst>
          </p:cNvPr>
          <p:cNvCxnSpPr/>
          <p:nvPr/>
        </p:nvCxnSpPr>
        <p:spPr>
          <a:xfrm>
            <a:off x="4488819" y="281511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CF9C90EA-B559-0AF2-1DD2-EEBECE3D2B7B}"/>
              </a:ext>
            </a:extLst>
          </p:cNvPr>
          <p:cNvCxnSpPr/>
          <p:nvPr/>
        </p:nvCxnSpPr>
        <p:spPr>
          <a:xfrm>
            <a:off x="4776851" y="281511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10EFFE1F-D554-50EA-D017-11149098C193}"/>
              </a:ext>
            </a:extLst>
          </p:cNvPr>
          <p:cNvCxnSpPr/>
          <p:nvPr/>
        </p:nvCxnSpPr>
        <p:spPr>
          <a:xfrm>
            <a:off x="5064883" y="2815116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43F4B3E-88F3-208B-969F-70BCA8D4CF7C}"/>
              </a:ext>
            </a:extLst>
          </p:cNvPr>
          <p:cNvCxnSpPr/>
          <p:nvPr/>
        </p:nvCxnSpPr>
        <p:spPr>
          <a:xfrm>
            <a:off x="4503207" y="4492924"/>
            <a:ext cx="0" cy="792088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E8D22A8-CC43-8021-F675-E4351DE88058}"/>
              </a:ext>
            </a:extLst>
          </p:cNvPr>
          <p:cNvCxnSpPr/>
          <p:nvPr/>
        </p:nvCxnSpPr>
        <p:spPr>
          <a:xfrm>
            <a:off x="4791239" y="4492924"/>
            <a:ext cx="0" cy="792088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0E77A5AE-339B-9CB0-8BF5-9FD0D71219A9}"/>
              </a:ext>
            </a:extLst>
          </p:cNvPr>
          <p:cNvCxnSpPr/>
          <p:nvPr/>
        </p:nvCxnSpPr>
        <p:spPr>
          <a:xfrm>
            <a:off x="5079271" y="4492924"/>
            <a:ext cx="0" cy="792088"/>
          </a:xfrm>
          <a:prstGeom prst="straightConnector1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502BC8B6-27CA-EC30-79BE-F2AC9C1ECB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1B9928-9EDD-BF44-A5CC-BFA862EE874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083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97057-51B9-2244-F815-ECD354CA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 Engine: CPU 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E1B3EA-427F-82C6-35D8-EB3FA4A0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DMA engine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 a master agent located at the </a:t>
            </a:r>
            <a:r>
              <a:rPr kumimoji="1" lang="en-US" altLang="zh-CN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FrontBus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Rocket SoC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12F390-9655-AE05-4496-F90EB6A3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0B9D60-03BF-F45C-D4FE-3554FE093309}"/>
              </a:ext>
            </a:extLst>
          </p:cNvPr>
          <p:cNvSpPr/>
          <p:nvPr/>
        </p:nvSpPr>
        <p:spPr>
          <a:xfrm>
            <a:off x="3340337" y="4161831"/>
            <a:ext cx="5637402" cy="4613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SystemBus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6DD283-18B9-2F0A-B0C9-C7BACC18C2A7}"/>
              </a:ext>
            </a:extLst>
          </p:cNvPr>
          <p:cNvSpPr/>
          <p:nvPr/>
        </p:nvSpPr>
        <p:spPr>
          <a:xfrm>
            <a:off x="3330035" y="2089972"/>
            <a:ext cx="4414834" cy="1765947"/>
          </a:xfrm>
          <a:prstGeom prst="rect">
            <a:avLst/>
          </a:pr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0 w 4414834"/>
                      <a:gd name="csY0" fmla="*/ 0 h 1765947"/>
                      <a:gd name="csX1" fmla="*/ 640151 w 4414834"/>
                      <a:gd name="csY1" fmla="*/ 0 h 1765947"/>
                      <a:gd name="csX2" fmla="*/ 1236154 w 4414834"/>
                      <a:gd name="csY2" fmla="*/ 0 h 1765947"/>
                      <a:gd name="csX3" fmla="*/ 1788008 w 4414834"/>
                      <a:gd name="csY3" fmla="*/ 0 h 1765947"/>
                      <a:gd name="csX4" fmla="*/ 2339862 w 4414834"/>
                      <a:gd name="csY4" fmla="*/ 0 h 1765947"/>
                      <a:gd name="csX5" fmla="*/ 2980013 w 4414834"/>
                      <a:gd name="csY5" fmla="*/ 0 h 1765947"/>
                      <a:gd name="csX6" fmla="*/ 3576016 w 4414834"/>
                      <a:gd name="csY6" fmla="*/ 0 h 1765947"/>
                      <a:gd name="csX7" fmla="*/ 4414834 w 4414834"/>
                      <a:gd name="csY7" fmla="*/ 0 h 1765947"/>
                      <a:gd name="csX8" fmla="*/ 4414834 w 4414834"/>
                      <a:gd name="csY8" fmla="*/ 570990 h 1765947"/>
                      <a:gd name="csX9" fmla="*/ 4414834 w 4414834"/>
                      <a:gd name="csY9" fmla="*/ 1106660 h 1765947"/>
                      <a:gd name="csX10" fmla="*/ 4414834 w 4414834"/>
                      <a:gd name="csY10" fmla="*/ 1765947 h 1765947"/>
                      <a:gd name="csX11" fmla="*/ 3951276 w 4414834"/>
                      <a:gd name="csY11" fmla="*/ 1765947 h 1765947"/>
                      <a:gd name="csX12" fmla="*/ 3311126 w 4414834"/>
                      <a:gd name="csY12" fmla="*/ 1765947 h 1765947"/>
                      <a:gd name="csX13" fmla="*/ 2803420 w 4414834"/>
                      <a:gd name="csY13" fmla="*/ 1765947 h 1765947"/>
                      <a:gd name="csX14" fmla="*/ 2163269 w 4414834"/>
                      <a:gd name="csY14" fmla="*/ 1765947 h 1765947"/>
                      <a:gd name="csX15" fmla="*/ 1699711 w 4414834"/>
                      <a:gd name="csY15" fmla="*/ 1765947 h 1765947"/>
                      <a:gd name="csX16" fmla="*/ 1280302 w 4414834"/>
                      <a:gd name="csY16" fmla="*/ 1765947 h 1765947"/>
                      <a:gd name="csX17" fmla="*/ 860893 w 4414834"/>
                      <a:gd name="csY17" fmla="*/ 1765947 h 1765947"/>
                      <a:gd name="csX18" fmla="*/ 0 w 4414834"/>
                      <a:gd name="csY18" fmla="*/ 1765947 h 1765947"/>
                      <a:gd name="csX19" fmla="*/ 0 w 4414834"/>
                      <a:gd name="csY19" fmla="*/ 1230276 h 1765947"/>
                      <a:gd name="csX20" fmla="*/ 0 w 4414834"/>
                      <a:gd name="csY20" fmla="*/ 606308 h 1765947"/>
                      <a:gd name="csX21" fmla="*/ 0 w 4414834"/>
                      <a:gd name="csY21" fmla="*/ 0 h 1765947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  <a:cxn ang="0">
                        <a:pos x="csX16" y="csY16"/>
                      </a:cxn>
                      <a:cxn ang="0">
                        <a:pos x="csX17" y="csY17"/>
                      </a:cxn>
                      <a:cxn ang="0">
                        <a:pos x="csX18" y="csY18"/>
                      </a:cxn>
                      <a:cxn ang="0">
                        <a:pos x="csX19" y="csY19"/>
                      </a:cxn>
                      <a:cxn ang="0">
                        <a:pos x="csX20" y="csY20"/>
                      </a:cxn>
                      <a:cxn ang="0">
                        <a:pos x="csX21" y="csY21"/>
                      </a:cxn>
                    </a:cxnLst>
                    <a:rect l="l" t="t" r="r" b="b"/>
                    <a:pathLst>
                      <a:path w="4414834" h="1765947" fill="none" extrusionOk="0">
                        <a:moveTo>
                          <a:pt x="0" y="0"/>
                        </a:moveTo>
                        <a:cubicBezTo>
                          <a:pt x="279343" y="-44790"/>
                          <a:pt x="474037" y="71765"/>
                          <a:pt x="640151" y="0"/>
                        </a:cubicBezTo>
                        <a:cubicBezTo>
                          <a:pt x="806265" y="-71765"/>
                          <a:pt x="1080739" y="27997"/>
                          <a:pt x="1236154" y="0"/>
                        </a:cubicBezTo>
                        <a:cubicBezTo>
                          <a:pt x="1391569" y="-27997"/>
                          <a:pt x="1657697" y="45761"/>
                          <a:pt x="1788008" y="0"/>
                        </a:cubicBezTo>
                        <a:cubicBezTo>
                          <a:pt x="1918319" y="-45761"/>
                          <a:pt x="2118921" y="37315"/>
                          <a:pt x="2339862" y="0"/>
                        </a:cubicBezTo>
                        <a:cubicBezTo>
                          <a:pt x="2560803" y="-37315"/>
                          <a:pt x="2694568" y="38928"/>
                          <a:pt x="2980013" y="0"/>
                        </a:cubicBezTo>
                        <a:cubicBezTo>
                          <a:pt x="3265458" y="-38928"/>
                          <a:pt x="3395648" y="62161"/>
                          <a:pt x="3576016" y="0"/>
                        </a:cubicBezTo>
                        <a:cubicBezTo>
                          <a:pt x="3756384" y="-62161"/>
                          <a:pt x="3997621" y="15508"/>
                          <a:pt x="4414834" y="0"/>
                        </a:cubicBezTo>
                        <a:cubicBezTo>
                          <a:pt x="4424609" y="180612"/>
                          <a:pt x="4388939" y="296676"/>
                          <a:pt x="4414834" y="570990"/>
                        </a:cubicBezTo>
                        <a:cubicBezTo>
                          <a:pt x="4440729" y="845304"/>
                          <a:pt x="4400824" y="932150"/>
                          <a:pt x="4414834" y="1106660"/>
                        </a:cubicBezTo>
                        <a:cubicBezTo>
                          <a:pt x="4428844" y="1281170"/>
                          <a:pt x="4406691" y="1499880"/>
                          <a:pt x="4414834" y="1765947"/>
                        </a:cubicBezTo>
                        <a:cubicBezTo>
                          <a:pt x="4222156" y="1784517"/>
                          <a:pt x="4061939" y="1723981"/>
                          <a:pt x="3951276" y="1765947"/>
                        </a:cubicBezTo>
                        <a:cubicBezTo>
                          <a:pt x="3840613" y="1807913"/>
                          <a:pt x="3585514" y="1733848"/>
                          <a:pt x="3311126" y="1765947"/>
                        </a:cubicBezTo>
                        <a:cubicBezTo>
                          <a:pt x="3036738" y="1798046"/>
                          <a:pt x="3053295" y="1746845"/>
                          <a:pt x="2803420" y="1765947"/>
                        </a:cubicBezTo>
                        <a:cubicBezTo>
                          <a:pt x="2553545" y="1785049"/>
                          <a:pt x="2297525" y="1748331"/>
                          <a:pt x="2163269" y="1765947"/>
                        </a:cubicBezTo>
                        <a:cubicBezTo>
                          <a:pt x="2029013" y="1783563"/>
                          <a:pt x="1793259" y="1712694"/>
                          <a:pt x="1699711" y="1765947"/>
                        </a:cubicBezTo>
                        <a:cubicBezTo>
                          <a:pt x="1606163" y="1819200"/>
                          <a:pt x="1467043" y="1739880"/>
                          <a:pt x="1280302" y="1765947"/>
                        </a:cubicBezTo>
                        <a:cubicBezTo>
                          <a:pt x="1093561" y="1792014"/>
                          <a:pt x="1047605" y="1761674"/>
                          <a:pt x="860893" y="1765947"/>
                        </a:cubicBezTo>
                        <a:cubicBezTo>
                          <a:pt x="674181" y="1770220"/>
                          <a:pt x="186327" y="1687527"/>
                          <a:pt x="0" y="1765947"/>
                        </a:cubicBezTo>
                        <a:cubicBezTo>
                          <a:pt x="-2181" y="1642391"/>
                          <a:pt x="48575" y="1347815"/>
                          <a:pt x="0" y="1230276"/>
                        </a:cubicBezTo>
                        <a:cubicBezTo>
                          <a:pt x="-48575" y="1112737"/>
                          <a:pt x="31947" y="733661"/>
                          <a:pt x="0" y="606308"/>
                        </a:cubicBezTo>
                        <a:cubicBezTo>
                          <a:pt x="-31947" y="478955"/>
                          <a:pt x="26107" y="147403"/>
                          <a:pt x="0" y="0"/>
                        </a:cubicBezTo>
                        <a:close/>
                      </a:path>
                      <a:path w="4414834" h="1765947" stroke="0" extrusionOk="0">
                        <a:moveTo>
                          <a:pt x="0" y="0"/>
                        </a:moveTo>
                        <a:cubicBezTo>
                          <a:pt x="103729" y="-17466"/>
                          <a:pt x="276365" y="15738"/>
                          <a:pt x="507706" y="0"/>
                        </a:cubicBezTo>
                        <a:cubicBezTo>
                          <a:pt x="739047" y="-15738"/>
                          <a:pt x="751849" y="13641"/>
                          <a:pt x="927115" y="0"/>
                        </a:cubicBezTo>
                        <a:cubicBezTo>
                          <a:pt x="1102381" y="-13641"/>
                          <a:pt x="1353580" y="60426"/>
                          <a:pt x="1567266" y="0"/>
                        </a:cubicBezTo>
                        <a:cubicBezTo>
                          <a:pt x="1780952" y="-60426"/>
                          <a:pt x="1955980" y="27987"/>
                          <a:pt x="2074972" y="0"/>
                        </a:cubicBezTo>
                        <a:cubicBezTo>
                          <a:pt x="2193964" y="-27987"/>
                          <a:pt x="2449021" y="52598"/>
                          <a:pt x="2582678" y="0"/>
                        </a:cubicBezTo>
                        <a:cubicBezTo>
                          <a:pt x="2716335" y="-52598"/>
                          <a:pt x="3056676" y="16638"/>
                          <a:pt x="3222829" y="0"/>
                        </a:cubicBezTo>
                        <a:cubicBezTo>
                          <a:pt x="3388982" y="-16638"/>
                          <a:pt x="3565790" y="54107"/>
                          <a:pt x="3686386" y="0"/>
                        </a:cubicBezTo>
                        <a:cubicBezTo>
                          <a:pt x="3806982" y="-54107"/>
                          <a:pt x="4240576" y="39969"/>
                          <a:pt x="4414834" y="0"/>
                        </a:cubicBezTo>
                        <a:cubicBezTo>
                          <a:pt x="4434876" y="276371"/>
                          <a:pt x="4375742" y="402839"/>
                          <a:pt x="4414834" y="623968"/>
                        </a:cubicBezTo>
                        <a:cubicBezTo>
                          <a:pt x="4453926" y="845097"/>
                          <a:pt x="4383559" y="942340"/>
                          <a:pt x="4414834" y="1177298"/>
                        </a:cubicBezTo>
                        <a:cubicBezTo>
                          <a:pt x="4446109" y="1412256"/>
                          <a:pt x="4404880" y="1551911"/>
                          <a:pt x="4414834" y="1765947"/>
                        </a:cubicBezTo>
                        <a:cubicBezTo>
                          <a:pt x="4237987" y="1817994"/>
                          <a:pt x="4081644" y="1751297"/>
                          <a:pt x="3818831" y="1765947"/>
                        </a:cubicBezTo>
                        <a:cubicBezTo>
                          <a:pt x="3556018" y="1780597"/>
                          <a:pt x="3417272" y="1730384"/>
                          <a:pt x="3178680" y="1765947"/>
                        </a:cubicBezTo>
                        <a:cubicBezTo>
                          <a:pt x="2940088" y="1801510"/>
                          <a:pt x="2726380" y="1727272"/>
                          <a:pt x="2538530" y="1765947"/>
                        </a:cubicBezTo>
                        <a:cubicBezTo>
                          <a:pt x="2350680" y="1804622"/>
                          <a:pt x="2221244" y="1733338"/>
                          <a:pt x="2074972" y="1765947"/>
                        </a:cubicBezTo>
                        <a:cubicBezTo>
                          <a:pt x="1928700" y="1798556"/>
                          <a:pt x="1637907" y="1718750"/>
                          <a:pt x="1523118" y="1765947"/>
                        </a:cubicBezTo>
                        <a:cubicBezTo>
                          <a:pt x="1408329" y="1813144"/>
                          <a:pt x="1063974" y="1706929"/>
                          <a:pt x="882967" y="1765947"/>
                        </a:cubicBezTo>
                        <a:cubicBezTo>
                          <a:pt x="701960" y="1824965"/>
                          <a:pt x="351003" y="1715457"/>
                          <a:pt x="0" y="1765947"/>
                        </a:cubicBezTo>
                        <a:cubicBezTo>
                          <a:pt x="-23840" y="1598914"/>
                          <a:pt x="45030" y="1486758"/>
                          <a:pt x="0" y="1230276"/>
                        </a:cubicBezTo>
                        <a:cubicBezTo>
                          <a:pt x="-45030" y="973794"/>
                          <a:pt x="54898" y="816718"/>
                          <a:pt x="0" y="676946"/>
                        </a:cubicBezTo>
                        <a:cubicBezTo>
                          <a:pt x="-54898" y="537174"/>
                          <a:pt x="1664" y="1405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RocketTile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20B8BC-5535-1CE9-FD80-6B6B766368E9}"/>
              </a:ext>
            </a:extLst>
          </p:cNvPr>
          <p:cNvSpPr/>
          <p:nvPr/>
        </p:nvSpPr>
        <p:spPr>
          <a:xfrm>
            <a:off x="4760428" y="2529044"/>
            <a:ext cx="854215" cy="43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Rocket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6E81CA-CEEB-98FE-7111-38228A2F0B49}"/>
              </a:ext>
            </a:extLst>
          </p:cNvPr>
          <p:cNvSpPr/>
          <p:nvPr/>
        </p:nvSpPr>
        <p:spPr>
          <a:xfrm>
            <a:off x="3652064" y="2529044"/>
            <a:ext cx="854215" cy="43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PTW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397556-7E27-A70B-A195-4425A50755F5}"/>
              </a:ext>
            </a:extLst>
          </p:cNvPr>
          <p:cNvSpPr/>
          <p:nvPr/>
        </p:nvSpPr>
        <p:spPr>
          <a:xfrm>
            <a:off x="4760428" y="3223773"/>
            <a:ext cx="854215" cy="43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L1D$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418409-07A7-14B3-3BA2-9D7CFA0F52E9}"/>
              </a:ext>
            </a:extLst>
          </p:cNvPr>
          <p:cNvSpPr/>
          <p:nvPr/>
        </p:nvSpPr>
        <p:spPr>
          <a:xfrm>
            <a:off x="5827017" y="2529044"/>
            <a:ext cx="632753" cy="1133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96630E-DBE5-1A10-5DFF-94E13E47AF17}"/>
              </a:ext>
            </a:extLst>
          </p:cNvPr>
          <p:cNvSpPr/>
          <p:nvPr/>
        </p:nvSpPr>
        <p:spPr>
          <a:xfrm>
            <a:off x="6667601" y="2529044"/>
            <a:ext cx="817406" cy="11330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Engine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B318A9-AE9F-9958-1938-16FA7108821D}"/>
              </a:ext>
            </a:extLst>
          </p:cNvPr>
          <p:cNvSpPr/>
          <p:nvPr/>
        </p:nvSpPr>
        <p:spPr>
          <a:xfrm>
            <a:off x="7963001" y="3395700"/>
            <a:ext cx="1014738" cy="4613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FrontBus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BDD4E8-858D-2B0A-4DD6-0310066B2FA4}"/>
              </a:ext>
            </a:extLst>
          </p:cNvPr>
          <p:cNvSpPr/>
          <p:nvPr/>
        </p:nvSpPr>
        <p:spPr>
          <a:xfrm>
            <a:off x="3340337" y="4854559"/>
            <a:ext cx="1420091" cy="461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L2$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F9C404-9572-0C3A-1814-F9A6485810A7}"/>
              </a:ext>
            </a:extLst>
          </p:cNvPr>
          <p:cNvSpPr/>
          <p:nvPr/>
        </p:nvSpPr>
        <p:spPr>
          <a:xfrm>
            <a:off x="3340337" y="5511489"/>
            <a:ext cx="1420091" cy="461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MemoryBus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3D34ED-A405-1482-4939-E8C3BF926848}"/>
              </a:ext>
            </a:extLst>
          </p:cNvPr>
          <p:cNvSpPr/>
          <p:nvPr/>
        </p:nvSpPr>
        <p:spPr>
          <a:xfrm>
            <a:off x="5941284" y="4854559"/>
            <a:ext cx="3310178" cy="4613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ControlBus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EF73EF-D55F-4187-4871-2E6580D9FA54}"/>
              </a:ext>
            </a:extLst>
          </p:cNvPr>
          <p:cNvSpPr/>
          <p:nvPr/>
        </p:nvSpPr>
        <p:spPr>
          <a:xfrm>
            <a:off x="5049288" y="5511488"/>
            <a:ext cx="3310178" cy="4613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PeripheryBus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7AAA9C6-834C-FE36-CBA6-12A919060DE5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4506279" y="2748207"/>
            <a:ext cx="2541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63D35EA-F0CE-3B7A-CCF2-0D36AF792A0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187536" y="2967369"/>
            <a:ext cx="0" cy="2564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35BB7B0-603A-383F-38F0-5757630239E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4079171" y="2967369"/>
            <a:ext cx="1" cy="2564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A0BA0486-0B66-A544-F9FC-8DBD4BDF69A8}"/>
              </a:ext>
            </a:extLst>
          </p:cNvPr>
          <p:cNvSpPr/>
          <p:nvPr/>
        </p:nvSpPr>
        <p:spPr>
          <a:xfrm>
            <a:off x="4299006" y="2972441"/>
            <a:ext cx="661707" cy="243167"/>
          </a:xfrm>
          <a:custGeom>
            <a:avLst/>
            <a:gdLst>
              <a:gd name="csX0" fmla="*/ 685800 w 690282"/>
              <a:gd name="csY0" fmla="*/ 0 h 224117"/>
              <a:gd name="csX1" fmla="*/ 690282 w 690282"/>
              <a:gd name="csY1" fmla="*/ 103094 h 224117"/>
              <a:gd name="csX2" fmla="*/ 0 w 690282"/>
              <a:gd name="csY2" fmla="*/ 103094 h 224117"/>
              <a:gd name="csX3" fmla="*/ 17929 w 690282"/>
              <a:gd name="csY3" fmla="*/ 224117 h 224117"/>
              <a:gd name="csX0" fmla="*/ 685800 w 685800"/>
              <a:gd name="csY0" fmla="*/ 0 h 224117"/>
              <a:gd name="csX1" fmla="*/ 680757 w 685800"/>
              <a:gd name="csY1" fmla="*/ 103094 h 224117"/>
              <a:gd name="csX2" fmla="*/ 0 w 685800"/>
              <a:gd name="csY2" fmla="*/ 103094 h 224117"/>
              <a:gd name="csX3" fmla="*/ 17929 w 685800"/>
              <a:gd name="csY3" fmla="*/ 224117 h 224117"/>
              <a:gd name="csX0" fmla="*/ 685800 w 696632"/>
              <a:gd name="csY0" fmla="*/ 0 h 224117"/>
              <a:gd name="csX1" fmla="*/ 696632 w 696632"/>
              <a:gd name="csY1" fmla="*/ 103094 h 224117"/>
              <a:gd name="csX2" fmla="*/ 0 w 696632"/>
              <a:gd name="csY2" fmla="*/ 103094 h 224117"/>
              <a:gd name="csX3" fmla="*/ 17929 w 696632"/>
              <a:gd name="csY3" fmla="*/ 224117 h 224117"/>
              <a:gd name="csX0" fmla="*/ 685800 w 685800"/>
              <a:gd name="csY0" fmla="*/ 0 h 224117"/>
              <a:gd name="csX1" fmla="*/ 677582 w 685800"/>
              <a:gd name="csY1" fmla="*/ 106269 h 224117"/>
              <a:gd name="csX2" fmla="*/ 0 w 685800"/>
              <a:gd name="csY2" fmla="*/ 103094 h 224117"/>
              <a:gd name="csX3" fmla="*/ 17929 w 685800"/>
              <a:gd name="csY3" fmla="*/ 224117 h 224117"/>
              <a:gd name="csX0" fmla="*/ 685800 w 687107"/>
              <a:gd name="csY0" fmla="*/ 0 h 224117"/>
              <a:gd name="csX1" fmla="*/ 687107 w 687107"/>
              <a:gd name="csY1" fmla="*/ 109444 h 224117"/>
              <a:gd name="csX2" fmla="*/ 0 w 687107"/>
              <a:gd name="csY2" fmla="*/ 103094 h 224117"/>
              <a:gd name="csX3" fmla="*/ 17929 w 687107"/>
              <a:gd name="csY3" fmla="*/ 224117 h 224117"/>
              <a:gd name="csX0" fmla="*/ 669925 w 671232"/>
              <a:gd name="csY0" fmla="*/ 0 h 224117"/>
              <a:gd name="csX1" fmla="*/ 671232 w 671232"/>
              <a:gd name="csY1" fmla="*/ 109444 h 224117"/>
              <a:gd name="csX2" fmla="*/ 0 w 671232"/>
              <a:gd name="csY2" fmla="*/ 115794 h 224117"/>
              <a:gd name="csX3" fmla="*/ 2054 w 671232"/>
              <a:gd name="csY3" fmla="*/ 224117 h 224117"/>
              <a:gd name="csX0" fmla="*/ 667992 w 669299"/>
              <a:gd name="csY0" fmla="*/ 0 h 224117"/>
              <a:gd name="csX1" fmla="*/ 669299 w 669299"/>
              <a:gd name="csY1" fmla="*/ 109444 h 224117"/>
              <a:gd name="csX2" fmla="*/ 1242 w 669299"/>
              <a:gd name="csY2" fmla="*/ 106269 h 224117"/>
              <a:gd name="csX3" fmla="*/ 121 w 669299"/>
              <a:gd name="csY3" fmla="*/ 224117 h 224117"/>
              <a:gd name="csX0" fmla="*/ 679450 w 680757"/>
              <a:gd name="csY0" fmla="*/ 0 h 224117"/>
              <a:gd name="csX1" fmla="*/ 680757 w 680757"/>
              <a:gd name="csY1" fmla="*/ 109444 h 224117"/>
              <a:gd name="csX2" fmla="*/ 0 w 680757"/>
              <a:gd name="csY2" fmla="*/ 112619 h 224117"/>
              <a:gd name="csX3" fmla="*/ 11579 w 680757"/>
              <a:gd name="csY3" fmla="*/ 224117 h 224117"/>
              <a:gd name="csX0" fmla="*/ 667992 w 669299"/>
              <a:gd name="csY0" fmla="*/ 0 h 224117"/>
              <a:gd name="csX1" fmla="*/ 669299 w 669299"/>
              <a:gd name="csY1" fmla="*/ 109444 h 224117"/>
              <a:gd name="csX2" fmla="*/ 1242 w 669299"/>
              <a:gd name="csY2" fmla="*/ 115794 h 224117"/>
              <a:gd name="csX3" fmla="*/ 121 w 669299"/>
              <a:gd name="csY3" fmla="*/ 224117 h 224117"/>
              <a:gd name="csX0" fmla="*/ 685800 w 687107"/>
              <a:gd name="csY0" fmla="*/ 0 h 224117"/>
              <a:gd name="csX1" fmla="*/ 687107 w 687107"/>
              <a:gd name="csY1" fmla="*/ 109444 h 224117"/>
              <a:gd name="csX2" fmla="*/ 0 w 687107"/>
              <a:gd name="csY2" fmla="*/ 106269 h 224117"/>
              <a:gd name="csX3" fmla="*/ 17929 w 687107"/>
              <a:gd name="csY3" fmla="*/ 224117 h 224117"/>
              <a:gd name="csX0" fmla="*/ 673100 w 674407"/>
              <a:gd name="csY0" fmla="*/ 0 h 224117"/>
              <a:gd name="csX1" fmla="*/ 674407 w 674407"/>
              <a:gd name="csY1" fmla="*/ 109444 h 224117"/>
              <a:gd name="csX2" fmla="*/ 0 w 674407"/>
              <a:gd name="csY2" fmla="*/ 115794 h 224117"/>
              <a:gd name="csX3" fmla="*/ 5229 w 674407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112619 h 224117"/>
              <a:gd name="csX3" fmla="*/ 58 w 669236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99919 h 224117"/>
              <a:gd name="csX3" fmla="*/ 58 w 669236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115794 h 224117"/>
              <a:gd name="csX3" fmla="*/ 58 w 669236"/>
              <a:gd name="csY3" fmla="*/ 224117 h 224117"/>
              <a:gd name="csX0" fmla="*/ 667909 w 669216"/>
              <a:gd name="csY0" fmla="*/ 0 h 224117"/>
              <a:gd name="csX1" fmla="*/ 669216 w 669216"/>
              <a:gd name="csY1" fmla="*/ 109444 h 224117"/>
              <a:gd name="csX2" fmla="*/ 7509 w 669216"/>
              <a:gd name="csY2" fmla="*/ 112619 h 224117"/>
              <a:gd name="csX3" fmla="*/ 38 w 669216"/>
              <a:gd name="csY3" fmla="*/ 224117 h 224117"/>
              <a:gd name="csX0" fmla="*/ 679450 w 680757"/>
              <a:gd name="csY0" fmla="*/ 0 h 224117"/>
              <a:gd name="csX1" fmla="*/ 680757 w 680757"/>
              <a:gd name="csY1" fmla="*/ 109444 h 224117"/>
              <a:gd name="csX2" fmla="*/ 0 w 680757"/>
              <a:gd name="csY2" fmla="*/ 115794 h 224117"/>
              <a:gd name="csX3" fmla="*/ 11579 w 680757"/>
              <a:gd name="csY3" fmla="*/ 224117 h 224117"/>
              <a:gd name="csX0" fmla="*/ 688975 w 690282"/>
              <a:gd name="csY0" fmla="*/ 0 h 224117"/>
              <a:gd name="csX1" fmla="*/ 690282 w 690282"/>
              <a:gd name="csY1" fmla="*/ 109444 h 224117"/>
              <a:gd name="csX2" fmla="*/ 0 w 690282"/>
              <a:gd name="csY2" fmla="*/ 103094 h 224117"/>
              <a:gd name="csX3" fmla="*/ 21104 w 690282"/>
              <a:gd name="csY3" fmla="*/ 224117 h 224117"/>
              <a:gd name="csX0" fmla="*/ 679450 w 680757"/>
              <a:gd name="csY0" fmla="*/ 0 h 224117"/>
              <a:gd name="csX1" fmla="*/ 680757 w 680757"/>
              <a:gd name="csY1" fmla="*/ 109444 h 224117"/>
              <a:gd name="csX2" fmla="*/ 0 w 680757"/>
              <a:gd name="csY2" fmla="*/ 109444 h 224117"/>
              <a:gd name="csX3" fmla="*/ 11579 w 680757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109444 h 224117"/>
              <a:gd name="csX3" fmla="*/ 58 w 669236"/>
              <a:gd name="csY3" fmla="*/ 224117 h 224117"/>
              <a:gd name="csX0" fmla="*/ 682625 w 683932"/>
              <a:gd name="csY0" fmla="*/ 0 h 224117"/>
              <a:gd name="csX1" fmla="*/ 683932 w 683932"/>
              <a:gd name="csY1" fmla="*/ 109444 h 224117"/>
              <a:gd name="csX2" fmla="*/ 0 w 683932"/>
              <a:gd name="csY2" fmla="*/ 112619 h 224117"/>
              <a:gd name="csX3" fmla="*/ 14754 w 683932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118969 h 224117"/>
              <a:gd name="csX3" fmla="*/ 58 w 669236"/>
              <a:gd name="csY3" fmla="*/ 224117 h 224117"/>
              <a:gd name="csX0" fmla="*/ 685800 w 687107"/>
              <a:gd name="csY0" fmla="*/ 0 h 224117"/>
              <a:gd name="csX1" fmla="*/ 687107 w 687107"/>
              <a:gd name="csY1" fmla="*/ 109444 h 224117"/>
              <a:gd name="csX2" fmla="*/ 0 w 687107"/>
              <a:gd name="csY2" fmla="*/ 109444 h 224117"/>
              <a:gd name="csX3" fmla="*/ 17929 w 687107"/>
              <a:gd name="csY3" fmla="*/ 224117 h 224117"/>
              <a:gd name="csX0" fmla="*/ 667929 w 669236"/>
              <a:gd name="csY0" fmla="*/ 0 h 224117"/>
              <a:gd name="csX1" fmla="*/ 669236 w 669236"/>
              <a:gd name="csY1" fmla="*/ 109444 h 224117"/>
              <a:gd name="csX2" fmla="*/ 4354 w 669236"/>
              <a:gd name="csY2" fmla="*/ 118969 h 224117"/>
              <a:gd name="csX3" fmla="*/ 58 w 669236"/>
              <a:gd name="csY3" fmla="*/ 224117 h 224117"/>
              <a:gd name="csX0" fmla="*/ 676275 w 677582"/>
              <a:gd name="csY0" fmla="*/ 0 h 224117"/>
              <a:gd name="csX1" fmla="*/ 677582 w 677582"/>
              <a:gd name="csY1" fmla="*/ 109444 h 224117"/>
              <a:gd name="csX2" fmla="*/ 0 w 677582"/>
              <a:gd name="csY2" fmla="*/ 118969 h 224117"/>
              <a:gd name="csX3" fmla="*/ 8404 w 677582"/>
              <a:gd name="csY3" fmla="*/ 224117 h 224117"/>
              <a:gd name="csX0" fmla="*/ 667909 w 669216"/>
              <a:gd name="csY0" fmla="*/ 0 h 224117"/>
              <a:gd name="csX1" fmla="*/ 669216 w 669216"/>
              <a:gd name="csY1" fmla="*/ 109444 h 224117"/>
              <a:gd name="csX2" fmla="*/ 7509 w 669216"/>
              <a:gd name="csY2" fmla="*/ 122144 h 224117"/>
              <a:gd name="csX3" fmla="*/ 38 w 669216"/>
              <a:gd name="csY3" fmla="*/ 224117 h 224117"/>
              <a:gd name="csX0" fmla="*/ 667909 w 669216"/>
              <a:gd name="csY0" fmla="*/ 0 h 224117"/>
              <a:gd name="csX1" fmla="*/ 669216 w 669216"/>
              <a:gd name="csY1" fmla="*/ 109444 h 224117"/>
              <a:gd name="csX2" fmla="*/ 7509 w 669216"/>
              <a:gd name="csY2" fmla="*/ 109444 h 224117"/>
              <a:gd name="csX3" fmla="*/ 38 w 669216"/>
              <a:gd name="csY3" fmla="*/ 224117 h 224117"/>
              <a:gd name="csX0" fmla="*/ 660400 w 661707"/>
              <a:gd name="csY0" fmla="*/ 0 h 465417"/>
              <a:gd name="csX1" fmla="*/ 661707 w 661707"/>
              <a:gd name="csY1" fmla="*/ 109444 h 465417"/>
              <a:gd name="csX2" fmla="*/ 0 w 661707"/>
              <a:gd name="csY2" fmla="*/ 109444 h 465417"/>
              <a:gd name="csX3" fmla="*/ 2054 w 661707"/>
              <a:gd name="csY3" fmla="*/ 465417 h 465417"/>
              <a:gd name="csX0" fmla="*/ 660400 w 661707"/>
              <a:gd name="csY0" fmla="*/ 0 h 243167"/>
              <a:gd name="csX1" fmla="*/ 661707 w 661707"/>
              <a:gd name="csY1" fmla="*/ 109444 h 243167"/>
              <a:gd name="csX2" fmla="*/ 0 w 661707"/>
              <a:gd name="csY2" fmla="*/ 109444 h 243167"/>
              <a:gd name="csX3" fmla="*/ 2054 w 661707"/>
              <a:gd name="csY3" fmla="*/ 243167 h 24316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661707" h="243167">
                <a:moveTo>
                  <a:pt x="660400" y="0"/>
                </a:moveTo>
                <a:cubicBezTo>
                  <a:pt x="660836" y="36481"/>
                  <a:pt x="661271" y="72963"/>
                  <a:pt x="661707" y="109444"/>
                </a:cubicBezTo>
                <a:lnTo>
                  <a:pt x="0" y="109444"/>
                </a:lnTo>
                <a:cubicBezTo>
                  <a:pt x="685" y="145552"/>
                  <a:pt x="1369" y="207059"/>
                  <a:pt x="2054" y="24316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AD29DB-1B2E-A1ED-D747-8BD80935FD50}"/>
              </a:ext>
            </a:extLst>
          </p:cNvPr>
          <p:cNvSpPr/>
          <p:nvPr/>
        </p:nvSpPr>
        <p:spPr>
          <a:xfrm>
            <a:off x="3652063" y="3223773"/>
            <a:ext cx="854215" cy="438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L1I$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538CD6F-39DC-8AF9-432A-908709DB04A2}"/>
              </a:ext>
            </a:extLst>
          </p:cNvPr>
          <p:cNvSpPr/>
          <p:nvPr/>
        </p:nvSpPr>
        <p:spPr>
          <a:xfrm>
            <a:off x="4506278" y="3918502"/>
            <a:ext cx="254150" cy="230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C188A52B-C8AC-9C89-4F3F-04564D3B0B93}"/>
              </a:ext>
            </a:extLst>
          </p:cNvPr>
          <p:cNvCxnSpPr>
            <a:stCxn id="11" idx="2"/>
            <a:endCxn id="48" idx="2"/>
          </p:cNvCxnSpPr>
          <p:nvPr/>
        </p:nvCxnSpPr>
        <p:spPr>
          <a:xfrm rot="16200000" flipH="1">
            <a:off x="4112712" y="3628557"/>
            <a:ext cx="487101" cy="554182"/>
          </a:xfrm>
          <a:prstGeom prst="bentConnector3">
            <a:avLst>
              <a:gd name="adj1" fmla="val 719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D8AA823F-F52A-2B02-B9BF-72FA4AAD9D35}"/>
              </a:ext>
            </a:extLst>
          </p:cNvPr>
          <p:cNvCxnSpPr>
            <a:cxnSpLocks/>
            <a:stCxn id="10" idx="2"/>
            <a:endCxn id="48" idx="2"/>
          </p:cNvCxnSpPr>
          <p:nvPr/>
        </p:nvCxnSpPr>
        <p:spPr>
          <a:xfrm rot="5400000">
            <a:off x="4666895" y="3628557"/>
            <a:ext cx="487101" cy="554183"/>
          </a:xfrm>
          <a:prstGeom prst="bentConnector3">
            <a:avLst>
              <a:gd name="adj1" fmla="val 7197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FD5C1425-1E30-8D85-C34A-387B91C357A9}"/>
              </a:ext>
            </a:extLst>
          </p:cNvPr>
          <p:cNvCxnSpPr>
            <a:stCxn id="8" idx="3"/>
          </p:cNvCxnSpPr>
          <p:nvPr/>
        </p:nvCxnSpPr>
        <p:spPr>
          <a:xfrm flipV="1">
            <a:off x="5614643" y="2748206"/>
            <a:ext cx="21237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5BC8CD46-8F22-CB9E-ACD4-B2E719F258F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6459770" y="3095571"/>
            <a:ext cx="2078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485674AA-C45A-9360-F24F-33C6E6F9A51D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7485007" y="3095571"/>
            <a:ext cx="985363" cy="300129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3" name="直线箭头连接符 3072">
            <a:extLst>
              <a:ext uri="{FF2B5EF4-FFF2-40B4-BE49-F238E27FC236}">
                <a16:creationId xmlns:a16="http://schemas.microsoft.com/office/drawing/2014/main" id="{F58ED0E8-48AE-79AC-AD48-D1D91742F7E3}"/>
              </a:ext>
            </a:extLst>
          </p:cNvPr>
          <p:cNvCxnSpPr>
            <a:stCxn id="15" idx="2"/>
          </p:cNvCxnSpPr>
          <p:nvPr/>
        </p:nvCxnSpPr>
        <p:spPr>
          <a:xfrm>
            <a:off x="8470370" y="3857095"/>
            <a:ext cx="0" cy="3047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5" name="直线箭头连接符 3074">
            <a:extLst>
              <a:ext uri="{FF2B5EF4-FFF2-40B4-BE49-F238E27FC236}">
                <a16:creationId xmlns:a16="http://schemas.microsoft.com/office/drawing/2014/main" id="{DF475372-75CE-D2C7-4E8A-42CDD5C43DA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050383" y="4629770"/>
            <a:ext cx="0" cy="224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6" name="直线箭头连接符 3075">
            <a:extLst>
              <a:ext uri="{FF2B5EF4-FFF2-40B4-BE49-F238E27FC236}">
                <a16:creationId xmlns:a16="http://schemas.microsoft.com/office/drawing/2014/main" id="{481888BE-B5D7-4D44-C21B-224B89E63F6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050383" y="5315954"/>
            <a:ext cx="0" cy="1955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7" name="直线箭头连接符 3076">
            <a:extLst>
              <a:ext uri="{FF2B5EF4-FFF2-40B4-BE49-F238E27FC236}">
                <a16:creationId xmlns:a16="http://schemas.microsoft.com/office/drawing/2014/main" id="{12D752F5-E574-9F67-C47B-D0D1F127C648}"/>
              </a:ext>
            </a:extLst>
          </p:cNvPr>
          <p:cNvCxnSpPr>
            <a:cxnSpLocks/>
          </p:cNvCxnSpPr>
          <p:nvPr/>
        </p:nvCxnSpPr>
        <p:spPr>
          <a:xfrm flipH="1">
            <a:off x="5398345" y="4635858"/>
            <a:ext cx="391" cy="875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8" name="直线箭头连接符 3077">
            <a:extLst>
              <a:ext uri="{FF2B5EF4-FFF2-40B4-BE49-F238E27FC236}">
                <a16:creationId xmlns:a16="http://schemas.microsoft.com/office/drawing/2014/main" id="{FF8030C7-400F-C47B-A951-A26D4115332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596373" y="4623226"/>
            <a:ext cx="0" cy="2313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日期占位符 19">
            <a:extLst>
              <a:ext uri="{FF2B5EF4-FFF2-40B4-BE49-F238E27FC236}">
                <a16:creationId xmlns:a16="http://schemas.microsoft.com/office/drawing/2014/main" id="{F6F3D7EC-1BB5-07B9-297A-F9FEC3250F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585BBA-052E-4046-B8EE-FE113706425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05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Today, we introduce </a:t>
            </a:r>
            <a:r>
              <a:rPr lang="en-US" altLang="zh-CN" sz="4000" dirty="0">
                <a:latin typeface="Bahnschrift Condensed" panose="020B0502040204020203" pitchFamily="34" charset="0"/>
              </a:rPr>
              <a:t>cmt2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166438 h 3860802"/>
              <a:gd name="csX3" fmla="*/ 251371 w 502742"/>
              <a:gd name="csY3" fmla="*/ 2569366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236037 h 3860802"/>
              <a:gd name="csX8" fmla="*/ 251371 w 502742"/>
              <a:gd name="csY8" fmla="*/ 657431 h 3860802"/>
              <a:gd name="csX9" fmla="*/ 251371 w 502742"/>
              <a:gd name="csY9" fmla="*/ 41893 h 3860802"/>
              <a:gd name="csX10" fmla="*/ 502742 w 502742"/>
              <a:gd name="csY10" fmla="*/ 0 h 3860802"/>
              <a:gd name="csX11" fmla="*/ 502742 w 502742"/>
              <a:gd name="csY11" fmla="*/ 604859 h 3860802"/>
              <a:gd name="csX12" fmla="*/ 502742 w 502742"/>
              <a:gd name="csY12" fmla="*/ 1248326 h 3860802"/>
              <a:gd name="csX13" fmla="*/ 502742 w 502742"/>
              <a:gd name="csY13" fmla="*/ 1891793 h 3860802"/>
              <a:gd name="csX14" fmla="*/ 502742 w 502742"/>
              <a:gd name="csY14" fmla="*/ 2535260 h 3860802"/>
              <a:gd name="csX15" fmla="*/ 502742 w 502742"/>
              <a:gd name="csY15" fmla="*/ 3217335 h 3860802"/>
              <a:gd name="csX16" fmla="*/ 502742 w 502742"/>
              <a:gd name="csY16" fmla="*/ 3860802 h 3860802"/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203371 h 3860802"/>
              <a:gd name="csX3" fmla="*/ 251371 w 502742"/>
              <a:gd name="csY3" fmla="*/ 2624765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309902 h 3860802"/>
              <a:gd name="csX8" fmla="*/ 251371 w 502742"/>
              <a:gd name="csY8" fmla="*/ 694364 h 3860802"/>
              <a:gd name="csX9" fmla="*/ 251371 w 502742"/>
              <a:gd name="csY9" fmla="*/ 41893 h 3860802"/>
              <a:gd name="csX10" fmla="*/ 502742 w 502742"/>
              <a:gd name="csY10" fmla="*/ 0 h 38608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the successor of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 (cmt1)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cmt2!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73CC00-DF67-7717-4F5E-7467BA69C0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9F8120-9D23-E042-A5EC-E76253EA0C7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AC15F-A643-5B34-27A5-FD4468CA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TileLink</a:t>
            </a:r>
            <a:r>
              <a:rPr kumimoji="1" lang="en-US" altLang="zh-CN" dirty="0"/>
              <a:t> Protocol Basics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CB14A-3779-B1A2-6F21-7644DD90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free and open standard for tightly coupled, low-latency SoC buses, designed for RISC-V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System bus protocol of Rocket SoC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use TL-UH, a subset of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TileLink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with burst transfer capability</a:t>
            </a:r>
          </a:p>
          <a:p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88B6DF-CC74-4A9A-0CE2-21613DFD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6F3271-67BD-4EF7-1648-6977FBF5CC59}"/>
              </a:ext>
            </a:extLst>
          </p:cNvPr>
          <p:cNvSpPr txBox="1"/>
          <p:nvPr/>
        </p:nvSpPr>
        <p:spPr>
          <a:xfrm>
            <a:off x="481822" y="5956887"/>
            <a:ext cx="90913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TileLink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Spec: https://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www.sifive.com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/document-file/tilelink-spec-1.9.3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7917AB-0649-B8A2-E464-3D81C47BC1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877" y="1554558"/>
            <a:ext cx="3383031" cy="10302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EA0247-F418-7B2E-05A1-2125AF0D461E}"/>
              </a:ext>
            </a:extLst>
          </p:cNvPr>
          <p:cNvSpPr/>
          <p:nvPr/>
        </p:nvSpPr>
        <p:spPr>
          <a:xfrm>
            <a:off x="2873828" y="3311964"/>
            <a:ext cx="1884784" cy="21740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B04C40-3F4F-863E-D3BA-388A7EBDCD45}"/>
              </a:ext>
            </a:extLst>
          </p:cNvPr>
          <p:cNvSpPr/>
          <p:nvPr/>
        </p:nvSpPr>
        <p:spPr>
          <a:xfrm>
            <a:off x="8154281" y="3311964"/>
            <a:ext cx="1884784" cy="2174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24C9818-83FC-ED69-D1FD-F693A4A0775C}"/>
              </a:ext>
            </a:extLst>
          </p:cNvPr>
          <p:cNvSpPr/>
          <p:nvPr/>
        </p:nvSpPr>
        <p:spPr>
          <a:xfrm>
            <a:off x="4954555" y="3868798"/>
            <a:ext cx="2239347" cy="578498"/>
          </a:xfrm>
          <a:prstGeom prst="rightArrow">
            <a:avLst>
              <a:gd name="adj1" fmla="val 62903"/>
              <a:gd name="adj2" fmla="val 82258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Channel A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左箭头 13">
            <a:extLst>
              <a:ext uri="{FF2B5EF4-FFF2-40B4-BE49-F238E27FC236}">
                <a16:creationId xmlns:a16="http://schemas.microsoft.com/office/drawing/2014/main" id="{C5E80C04-D2CC-76F2-CB15-A67D90CB0306}"/>
              </a:ext>
            </a:extLst>
          </p:cNvPr>
          <p:cNvSpPr/>
          <p:nvPr/>
        </p:nvSpPr>
        <p:spPr>
          <a:xfrm>
            <a:off x="4954555" y="4591309"/>
            <a:ext cx="2239347" cy="578498"/>
          </a:xfrm>
          <a:prstGeom prst="leftArrow">
            <a:avLst>
              <a:gd name="adj1" fmla="val 66129"/>
              <a:gd name="adj2" fmla="val 87097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Channel D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18ABB7-D52D-5222-2BB4-47846143EB4D}"/>
              </a:ext>
            </a:extLst>
          </p:cNvPr>
          <p:cNvSpPr txBox="1"/>
          <p:nvPr/>
        </p:nvSpPr>
        <p:spPr>
          <a:xfrm>
            <a:off x="4908577" y="3222467"/>
            <a:ext cx="2331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Request messages 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sent to an address.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F902B6-BD5E-392F-7036-5033296F390B}"/>
              </a:ext>
            </a:extLst>
          </p:cNvPr>
          <p:cNvSpPr txBox="1"/>
          <p:nvPr/>
        </p:nvSpPr>
        <p:spPr>
          <a:xfrm>
            <a:off x="4908577" y="5193857"/>
            <a:ext cx="2331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Response messages 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from an address.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A3D004-7765-4B9B-8727-7B1E00EE2F5D}"/>
              </a:ext>
            </a:extLst>
          </p:cNvPr>
          <p:cNvSpPr/>
          <p:nvPr/>
        </p:nvSpPr>
        <p:spPr>
          <a:xfrm>
            <a:off x="2427841" y="3311964"/>
            <a:ext cx="447868" cy="434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B6548D-EF3F-E471-D4A2-C0FFC29689B5}"/>
              </a:ext>
            </a:extLst>
          </p:cNvPr>
          <p:cNvSpPr/>
          <p:nvPr/>
        </p:nvSpPr>
        <p:spPr>
          <a:xfrm>
            <a:off x="2612570" y="3577886"/>
            <a:ext cx="1884784" cy="2174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Interface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90BE8A2-51FD-36F6-D30F-B13CE54AB59E}"/>
              </a:ext>
            </a:extLst>
          </p:cNvPr>
          <p:cNvSpPr/>
          <p:nvPr/>
        </p:nvSpPr>
        <p:spPr>
          <a:xfrm>
            <a:off x="2164702" y="3577886"/>
            <a:ext cx="447868" cy="4342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E3240F1-02DB-C77A-71F6-1EE986783DDD}"/>
              </a:ext>
            </a:extLst>
          </p:cNvPr>
          <p:cNvSpPr/>
          <p:nvPr/>
        </p:nvSpPr>
        <p:spPr>
          <a:xfrm>
            <a:off x="7700191" y="3311964"/>
            <a:ext cx="447868" cy="4342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39F661-A4A2-D53C-8E80-8446F60C5D8D}"/>
              </a:ext>
            </a:extLst>
          </p:cNvPr>
          <p:cNvSpPr/>
          <p:nvPr/>
        </p:nvSpPr>
        <p:spPr>
          <a:xfrm>
            <a:off x="8026346" y="3428663"/>
            <a:ext cx="1884784" cy="2174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Slave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Interface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62D0FB-C8ED-D58E-017C-1D454A492703}"/>
              </a:ext>
            </a:extLst>
          </p:cNvPr>
          <p:cNvSpPr/>
          <p:nvPr/>
        </p:nvSpPr>
        <p:spPr>
          <a:xfrm>
            <a:off x="7580787" y="3428663"/>
            <a:ext cx="447868" cy="434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CC719D0-4F24-1089-E324-DB3267FF6DBB}"/>
              </a:ext>
            </a:extLst>
          </p:cNvPr>
          <p:cNvSpPr/>
          <p:nvPr/>
        </p:nvSpPr>
        <p:spPr>
          <a:xfrm>
            <a:off x="7893023" y="3577886"/>
            <a:ext cx="1884784" cy="21740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Slave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Interface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F7B986-C46A-1C25-82A2-2D01D539FD8E}"/>
              </a:ext>
            </a:extLst>
          </p:cNvPr>
          <p:cNvSpPr/>
          <p:nvPr/>
        </p:nvSpPr>
        <p:spPr>
          <a:xfrm>
            <a:off x="7450700" y="3577886"/>
            <a:ext cx="447868" cy="4342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F7DC7DA0-0562-9AE5-5B5B-2B234A2300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E2D3FF-CDB2-A548-9D6E-582073A1A21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084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61C3D-461F-3B86-276E-7E50FBEE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 Engine: CPU 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8DDF8-BC91-3AF5-530D-6974B7A24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Timing Characteristics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Load data arrives after 15 cycles; 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new data word is transferred per cycle.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Store complete 5 cycles after the last data;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One burst loads/store operate over a maximum of a D$ line-sized block into/from the ISAX.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1E1907-FFD6-F9B5-13F7-41780571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F4546D-9FF3-9729-060D-D452C9C86C98}"/>
              </a:ext>
            </a:extLst>
          </p:cNvPr>
          <p:cNvSpPr txBox="1"/>
          <p:nvPr/>
        </p:nvSpPr>
        <p:spPr>
          <a:xfrm>
            <a:off x="533589" y="4710278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9A5809A-1973-82A1-7947-986DD9B20E77}"/>
              </a:ext>
            </a:extLst>
          </p:cNvPr>
          <p:cNvCxnSpPr>
            <a:cxnSpLocks/>
          </p:cNvCxnSpPr>
          <p:nvPr/>
        </p:nvCxnSpPr>
        <p:spPr>
          <a:xfrm>
            <a:off x="1547999" y="5265552"/>
            <a:ext cx="4676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3A776C2-12A0-0943-E3E9-CD8438638F61}"/>
              </a:ext>
            </a:extLst>
          </p:cNvPr>
          <p:cNvSpPr txBox="1"/>
          <p:nvPr/>
        </p:nvSpPr>
        <p:spPr>
          <a:xfrm>
            <a:off x="533589" y="5570890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58F7BEF-FD57-44FD-9DB4-0B648436BAEB}"/>
              </a:ext>
            </a:extLst>
          </p:cNvPr>
          <p:cNvCxnSpPr>
            <a:cxnSpLocks/>
          </p:cNvCxnSpPr>
          <p:nvPr/>
        </p:nvCxnSpPr>
        <p:spPr>
          <a:xfrm>
            <a:off x="1547999" y="6126164"/>
            <a:ext cx="46767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B7AECEA-C530-8254-11B0-1F3643EBF82E}"/>
              </a:ext>
            </a:extLst>
          </p:cNvPr>
          <p:cNvSpPr/>
          <p:nvPr/>
        </p:nvSpPr>
        <p:spPr>
          <a:xfrm>
            <a:off x="3717641" y="5485622"/>
            <a:ext cx="388322" cy="640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D8D74A3-CF9C-7757-FF53-AFF229C2C7C5}"/>
              </a:ext>
            </a:extLst>
          </p:cNvPr>
          <p:cNvSpPr/>
          <p:nvPr/>
        </p:nvSpPr>
        <p:spPr>
          <a:xfrm>
            <a:off x="4103609" y="5485622"/>
            <a:ext cx="388322" cy="6405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6B9E97-F43D-A328-5FF6-BFA79E0699F5}"/>
              </a:ext>
            </a:extLst>
          </p:cNvPr>
          <p:cNvSpPr/>
          <p:nvPr/>
        </p:nvSpPr>
        <p:spPr>
          <a:xfrm>
            <a:off x="4489577" y="5485622"/>
            <a:ext cx="388322" cy="6405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F744B5A-BF17-B8C1-FAB1-628525A0C760}"/>
              </a:ext>
            </a:extLst>
          </p:cNvPr>
          <p:cNvSpPr/>
          <p:nvPr/>
        </p:nvSpPr>
        <p:spPr>
          <a:xfrm>
            <a:off x="5454482" y="5481451"/>
            <a:ext cx="388322" cy="640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3ACA99-5DE7-0379-8B0F-6E6E35C8DDAF}"/>
              </a:ext>
            </a:extLst>
          </p:cNvPr>
          <p:cNvSpPr txBox="1"/>
          <p:nvPr/>
        </p:nvSpPr>
        <p:spPr>
          <a:xfrm>
            <a:off x="4665366" y="5481451"/>
            <a:ext cx="101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…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DB6279B6-523A-2F78-8EF4-6EFD6C14F8A0}"/>
              </a:ext>
            </a:extLst>
          </p:cNvPr>
          <p:cNvCxnSpPr>
            <a:cxnSpLocks/>
          </p:cNvCxnSpPr>
          <p:nvPr/>
        </p:nvCxnSpPr>
        <p:spPr>
          <a:xfrm>
            <a:off x="1757849" y="4625011"/>
            <a:ext cx="0" cy="1496982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FFA54B0-0007-F672-3DF1-6B2028E7BC98}"/>
              </a:ext>
            </a:extLst>
          </p:cNvPr>
          <p:cNvCxnSpPr>
            <a:cxnSpLocks/>
          </p:cNvCxnSpPr>
          <p:nvPr/>
        </p:nvCxnSpPr>
        <p:spPr>
          <a:xfrm>
            <a:off x="1728201" y="5570890"/>
            <a:ext cx="1601118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56BE319-2DAE-1118-E7F1-D955E4F629EF}"/>
              </a:ext>
            </a:extLst>
          </p:cNvPr>
          <p:cNvSpPr txBox="1"/>
          <p:nvPr/>
        </p:nvSpPr>
        <p:spPr>
          <a:xfrm>
            <a:off x="2056604" y="5617695"/>
            <a:ext cx="95205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L=15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4E3AC2-31B9-750B-BE1C-DF2C96CB2B69}"/>
              </a:ext>
            </a:extLst>
          </p:cNvPr>
          <p:cNvSpPr/>
          <p:nvPr/>
        </p:nvSpPr>
        <p:spPr>
          <a:xfrm>
            <a:off x="1754093" y="4625011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635F4FDF-7A04-52C1-C565-D060289F0EB7}"/>
              </a:ext>
            </a:extLst>
          </p:cNvPr>
          <p:cNvCxnSpPr>
            <a:cxnSpLocks/>
          </p:cNvCxnSpPr>
          <p:nvPr/>
        </p:nvCxnSpPr>
        <p:spPr>
          <a:xfrm>
            <a:off x="3334057" y="4625011"/>
            <a:ext cx="0" cy="1496982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C34EE1B-6E7B-CE0B-994E-9BD5366CBA70}"/>
              </a:ext>
            </a:extLst>
          </p:cNvPr>
          <p:cNvSpPr/>
          <p:nvPr/>
        </p:nvSpPr>
        <p:spPr>
          <a:xfrm>
            <a:off x="3329319" y="5485622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646E1A9-D65A-E3B3-CC22-81F241433707}"/>
              </a:ext>
            </a:extLst>
          </p:cNvPr>
          <p:cNvSpPr txBox="1"/>
          <p:nvPr/>
        </p:nvSpPr>
        <p:spPr>
          <a:xfrm>
            <a:off x="1331889" y="4088841"/>
            <a:ext cx="451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Load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(CPU Mem to ISAX Mem)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2B1705-FC70-F2E8-7F5D-F2A64B22F5C6}"/>
              </a:ext>
            </a:extLst>
          </p:cNvPr>
          <p:cNvSpPr txBox="1"/>
          <p:nvPr/>
        </p:nvSpPr>
        <p:spPr>
          <a:xfrm>
            <a:off x="6695850" y="4710278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29609F01-8614-63B2-BF63-A0506D669AD5}"/>
              </a:ext>
            </a:extLst>
          </p:cNvPr>
          <p:cNvCxnSpPr>
            <a:cxnSpLocks/>
          </p:cNvCxnSpPr>
          <p:nvPr/>
        </p:nvCxnSpPr>
        <p:spPr>
          <a:xfrm>
            <a:off x="7710260" y="5265552"/>
            <a:ext cx="40112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6B1AA06-4850-A569-DA14-B53791225F8E}"/>
              </a:ext>
            </a:extLst>
          </p:cNvPr>
          <p:cNvSpPr txBox="1"/>
          <p:nvPr/>
        </p:nvSpPr>
        <p:spPr>
          <a:xfrm>
            <a:off x="6695850" y="5570890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9E57CEA7-AB8B-0743-BDD6-C4F23E3C09CE}"/>
              </a:ext>
            </a:extLst>
          </p:cNvPr>
          <p:cNvCxnSpPr>
            <a:cxnSpLocks/>
          </p:cNvCxnSpPr>
          <p:nvPr/>
        </p:nvCxnSpPr>
        <p:spPr>
          <a:xfrm>
            <a:off x="7710260" y="6126164"/>
            <a:ext cx="401128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A218D45C-9085-4B60-1BE3-4E1B0D14D740}"/>
              </a:ext>
            </a:extLst>
          </p:cNvPr>
          <p:cNvSpPr/>
          <p:nvPr/>
        </p:nvSpPr>
        <p:spPr>
          <a:xfrm>
            <a:off x="8302007" y="4624980"/>
            <a:ext cx="388322" cy="640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9D23261-4F85-40AD-5EF5-C49CF004177D}"/>
              </a:ext>
            </a:extLst>
          </p:cNvPr>
          <p:cNvSpPr/>
          <p:nvPr/>
        </p:nvSpPr>
        <p:spPr>
          <a:xfrm>
            <a:off x="9252008" y="4620809"/>
            <a:ext cx="388322" cy="640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57CAA69-558A-AAE8-A108-4D73426A95FD}"/>
              </a:ext>
            </a:extLst>
          </p:cNvPr>
          <p:cNvSpPr txBox="1"/>
          <p:nvPr/>
        </p:nvSpPr>
        <p:spPr>
          <a:xfrm>
            <a:off x="8462892" y="4620809"/>
            <a:ext cx="101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…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F03B6E9-4BBA-715A-A812-6C690E0FD44E}"/>
              </a:ext>
            </a:extLst>
          </p:cNvPr>
          <p:cNvCxnSpPr>
            <a:cxnSpLocks/>
          </p:cNvCxnSpPr>
          <p:nvPr/>
        </p:nvCxnSpPr>
        <p:spPr>
          <a:xfrm>
            <a:off x="9640330" y="4730772"/>
            <a:ext cx="1262635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A9BF0D0F-7687-0016-72A1-529AA8CD8B53}"/>
              </a:ext>
            </a:extLst>
          </p:cNvPr>
          <p:cNvSpPr txBox="1"/>
          <p:nvPr/>
        </p:nvSpPr>
        <p:spPr>
          <a:xfrm>
            <a:off x="9866451" y="4777577"/>
            <a:ext cx="79993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L=5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242431E2-68E3-E865-D5F0-DB1154FF67F8}"/>
              </a:ext>
            </a:extLst>
          </p:cNvPr>
          <p:cNvCxnSpPr>
            <a:cxnSpLocks/>
          </p:cNvCxnSpPr>
          <p:nvPr/>
        </p:nvCxnSpPr>
        <p:spPr>
          <a:xfrm>
            <a:off x="10902965" y="4602256"/>
            <a:ext cx="0" cy="1496982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89A99333-CAA7-A198-4CAB-C3646166487B}"/>
              </a:ext>
            </a:extLst>
          </p:cNvPr>
          <p:cNvSpPr/>
          <p:nvPr/>
        </p:nvSpPr>
        <p:spPr>
          <a:xfrm>
            <a:off x="7913685" y="4624980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BA37A1-771C-2669-403D-61F251C4FB85}"/>
              </a:ext>
            </a:extLst>
          </p:cNvPr>
          <p:cNvSpPr txBox="1"/>
          <p:nvPr/>
        </p:nvSpPr>
        <p:spPr>
          <a:xfrm>
            <a:off x="7309184" y="4088841"/>
            <a:ext cx="451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Store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(ISAX Mem to CPU Mem)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7B6B539-9136-0EB0-5839-5391122D8571}"/>
              </a:ext>
            </a:extLst>
          </p:cNvPr>
          <p:cNvSpPr/>
          <p:nvPr/>
        </p:nvSpPr>
        <p:spPr>
          <a:xfrm>
            <a:off x="9952964" y="5487708"/>
            <a:ext cx="388322" cy="640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Ack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387205D-B550-0648-6AF0-98E24AD72503}"/>
              </a:ext>
            </a:extLst>
          </p:cNvPr>
          <p:cNvSpPr/>
          <p:nvPr/>
        </p:nvSpPr>
        <p:spPr>
          <a:xfrm>
            <a:off x="10902965" y="5483537"/>
            <a:ext cx="388322" cy="6405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Ack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A60913C-6339-FA12-C08C-59EF7D6C2CF2}"/>
              </a:ext>
            </a:extLst>
          </p:cNvPr>
          <p:cNvSpPr txBox="1"/>
          <p:nvPr/>
        </p:nvSpPr>
        <p:spPr>
          <a:xfrm>
            <a:off x="10113849" y="5483537"/>
            <a:ext cx="101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…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DACF0539-7A3C-E94B-98C7-3718DB0E1BB8}"/>
              </a:ext>
            </a:extLst>
          </p:cNvPr>
          <p:cNvSpPr/>
          <p:nvPr/>
        </p:nvSpPr>
        <p:spPr>
          <a:xfrm>
            <a:off x="9564642" y="5487708"/>
            <a:ext cx="388322" cy="6405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Ack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8FB68CF-A3E4-7774-4049-1FEAC5276E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096402-7EDA-4A45-935D-2BAF265B2FB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24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3753-5319-7CCA-8B6C-C3B372DF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8A44A-AADC-798D-DB76-14622C22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 Engine: CPU 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2DBD9-8115-4F6B-0693-CACAE667A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Accelerate memory load with dual channel DMA</a:t>
            </a:r>
          </a:p>
          <a:p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4374AD-09BB-ECA7-791D-909738874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57A94-DD85-8386-1617-D127FAF42F6F}"/>
              </a:ext>
            </a:extLst>
          </p:cNvPr>
          <p:cNvSpPr txBox="1"/>
          <p:nvPr/>
        </p:nvSpPr>
        <p:spPr>
          <a:xfrm>
            <a:off x="1301272" y="2146328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09196C-D589-F754-26E3-74C95A1E5FF5}"/>
              </a:ext>
            </a:extLst>
          </p:cNvPr>
          <p:cNvSpPr txBox="1"/>
          <p:nvPr/>
        </p:nvSpPr>
        <p:spPr>
          <a:xfrm>
            <a:off x="1301272" y="2870399"/>
            <a:ext cx="101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Ch. 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CC3F20-61B3-52D5-FC77-F234E33FB3BA}"/>
              </a:ext>
            </a:extLst>
          </p:cNvPr>
          <p:cNvSpPr/>
          <p:nvPr/>
        </p:nvSpPr>
        <p:spPr>
          <a:xfrm>
            <a:off x="4485324" y="2785131"/>
            <a:ext cx="388322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A2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7CB20C-3F11-2AD3-4E5D-204F01D18F20}"/>
              </a:ext>
            </a:extLst>
          </p:cNvPr>
          <p:cNvSpPr/>
          <p:nvPr/>
        </p:nvSpPr>
        <p:spPr>
          <a:xfrm>
            <a:off x="4871292" y="2785131"/>
            <a:ext cx="388322" cy="5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A3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267F53-C5A1-E25E-3309-981D14E5280E}"/>
              </a:ext>
            </a:extLst>
          </p:cNvPr>
          <p:cNvSpPr/>
          <p:nvPr/>
        </p:nvSpPr>
        <p:spPr>
          <a:xfrm>
            <a:off x="5257260" y="2785131"/>
            <a:ext cx="388322" cy="50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A4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96B922-9631-1198-94A1-674C72083D91}"/>
              </a:ext>
            </a:extLst>
          </p:cNvPr>
          <p:cNvSpPr/>
          <p:nvPr/>
        </p:nvSpPr>
        <p:spPr>
          <a:xfrm>
            <a:off x="6222165" y="2780960"/>
            <a:ext cx="388322" cy="5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BC2FA5-5DA5-831F-5039-311D04BE7CC6}"/>
              </a:ext>
            </a:extLst>
          </p:cNvPr>
          <p:cNvSpPr txBox="1"/>
          <p:nvPr/>
        </p:nvSpPr>
        <p:spPr>
          <a:xfrm>
            <a:off x="5433049" y="2780960"/>
            <a:ext cx="101441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FFD8B349-53BF-7E69-893B-2DD609246092}"/>
              </a:ext>
            </a:extLst>
          </p:cNvPr>
          <p:cNvCxnSpPr>
            <a:cxnSpLocks/>
          </p:cNvCxnSpPr>
          <p:nvPr/>
        </p:nvCxnSpPr>
        <p:spPr>
          <a:xfrm>
            <a:off x="2525532" y="2061061"/>
            <a:ext cx="0" cy="1610499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8F02064-08B8-A255-9146-52F9DCBC82B9}"/>
              </a:ext>
            </a:extLst>
          </p:cNvPr>
          <p:cNvCxnSpPr>
            <a:cxnSpLocks/>
          </p:cNvCxnSpPr>
          <p:nvPr/>
        </p:nvCxnSpPr>
        <p:spPr>
          <a:xfrm>
            <a:off x="2521776" y="3511463"/>
            <a:ext cx="8196334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9C3443-2AB0-D6BD-20D5-C671753E83C9}"/>
              </a:ext>
            </a:extLst>
          </p:cNvPr>
          <p:cNvSpPr txBox="1"/>
          <p:nvPr/>
        </p:nvSpPr>
        <p:spPr>
          <a:xfrm>
            <a:off x="5373280" y="3366190"/>
            <a:ext cx="195587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L=2*(N+15)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C4114C1-1D6B-E427-F05B-DE138AED46D3}"/>
              </a:ext>
            </a:extLst>
          </p:cNvPr>
          <p:cNvSpPr/>
          <p:nvPr/>
        </p:nvSpPr>
        <p:spPr>
          <a:xfrm>
            <a:off x="2521776" y="2061061"/>
            <a:ext cx="388322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956C9A4-3716-68FF-F512-4E919AC4C50B}"/>
              </a:ext>
            </a:extLst>
          </p:cNvPr>
          <p:cNvCxnSpPr>
            <a:cxnSpLocks/>
          </p:cNvCxnSpPr>
          <p:nvPr/>
        </p:nvCxnSpPr>
        <p:spPr>
          <a:xfrm>
            <a:off x="10718110" y="2920766"/>
            <a:ext cx="0" cy="750794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D6A3FD5-AA8E-6039-CC3B-3AFD8168642A}"/>
              </a:ext>
            </a:extLst>
          </p:cNvPr>
          <p:cNvSpPr/>
          <p:nvPr/>
        </p:nvSpPr>
        <p:spPr>
          <a:xfrm>
            <a:off x="4097002" y="2785131"/>
            <a:ext cx="388322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A1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ACB6E3-55A0-7E44-6EB0-4B7CF1E2E1AE}"/>
              </a:ext>
            </a:extLst>
          </p:cNvPr>
          <p:cNvSpPr txBox="1"/>
          <p:nvPr/>
        </p:nvSpPr>
        <p:spPr>
          <a:xfrm>
            <a:off x="4057534" y="1585468"/>
            <a:ext cx="451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Single Channel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051584E-41D5-9B73-4D5A-8CBE8B79718F}"/>
              </a:ext>
            </a:extLst>
          </p:cNvPr>
          <p:cNvSpPr/>
          <p:nvPr/>
        </p:nvSpPr>
        <p:spPr>
          <a:xfrm>
            <a:off x="6626106" y="2061061"/>
            <a:ext cx="388322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94C2016-D0F1-8161-2FF2-9D8AF6C02B0A}"/>
              </a:ext>
            </a:extLst>
          </p:cNvPr>
          <p:cNvSpPr/>
          <p:nvPr/>
        </p:nvSpPr>
        <p:spPr>
          <a:xfrm>
            <a:off x="8599927" y="2785131"/>
            <a:ext cx="388322" cy="5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B2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919728E-78EC-C7E8-AFB9-93361B41EDCB}"/>
              </a:ext>
            </a:extLst>
          </p:cNvPr>
          <p:cNvSpPr/>
          <p:nvPr/>
        </p:nvSpPr>
        <p:spPr>
          <a:xfrm>
            <a:off x="8985895" y="2785131"/>
            <a:ext cx="388322" cy="5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B3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EE798D2-6254-70C0-C623-02A57466017C}"/>
              </a:ext>
            </a:extLst>
          </p:cNvPr>
          <p:cNvSpPr/>
          <p:nvPr/>
        </p:nvSpPr>
        <p:spPr>
          <a:xfrm>
            <a:off x="9371863" y="2785131"/>
            <a:ext cx="388322" cy="50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B4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BACC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F9D17D-8CE8-101D-486B-EC9F8BDA5DC9}"/>
              </a:ext>
            </a:extLst>
          </p:cNvPr>
          <p:cNvSpPr/>
          <p:nvPr/>
        </p:nvSpPr>
        <p:spPr>
          <a:xfrm>
            <a:off x="10336768" y="2780960"/>
            <a:ext cx="388322" cy="5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BN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A8B9BB-9A62-812E-91E4-2246CC31D8A4}"/>
              </a:ext>
            </a:extLst>
          </p:cNvPr>
          <p:cNvSpPr txBox="1"/>
          <p:nvPr/>
        </p:nvSpPr>
        <p:spPr>
          <a:xfrm>
            <a:off x="9547652" y="2780960"/>
            <a:ext cx="101441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8034FD7-87F6-C63C-A793-167E303DCA20}"/>
              </a:ext>
            </a:extLst>
          </p:cNvPr>
          <p:cNvSpPr/>
          <p:nvPr/>
        </p:nvSpPr>
        <p:spPr>
          <a:xfrm>
            <a:off x="8211605" y="2785131"/>
            <a:ext cx="388322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B1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FD2443D8-769C-4AC3-9B9C-A1C7A2DD0E31}"/>
              </a:ext>
            </a:extLst>
          </p:cNvPr>
          <p:cNvCxnSpPr>
            <a:cxnSpLocks/>
          </p:cNvCxnSpPr>
          <p:nvPr/>
        </p:nvCxnSpPr>
        <p:spPr>
          <a:xfrm>
            <a:off x="2315682" y="2565061"/>
            <a:ext cx="860788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2852106-03E5-71DE-31C0-8C86E94D38BE}"/>
              </a:ext>
            </a:extLst>
          </p:cNvPr>
          <p:cNvCxnSpPr>
            <a:cxnSpLocks/>
          </p:cNvCxnSpPr>
          <p:nvPr/>
        </p:nvCxnSpPr>
        <p:spPr>
          <a:xfrm>
            <a:off x="2315682" y="3284960"/>
            <a:ext cx="860788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0F668F-10A5-3B94-EB40-86B07682CF48}"/>
              </a:ext>
            </a:extLst>
          </p:cNvPr>
          <p:cNvGrpSpPr/>
          <p:nvPr/>
        </p:nvGrpSpPr>
        <p:grpSpPr>
          <a:xfrm>
            <a:off x="1301272" y="3965700"/>
            <a:ext cx="10002832" cy="2032983"/>
            <a:chOff x="1301272" y="3965700"/>
            <a:chExt cx="10002832" cy="2032983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96F24B2-6DD5-E6B8-63E7-0AA67F05E033}"/>
                </a:ext>
              </a:extLst>
            </p:cNvPr>
            <p:cNvSpPr txBox="1"/>
            <p:nvPr/>
          </p:nvSpPr>
          <p:spPr>
            <a:xfrm>
              <a:off x="1301272" y="4317156"/>
              <a:ext cx="1014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Ch. A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EC0DC7E-120E-4C93-82FE-3B571C2EE722}"/>
                </a:ext>
              </a:extLst>
            </p:cNvPr>
            <p:cNvSpPr txBox="1"/>
            <p:nvPr/>
          </p:nvSpPr>
          <p:spPr>
            <a:xfrm>
              <a:off x="1301272" y="5041227"/>
              <a:ext cx="1014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Ch. D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F04139EB-CEBE-E816-57FC-4DD235A5CFA2}"/>
                </a:ext>
              </a:extLst>
            </p:cNvPr>
            <p:cNvSpPr/>
            <p:nvPr/>
          </p:nvSpPr>
          <p:spPr>
            <a:xfrm>
              <a:off x="4485324" y="4955959"/>
              <a:ext cx="388322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A2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E7B5E794-2DCB-B698-DC7E-189902BC194A}"/>
                </a:ext>
              </a:extLst>
            </p:cNvPr>
            <p:cNvSpPr/>
            <p:nvPr/>
          </p:nvSpPr>
          <p:spPr>
            <a:xfrm>
              <a:off x="4871292" y="4955959"/>
              <a:ext cx="388322" cy="50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A3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338767D4-0120-E9F4-6B69-C269F7264203}"/>
                </a:ext>
              </a:extLst>
            </p:cNvPr>
            <p:cNvSpPr/>
            <p:nvPr/>
          </p:nvSpPr>
          <p:spPr>
            <a:xfrm>
              <a:off x="5257260" y="4955959"/>
              <a:ext cx="388322" cy="504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A4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565E5175-ABAB-4D77-B79F-8B4CF1CDA45D}"/>
                </a:ext>
              </a:extLst>
            </p:cNvPr>
            <p:cNvSpPr/>
            <p:nvPr/>
          </p:nvSpPr>
          <p:spPr>
            <a:xfrm>
              <a:off x="6222165" y="4951788"/>
              <a:ext cx="388322" cy="50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AN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5781C21-0817-0AAE-A95A-B27657A18BA8}"/>
                </a:ext>
              </a:extLst>
            </p:cNvPr>
            <p:cNvSpPr txBox="1"/>
            <p:nvPr/>
          </p:nvSpPr>
          <p:spPr>
            <a:xfrm>
              <a:off x="5433049" y="4951788"/>
              <a:ext cx="101441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…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F1D44B60-431A-0878-3043-03CB5812AD53}"/>
                </a:ext>
              </a:extLst>
            </p:cNvPr>
            <p:cNvCxnSpPr>
              <a:cxnSpLocks/>
            </p:cNvCxnSpPr>
            <p:nvPr/>
          </p:nvCxnSpPr>
          <p:spPr>
            <a:xfrm>
              <a:off x="2525532" y="4231889"/>
              <a:ext cx="0" cy="1610499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A68C5FD5-CFAD-AD24-88C5-86DEA5DC604B}"/>
                </a:ext>
              </a:extLst>
            </p:cNvPr>
            <p:cNvCxnSpPr>
              <a:cxnSpLocks/>
            </p:cNvCxnSpPr>
            <p:nvPr/>
          </p:nvCxnSpPr>
          <p:spPr>
            <a:xfrm>
              <a:off x="2521776" y="5682291"/>
              <a:ext cx="6617815" cy="0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C95AF4AD-4A65-8403-0DAD-3A444B63D463}"/>
                </a:ext>
              </a:extLst>
            </p:cNvPr>
            <p:cNvSpPr txBox="1"/>
            <p:nvPr/>
          </p:nvSpPr>
          <p:spPr>
            <a:xfrm>
              <a:off x="4473482" y="5537018"/>
              <a:ext cx="1955878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L=2*N+15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949C4BC-4F64-CE11-9F6F-884F8AC4EA4B}"/>
                </a:ext>
              </a:extLst>
            </p:cNvPr>
            <p:cNvSpPr/>
            <p:nvPr/>
          </p:nvSpPr>
          <p:spPr>
            <a:xfrm>
              <a:off x="2521776" y="4231889"/>
              <a:ext cx="388322" cy="504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AR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76FD1497-823C-B98F-218D-0E2DEE91398E}"/>
                </a:ext>
              </a:extLst>
            </p:cNvPr>
            <p:cNvCxnSpPr>
              <a:cxnSpLocks/>
            </p:cNvCxnSpPr>
            <p:nvPr/>
          </p:nvCxnSpPr>
          <p:spPr>
            <a:xfrm>
              <a:off x="9132611" y="5091594"/>
              <a:ext cx="0" cy="750794"/>
            </a:xfrm>
            <a:prstGeom prst="line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4DBABE58-FB20-5F2F-18CF-B7BEC4A31B61}"/>
                </a:ext>
              </a:extLst>
            </p:cNvPr>
            <p:cNvSpPr/>
            <p:nvPr/>
          </p:nvSpPr>
          <p:spPr>
            <a:xfrm>
              <a:off x="4097002" y="4955959"/>
              <a:ext cx="388322" cy="504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A1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CA496C22-3A02-7780-127E-EB9EA557FF12}"/>
                </a:ext>
              </a:extLst>
            </p:cNvPr>
            <p:cNvSpPr txBox="1"/>
            <p:nvPr/>
          </p:nvSpPr>
          <p:spPr>
            <a:xfrm>
              <a:off x="4057534" y="3965700"/>
              <a:ext cx="4510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Dual Channel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AF1EE1C-8BC5-112D-143D-79C109DDC35D}"/>
                </a:ext>
              </a:extLst>
            </p:cNvPr>
            <p:cNvSpPr/>
            <p:nvPr/>
          </p:nvSpPr>
          <p:spPr>
            <a:xfrm>
              <a:off x="2906078" y="4231889"/>
              <a:ext cx="388322" cy="504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BR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442EDBB-601F-E1CA-2701-95C735E1A4FE}"/>
                </a:ext>
              </a:extLst>
            </p:cNvPr>
            <p:cNvSpPr/>
            <p:nvPr/>
          </p:nvSpPr>
          <p:spPr>
            <a:xfrm>
              <a:off x="7014428" y="4955959"/>
              <a:ext cx="388322" cy="504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B2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82A5E4B1-D502-24C3-55F2-835ADD528A63}"/>
                </a:ext>
              </a:extLst>
            </p:cNvPr>
            <p:cNvSpPr/>
            <p:nvPr/>
          </p:nvSpPr>
          <p:spPr>
            <a:xfrm>
              <a:off x="7400396" y="4955959"/>
              <a:ext cx="388322" cy="50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B3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E1E65353-9D96-44C7-A071-74D48CFD0757}"/>
                </a:ext>
              </a:extLst>
            </p:cNvPr>
            <p:cNvSpPr/>
            <p:nvPr/>
          </p:nvSpPr>
          <p:spPr>
            <a:xfrm>
              <a:off x="7786364" y="4955959"/>
              <a:ext cx="388322" cy="504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B4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A5E2AB02-D9FD-0D4F-2E00-81335C8013B9}"/>
                </a:ext>
              </a:extLst>
            </p:cNvPr>
            <p:cNvSpPr/>
            <p:nvPr/>
          </p:nvSpPr>
          <p:spPr>
            <a:xfrm>
              <a:off x="8751269" y="4951788"/>
              <a:ext cx="388322" cy="50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BN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81FE34DC-0319-3D22-74F8-2B27156E2B40}"/>
                </a:ext>
              </a:extLst>
            </p:cNvPr>
            <p:cNvSpPr txBox="1"/>
            <p:nvPr/>
          </p:nvSpPr>
          <p:spPr>
            <a:xfrm>
              <a:off x="7962153" y="4951788"/>
              <a:ext cx="101441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…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09417DD-E70E-A61D-B1EE-AB640B127B49}"/>
                </a:ext>
              </a:extLst>
            </p:cNvPr>
            <p:cNvSpPr/>
            <p:nvPr/>
          </p:nvSpPr>
          <p:spPr>
            <a:xfrm>
              <a:off x="6626106" y="4955959"/>
              <a:ext cx="388322" cy="504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B1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22" name="直线箭头连接符 121">
              <a:extLst>
                <a:ext uri="{FF2B5EF4-FFF2-40B4-BE49-F238E27FC236}">
                  <a16:creationId xmlns:a16="http://schemas.microsoft.com/office/drawing/2014/main" id="{6D0AFC46-D723-6084-7D1D-18337B665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2" y="4735889"/>
              <a:ext cx="860788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122">
              <a:extLst>
                <a:ext uri="{FF2B5EF4-FFF2-40B4-BE49-F238E27FC236}">
                  <a16:creationId xmlns:a16="http://schemas.microsoft.com/office/drawing/2014/main" id="{096DB65B-5C73-7355-CD76-B18DE427D8F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682" y="5455788"/>
              <a:ext cx="860788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5C66B9DF-05DD-8959-3CA1-BB1957681B9F}"/>
                </a:ext>
              </a:extLst>
            </p:cNvPr>
            <p:cNvSpPr txBox="1"/>
            <p:nvPr/>
          </p:nvSpPr>
          <p:spPr>
            <a:xfrm>
              <a:off x="7208589" y="4188665"/>
              <a:ext cx="409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Preparation period overlapped!</a:t>
              </a:r>
            </a:p>
          </p:txBody>
        </p:sp>
      </p:grp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F7579B4-9831-78A5-80D4-529C96AB71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A2FC14-75C4-3041-9BB8-6592017811C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113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2802-6F40-16BE-B336-FB5DA1AB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33B95-29EE-470E-09C8-8C5431F7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700E1-BFFB-221F-3D75-BCA35E6F3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employs address space mapping to access ISAX’s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Address space is assigned during synthesis optimization stage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bus-width of data can be written to multiple banks according to the partition policy specified by directives</a:t>
            </a:r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7E44EF-DB9E-62D1-73F8-63D30794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CBAF06-F75A-B105-B30C-8B63F9355C9A}"/>
              </a:ext>
            </a:extLst>
          </p:cNvPr>
          <p:cNvSpPr/>
          <p:nvPr/>
        </p:nvSpPr>
        <p:spPr>
          <a:xfrm>
            <a:off x="937976" y="3142736"/>
            <a:ext cx="5866081" cy="298342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8E846C7A-0C3E-2D03-DEA0-8441F403B8A0}"/>
              </a:ext>
            </a:extLst>
          </p:cNvPr>
          <p:cNvCxnSpPr>
            <a:cxnSpLocks/>
          </p:cNvCxnSpPr>
          <p:nvPr/>
        </p:nvCxnSpPr>
        <p:spPr>
          <a:xfrm>
            <a:off x="6804057" y="3142736"/>
            <a:ext cx="729110" cy="1785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CE9606D-A23D-6937-7527-CC6FB91FB4F9}"/>
              </a:ext>
            </a:extLst>
          </p:cNvPr>
          <p:cNvCxnSpPr>
            <a:cxnSpLocks/>
          </p:cNvCxnSpPr>
          <p:nvPr/>
        </p:nvCxnSpPr>
        <p:spPr>
          <a:xfrm>
            <a:off x="6809172" y="6118683"/>
            <a:ext cx="74088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0C7F1BA-DFC0-9BD9-AF21-BA24B785BBDE}"/>
              </a:ext>
            </a:extLst>
          </p:cNvPr>
          <p:cNvSpPr/>
          <p:nvPr/>
        </p:nvSpPr>
        <p:spPr>
          <a:xfrm>
            <a:off x="1627447" y="359155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412C67E-15B1-27D8-3D84-84D2023DBCCF}"/>
              </a:ext>
            </a:extLst>
          </p:cNvPr>
          <p:cNvSpPr/>
          <p:nvPr/>
        </p:nvSpPr>
        <p:spPr>
          <a:xfrm>
            <a:off x="2188220" y="359155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36AEAE-48F4-4A0F-8366-DDD2DB276B35}"/>
              </a:ext>
            </a:extLst>
          </p:cNvPr>
          <p:cNvSpPr/>
          <p:nvPr/>
        </p:nvSpPr>
        <p:spPr>
          <a:xfrm>
            <a:off x="2751230" y="359155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37D034-2306-0A2D-20CC-5ED9064DA976}"/>
              </a:ext>
            </a:extLst>
          </p:cNvPr>
          <p:cNvSpPr/>
          <p:nvPr/>
        </p:nvSpPr>
        <p:spPr>
          <a:xfrm>
            <a:off x="3314240" y="359155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93DA2B-B5A4-792A-C3FE-DC8341DA41D7}"/>
              </a:ext>
            </a:extLst>
          </p:cNvPr>
          <p:cNvSpPr/>
          <p:nvPr/>
        </p:nvSpPr>
        <p:spPr>
          <a:xfrm>
            <a:off x="1627447" y="4160108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3E823D-6425-D9D1-3A0D-DF9123EE1CC3}"/>
              </a:ext>
            </a:extLst>
          </p:cNvPr>
          <p:cNvSpPr/>
          <p:nvPr/>
        </p:nvSpPr>
        <p:spPr>
          <a:xfrm>
            <a:off x="2188220" y="4160108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15DBA0-2F0C-9488-3D58-36BCF9296B3B}"/>
              </a:ext>
            </a:extLst>
          </p:cNvPr>
          <p:cNvSpPr/>
          <p:nvPr/>
        </p:nvSpPr>
        <p:spPr>
          <a:xfrm>
            <a:off x="2751230" y="4160108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42152D-3506-F9FF-F2DC-8B73503BEA02}"/>
              </a:ext>
            </a:extLst>
          </p:cNvPr>
          <p:cNvSpPr/>
          <p:nvPr/>
        </p:nvSpPr>
        <p:spPr>
          <a:xfrm>
            <a:off x="3314240" y="4160108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874750-C970-254A-AA84-ADC5FAD61FD0}"/>
              </a:ext>
            </a:extLst>
          </p:cNvPr>
          <p:cNvSpPr/>
          <p:nvPr/>
        </p:nvSpPr>
        <p:spPr>
          <a:xfrm>
            <a:off x="1627447" y="4722671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75FFC0-CE90-0421-05F8-DBBF4A4AC647}"/>
              </a:ext>
            </a:extLst>
          </p:cNvPr>
          <p:cNvSpPr/>
          <p:nvPr/>
        </p:nvSpPr>
        <p:spPr>
          <a:xfrm>
            <a:off x="2188220" y="4722671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5C0B02-75F6-829B-E24A-7766897B105C}"/>
              </a:ext>
            </a:extLst>
          </p:cNvPr>
          <p:cNvSpPr/>
          <p:nvPr/>
        </p:nvSpPr>
        <p:spPr>
          <a:xfrm>
            <a:off x="2751230" y="4722671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395197-E79D-0B2F-7FE4-3A2A91921A75}"/>
              </a:ext>
            </a:extLst>
          </p:cNvPr>
          <p:cNvSpPr/>
          <p:nvPr/>
        </p:nvSpPr>
        <p:spPr>
          <a:xfrm>
            <a:off x="3314240" y="4722671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0196442-AE46-3858-9618-4A41144E8843}"/>
              </a:ext>
            </a:extLst>
          </p:cNvPr>
          <p:cNvSpPr/>
          <p:nvPr/>
        </p:nvSpPr>
        <p:spPr>
          <a:xfrm>
            <a:off x="1627447" y="529873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8F912-BEB0-0819-0B84-AD7D7C02E7A7}"/>
              </a:ext>
            </a:extLst>
          </p:cNvPr>
          <p:cNvSpPr/>
          <p:nvPr/>
        </p:nvSpPr>
        <p:spPr>
          <a:xfrm>
            <a:off x="2188220" y="529873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62B2C75-86EE-728B-D20F-AF6A2634E214}"/>
              </a:ext>
            </a:extLst>
          </p:cNvPr>
          <p:cNvSpPr/>
          <p:nvPr/>
        </p:nvSpPr>
        <p:spPr>
          <a:xfrm>
            <a:off x="2751230" y="529873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98BE31C-17E0-7E01-A3E2-A1952DB9E8C6}"/>
              </a:ext>
            </a:extLst>
          </p:cNvPr>
          <p:cNvSpPr/>
          <p:nvPr/>
        </p:nvSpPr>
        <p:spPr>
          <a:xfrm>
            <a:off x="3314240" y="529873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C615C2-F14D-3DF3-31AE-DEA06B92865E}"/>
              </a:ext>
            </a:extLst>
          </p:cNvPr>
          <p:cNvSpPr txBox="1"/>
          <p:nvPr/>
        </p:nvSpPr>
        <p:spPr>
          <a:xfrm>
            <a:off x="1047350" y="362291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D51F396-4BFA-CDDF-8ED8-5B6A8DD6FC95}"/>
              </a:ext>
            </a:extLst>
          </p:cNvPr>
          <p:cNvSpPr txBox="1"/>
          <p:nvPr/>
        </p:nvSpPr>
        <p:spPr>
          <a:xfrm>
            <a:off x="1054250" y="419745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DFC80B-96AE-72DF-CEF9-D91ED195F3E4}"/>
              </a:ext>
            </a:extLst>
          </p:cNvPr>
          <p:cNvSpPr txBox="1"/>
          <p:nvPr/>
        </p:nvSpPr>
        <p:spPr>
          <a:xfrm>
            <a:off x="1054250" y="4754029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69A897F-F5E6-C6A3-F51A-508F4C9340B2}"/>
              </a:ext>
            </a:extLst>
          </p:cNvPr>
          <p:cNvSpPr txBox="1"/>
          <p:nvPr/>
        </p:nvSpPr>
        <p:spPr>
          <a:xfrm>
            <a:off x="1054249" y="533009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44B775F-AA1F-5845-E5F5-7D58A331FEA7}"/>
              </a:ext>
            </a:extLst>
          </p:cNvPr>
          <p:cNvSpPr txBox="1"/>
          <p:nvPr/>
        </p:nvSpPr>
        <p:spPr>
          <a:xfrm>
            <a:off x="2264197" y="3206898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mat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5A3A97D-4A81-299D-DFDF-DD142AA0BD6B}"/>
              </a:ext>
            </a:extLst>
          </p:cNvPr>
          <p:cNvSpPr txBox="1"/>
          <p:nvPr/>
        </p:nvSpPr>
        <p:spPr>
          <a:xfrm>
            <a:off x="2122900" y="5739355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19BE197-88C3-9A3A-FFB4-60B0B3E9CB9B}"/>
              </a:ext>
            </a:extLst>
          </p:cNvPr>
          <p:cNvCxnSpPr/>
          <p:nvPr/>
        </p:nvCxnSpPr>
        <p:spPr>
          <a:xfrm flipH="1">
            <a:off x="1606689" y="5919864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6C6B0221-95F4-C171-4D69-646A8D9532B9}"/>
              </a:ext>
            </a:extLst>
          </p:cNvPr>
          <p:cNvCxnSpPr>
            <a:cxnSpLocks/>
          </p:cNvCxnSpPr>
          <p:nvPr/>
        </p:nvCxnSpPr>
        <p:spPr>
          <a:xfrm>
            <a:off x="3191855" y="5919864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0739F2A6-3E2B-1C8C-B5F7-D01BAD750717}"/>
              </a:ext>
            </a:extLst>
          </p:cNvPr>
          <p:cNvSpPr/>
          <p:nvPr/>
        </p:nvSpPr>
        <p:spPr>
          <a:xfrm>
            <a:off x="4441268" y="357880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EAEEB3-BCEB-A293-6F83-4D861CA4165F}"/>
              </a:ext>
            </a:extLst>
          </p:cNvPr>
          <p:cNvSpPr/>
          <p:nvPr/>
        </p:nvSpPr>
        <p:spPr>
          <a:xfrm>
            <a:off x="5002041" y="3578808"/>
            <a:ext cx="432048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FA6B0D-AC2A-9813-15FD-6B8852DEC067}"/>
              </a:ext>
            </a:extLst>
          </p:cNvPr>
          <p:cNvSpPr/>
          <p:nvPr/>
        </p:nvSpPr>
        <p:spPr>
          <a:xfrm>
            <a:off x="5565051" y="357880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F446F2C-FA8F-B355-CA93-EAA2E1D768EE}"/>
              </a:ext>
            </a:extLst>
          </p:cNvPr>
          <p:cNvSpPr/>
          <p:nvPr/>
        </p:nvSpPr>
        <p:spPr>
          <a:xfrm>
            <a:off x="6128061" y="3578808"/>
            <a:ext cx="432048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D4EAFB-8DAF-9FF4-E255-3EA229703A14}"/>
              </a:ext>
            </a:extLst>
          </p:cNvPr>
          <p:cNvSpPr txBox="1"/>
          <p:nvPr/>
        </p:nvSpPr>
        <p:spPr>
          <a:xfrm>
            <a:off x="3811523" y="3583329"/>
            <a:ext cx="64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0x10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01966F6-B765-DB87-2DD6-F4A1A6008D4E}"/>
              </a:ext>
            </a:extLst>
          </p:cNvPr>
          <p:cNvSpPr txBox="1"/>
          <p:nvPr/>
        </p:nvSpPr>
        <p:spPr>
          <a:xfrm>
            <a:off x="5078018" y="3194154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vec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C2732C2-DC0A-50EC-8BA1-68DB10A81B8A}"/>
              </a:ext>
            </a:extLst>
          </p:cNvPr>
          <p:cNvSpPr/>
          <p:nvPr/>
        </p:nvSpPr>
        <p:spPr>
          <a:xfrm>
            <a:off x="4445684" y="482353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AE9ACAD-0FA5-2669-8ACA-B1CD3D901B29}"/>
              </a:ext>
            </a:extLst>
          </p:cNvPr>
          <p:cNvSpPr/>
          <p:nvPr/>
        </p:nvSpPr>
        <p:spPr>
          <a:xfrm>
            <a:off x="5006457" y="4823534"/>
            <a:ext cx="432048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7133067-4C98-6237-38DC-9550F8DB3E5F}"/>
              </a:ext>
            </a:extLst>
          </p:cNvPr>
          <p:cNvSpPr/>
          <p:nvPr/>
        </p:nvSpPr>
        <p:spPr>
          <a:xfrm>
            <a:off x="5569467" y="482353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D4D9D5A-4923-3A1F-BA2D-D1D2BD6C6F05}"/>
              </a:ext>
            </a:extLst>
          </p:cNvPr>
          <p:cNvSpPr/>
          <p:nvPr/>
        </p:nvSpPr>
        <p:spPr>
          <a:xfrm>
            <a:off x="6132477" y="4823534"/>
            <a:ext cx="432048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CD8EA74-859C-15A8-4C7F-C60FC09DF218}"/>
              </a:ext>
            </a:extLst>
          </p:cNvPr>
          <p:cNvSpPr txBox="1"/>
          <p:nvPr/>
        </p:nvSpPr>
        <p:spPr>
          <a:xfrm>
            <a:off x="3815939" y="4828055"/>
            <a:ext cx="64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0x14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777F216-1C72-F008-D1EB-04F8B1BC962A}"/>
              </a:ext>
            </a:extLst>
          </p:cNvPr>
          <p:cNvSpPr txBox="1"/>
          <p:nvPr/>
        </p:nvSpPr>
        <p:spPr>
          <a:xfrm>
            <a:off x="5082434" y="4438880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D3DB83-CCD1-262F-AFEA-5D99AC351F04}"/>
              </a:ext>
            </a:extLst>
          </p:cNvPr>
          <p:cNvSpPr txBox="1"/>
          <p:nvPr/>
        </p:nvSpPr>
        <p:spPr>
          <a:xfrm>
            <a:off x="4974300" y="5286853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1AD686E1-FA1E-06FF-0C22-5913D017B4AE}"/>
              </a:ext>
            </a:extLst>
          </p:cNvPr>
          <p:cNvCxnSpPr/>
          <p:nvPr/>
        </p:nvCxnSpPr>
        <p:spPr>
          <a:xfrm flipH="1">
            <a:off x="4458089" y="5467362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2BA39F26-7F63-C677-3C2C-FC22B88BB76D}"/>
              </a:ext>
            </a:extLst>
          </p:cNvPr>
          <p:cNvCxnSpPr>
            <a:cxnSpLocks/>
          </p:cNvCxnSpPr>
          <p:nvPr/>
        </p:nvCxnSpPr>
        <p:spPr>
          <a:xfrm>
            <a:off x="6043255" y="5467362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EEEA449-0110-7857-E00E-61503A0E6A89}"/>
              </a:ext>
            </a:extLst>
          </p:cNvPr>
          <p:cNvSpPr txBox="1"/>
          <p:nvPr/>
        </p:nvSpPr>
        <p:spPr>
          <a:xfrm>
            <a:off x="4984323" y="4085512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31C3366C-8365-8C73-EB5A-E0C8051639F9}"/>
              </a:ext>
            </a:extLst>
          </p:cNvPr>
          <p:cNvCxnSpPr/>
          <p:nvPr/>
        </p:nvCxnSpPr>
        <p:spPr>
          <a:xfrm flipH="1">
            <a:off x="4468112" y="4266021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182437C-C68B-38F6-C0EB-6A5AE998D81D}"/>
              </a:ext>
            </a:extLst>
          </p:cNvPr>
          <p:cNvCxnSpPr>
            <a:cxnSpLocks/>
          </p:cNvCxnSpPr>
          <p:nvPr/>
        </p:nvCxnSpPr>
        <p:spPr>
          <a:xfrm>
            <a:off x="6053278" y="4266021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A75F1774-DBD2-296D-5448-483773453898}"/>
              </a:ext>
            </a:extLst>
          </p:cNvPr>
          <p:cNvCxnSpPr>
            <a:cxnSpLocks/>
          </p:cNvCxnSpPr>
          <p:nvPr/>
        </p:nvCxnSpPr>
        <p:spPr>
          <a:xfrm>
            <a:off x="5978536" y="5879040"/>
            <a:ext cx="114661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547F9273-D196-6E4C-E560-DC5F72858078}"/>
              </a:ext>
            </a:extLst>
          </p:cNvPr>
          <p:cNvSpPr txBox="1"/>
          <p:nvPr/>
        </p:nvSpPr>
        <p:spPr>
          <a:xfrm>
            <a:off x="4257240" y="564820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 Access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: Rounded Corners 5">
            <a:extLst>
              <a:ext uri="{FF2B5EF4-FFF2-40B4-BE49-F238E27FC236}">
                <a16:creationId xmlns:a16="http://schemas.microsoft.com/office/drawing/2014/main" id="{3D9CE6E1-1E51-9F9F-8C68-D93858DFA1E9}"/>
              </a:ext>
            </a:extLst>
          </p:cNvPr>
          <p:cNvSpPr/>
          <p:nvPr/>
        </p:nvSpPr>
        <p:spPr>
          <a:xfrm>
            <a:off x="7537925" y="3407961"/>
            <a:ext cx="2736303" cy="131471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76" name="右箭头标注 75">
            <a:extLst>
              <a:ext uri="{FF2B5EF4-FFF2-40B4-BE49-F238E27FC236}">
                <a16:creationId xmlns:a16="http://schemas.microsoft.com/office/drawing/2014/main" id="{69FFD936-714D-4612-486F-5304E880DF4A}"/>
              </a:ext>
            </a:extLst>
          </p:cNvPr>
          <p:cNvSpPr/>
          <p:nvPr/>
        </p:nvSpPr>
        <p:spPr>
          <a:xfrm>
            <a:off x="10464110" y="3407961"/>
            <a:ext cx="1261257" cy="1314710"/>
          </a:xfrm>
          <a:prstGeom prst="rightArrowCallout">
            <a:avLst>
              <a:gd name="adj1" fmla="val 49034"/>
              <a:gd name="adj2" fmla="val 50751"/>
              <a:gd name="adj3" fmla="val 22139"/>
              <a:gd name="adj4" fmla="val 7298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Adaptor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Rectangle: Rounded Corners 5">
            <a:extLst>
              <a:ext uri="{FF2B5EF4-FFF2-40B4-BE49-F238E27FC236}">
                <a16:creationId xmlns:a16="http://schemas.microsoft.com/office/drawing/2014/main" id="{42158E84-B3D6-D949-60AE-631D4B432222}"/>
              </a:ext>
            </a:extLst>
          </p:cNvPr>
          <p:cNvSpPr/>
          <p:nvPr/>
        </p:nvSpPr>
        <p:spPr>
          <a:xfrm>
            <a:off x="7537926" y="4936907"/>
            <a:ext cx="1163966" cy="118579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FA29EC7E-42AE-CAEA-57CA-2100D5A9E496}"/>
              </a:ext>
            </a:extLst>
          </p:cNvPr>
          <p:cNvCxnSpPr/>
          <p:nvPr/>
        </p:nvCxnSpPr>
        <p:spPr>
          <a:xfrm>
            <a:off x="7862409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1F4DB1A6-6874-F2EE-F04A-A0AD6835D244}"/>
              </a:ext>
            </a:extLst>
          </p:cNvPr>
          <p:cNvCxnSpPr/>
          <p:nvPr/>
        </p:nvCxnSpPr>
        <p:spPr>
          <a:xfrm>
            <a:off x="8150441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B6DE55A5-82CC-AECE-3291-DBDBF4EB334E}"/>
              </a:ext>
            </a:extLst>
          </p:cNvPr>
          <p:cNvCxnSpPr/>
          <p:nvPr/>
        </p:nvCxnSpPr>
        <p:spPr>
          <a:xfrm>
            <a:off x="8438473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4EAFD4DD-46FB-65A2-0E7E-865482CAF927}"/>
              </a:ext>
            </a:extLst>
          </p:cNvPr>
          <p:cNvSpPr/>
          <p:nvPr/>
        </p:nvSpPr>
        <p:spPr>
          <a:xfrm>
            <a:off x="8855806" y="4924237"/>
            <a:ext cx="1420849" cy="1201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Engine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75F30627-68BE-2572-596F-E593AD6E9EC6}"/>
              </a:ext>
            </a:extLst>
          </p:cNvPr>
          <p:cNvCxnSpPr>
            <a:cxnSpLocks/>
          </p:cNvCxnSpPr>
          <p:nvPr/>
        </p:nvCxnSpPr>
        <p:spPr>
          <a:xfrm>
            <a:off x="8460484" y="5701944"/>
            <a:ext cx="576064" cy="0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D8D85B29-A776-333F-0041-1410B420176F}"/>
              </a:ext>
            </a:extLst>
          </p:cNvPr>
          <p:cNvCxnSpPr/>
          <p:nvPr/>
        </p:nvCxnSpPr>
        <p:spPr>
          <a:xfrm>
            <a:off x="9268543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06E28CCC-66B6-68C9-523C-6B947D0C1226}"/>
              </a:ext>
            </a:extLst>
          </p:cNvPr>
          <p:cNvCxnSpPr/>
          <p:nvPr/>
        </p:nvCxnSpPr>
        <p:spPr>
          <a:xfrm>
            <a:off x="9556575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3AB34A1A-9965-F0ED-2B08-352E88690853}"/>
              </a:ext>
            </a:extLst>
          </p:cNvPr>
          <p:cNvCxnSpPr/>
          <p:nvPr/>
        </p:nvCxnSpPr>
        <p:spPr>
          <a:xfrm>
            <a:off x="9844607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46958E6A-4879-D5AE-FB56-9E9CFBB9FE26}"/>
              </a:ext>
            </a:extLst>
          </p:cNvPr>
          <p:cNvSpPr txBox="1"/>
          <p:nvPr/>
        </p:nvSpPr>
        <p:spPr>
          <a:xfrm>
            <a:off x="484608" y="3305631"/>
            <a:ext cx="11286906" cy="256835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tutorial-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opt.mlir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module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aps.memorymap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aps.mem_entry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”mat"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: banks([@mat]),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base(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size(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count(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cyclic(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aps.mem_entry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”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vec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: banks([@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vec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]),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base(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size(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count(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cyclic(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aps.mem_entry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”res"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: banks([@res]),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base(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highlight>
                  <a:srgbClr val="FFFF00"/>
                </a:highlight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size(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count(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), cyclic(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aps.mem_finish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Menlo" panose="020B0609030804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E00494-312C-C603-BFE7-A9AF91A940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88C60-9BA9-E34E-8A10-C6EFBEBBCB5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762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5A5B2-B687-75F3-98A5-87174A062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CCED9-31E0-9D82-6CC5-29DAD6C9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03C01-2196-E3A8-4F0D-12DDF6635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employs address space mapping to access ISAX’s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lvl="1"/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space is assigned during synthesis optimization stage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bus-width of data can be written to multiple banks according to the partition policy specified by directives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1A62FE-A68B-64AE-92BC-5854D372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3CECDC-8A30-451C-348A-92979A29DCC5}"/>
              </a:ext>
            </a:extLst>
          </p:cNvPr>
          <p:cNvSpPr/>
          <p:nvPr/>
        </p:nvSpPr>
        <p:spPr>
          <a:xfrm>
            <a:off x="937976" y="3142736"/>
            <a:ext cx="5866081" cy="2983428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ABE939A-46E7-E437-9FCC-69F079F82BD9}"/>
              </a:ext>
            </a:extLst>
          </p:cNvPr>
          <p:cNvCxnSpPr>
            <a:cxnSpLocks/>
          </p:cNvCxnSpPr>
          <p:nvPr/>
        </p:nvCxnSpPr>
        <p:spPr>
          <a:xfrm>
            <a:off x="6804057" y="3142736"/>
            <a:ext cx="729110" cy="17853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B9952FD9-2040-FE04-2C6C-F20B940B925C}"/>
              </a:ext>
            </a:extLst>
          </p:cNvPr>
          <p:cNvCxnSpPr>
            <a:cxnSpLocks/>
          </p:cNvCxnSpPr>
          <p:nvPr/>
        </p:nvCxnSpPr>
        <p:spPr>
          <a:xfrm>
            <a:off x="6809172" y="6118683"/>
            <a:ext cx="74088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A60ED07-E734-7217-045E-1AD76878890A}"/>
              </a:ext>
            </a:extLst>
          </p:cNvPr>
          <p:cNvSpPr/>
          <p:nvPr/>
        </p:nvSpPr>
        <p:spPr>
          <a:xfrm>
            <a:off x="1627447" y="359155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F0066C-8017-9A61-3622-0CB47F9D14B8}"/>
              </a:ext>
            </a:extLst>
          </p:cNvPr>
          <p:cNvSpPr/>
          <p:nvPr/>
        </p:nvSpPr>
        <p:spPr>
          <a:xfrm>
            <a:off x="2188220" y="359155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938461-75EB-62D2-15F4-AC82CB72E307}"/>
              </a:ext>
            </a:extLst>
          </p:cNvPr>
          <p:cNvSpPr/>
          <p:nvPr/>
        </p:nvSpPr>
        <p:spPr>
          <a:xfrm>
            <a:off x="2751230" y="359155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1EDAC8-EAC3-7B3A-4A34-86CDCF0840CD}"/>
              </a:ext>
            </a:extLst>
          </p:cNvPr>
          <p:cNvSpPr/>
          <p:nvPr/>
        </p:nvSpPr>
        <p:spPr>
          <a:xfrm>
            <a:off x="3314240" y="359155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D1B150C-313E-A537-B94C-31A5BC43087E}"/>
              </a:ext>
            </a:extLst>
          </p:cNvPr>
          <p:cNvSpPr/>
          <p:nvPr/>
        </p:nvSpPr>
        <p:spPr>
          <a:xfrm>
            <a:off x="1627447" y="4160108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0CF3890-CACD-AEB6-2C23-CCCD57F336B3}"/>
              </a:ext>
            </a:extLst>
          </p:cNvPr>
          <p:cNvSpPr/>
          <p:nvPr/>
        </p:nvSpPr>
        <p:spPr>
          <a:xfrm>
            <a:off x="2188220" y="4160108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FA8DDD-D7F9-99FA-388A-E3FB0C08E117}"/>
              </a:ext>
            </a:extLst>
          </p:cNvPr>
          <p:cNvSpPr/>
          <p:nvPr/>
        </p:nvSpPr>
        <p:spPr>
          <a:xfrm>
            <a:off x="2751230" y="4160108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54AC6E-D6EC-8421-0149-FBE738D9B452}"/>
              </a:ext>
            </a:extLst>
          </p:cNvPr>
          <p:cNvSpPr/>
          <p:nvPr/>
        </p:nvSpPr>
        <p:spPr>
          <a:xfrm>
            <a:off x="3314240" y="4160108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BD088A-0C28-683A-2968-157973EB33BD}"/>
              </a:ext>
            </a:extLst>
          </p:cNvPr>
          <p:cNvSpPr/>
          <p:nvPr/>
        </p:nvSpPr>
        <p:spPr>
          <a:xfrm>
            <a:off x="1627447" y="4722671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203224D-FB1A-4B35-A182-DC05C075B97E}"/>
              </a:ext>
            </a:extLst>
          </p:cNvPr>
          <p:cNvSpPr/>
          <p:nvPr/>
        </p:nvSpPr>
        <p:spPr>
          <a:xfrm>
            <a:off x="2188220" y="4722671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8667C16-7A21-E3BB-1EFB-1410DD976681}"/>
              </a:ext>
            </a:extLst>
          </p:cNvPr>
          <p:cNvSpPr/>
          <p:nvPr/>
        </p:nvSpPr>
        <p:spPr>
          <a:xfrm>
            <a:off x="2751230" y="4722671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5AEE63-C3C1-F54E-9701-FB467FC7DEC4}"/>
              </a:ext>
            </a:extLst>
          </p:cNvPr>
          <p:cNvSpPr/>
          <p:nvPr/>
        </p:nvSpPr>
        <p:spPr>
          <a:xfrm>
            <a:off x="3314240" y="4722671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3463250-B3D7-188F-675A-5369179F9747}"/>
              </a:ext>
            </a:extLst>
          </p:cNvPr>
          <p:cNvSpPr/>
          <p:nvPr/>
        </p:nvSpPr>
        <p:spPr>
          <a:xfrm>
            <a:off x="1627447" y="529873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97669B7-E6D4-1271-6773-24BE53B3599D}"/>
              </a:ext>
            </a:extLst>
          </p:cNvPr>
          <p:cNvSpPr/>
          <p:nvPr/>
        </p:nvSpPr>
        <p:spPr>
          <a:xfrm>
            <a:off x="2188220" y="529873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0AAE68-A329-3599-32FC-9BF1D80EA9F7}"/>
              </a:ext>
            </a:extLst>
          </p:cNvPr>
          <p:cNvSpPr/>
          <p:nvPr/>
        </p:nvSpPr>
        <p:spPr>
          <a:xfrm>
            <a:off x="2751230" y="5298732"/>
            <a:ext cx="432048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0A8E3D9-FEB8-C50E-F2AC-1BCF44592DE2}"/>
              </a:ext>
            </a:extLst>
          </p:cNvPr>
          <p:cNvSpPr/>
          <p:nvPr/>
        </p:nvSpPr>
        <p:spPr>
          <a:xfrm>
            <a:off x="3314240" y="5298732"/>
            <a:ext cx="43204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C96218-3884-B3F5-48A2-6E087179C252}"/>
              </a:ext>
            </a:extLst>
          </p:cNvPr>
          <p:cNvSpPr txBox="1"/>
          <p:nvPr/>
        </p:nvSpPr>
        <p:spPr>
          <a:xfrm>
            <a:off x="1047350" y="362291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EC90D8C-0330-4FB6-3B6E-8CD816AF50FB}"/>
              </a:ext>
            </a:extLst>
          </p:cNvPr>
          <p:cNvSpPr txBox="1"/>
          <p:nvPr/>
        </p:nvSpPr>
        <p:spPr>
          <a:xfrm>
            <a:off x="1054250" y="419745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747561-1BC1-490C-CA7E-6374CC356D6B}"/>
              </a:ext>
            </a:extLst>
          </p:cNvPr>
          <p:cNvSpPr txBox="1"/>
          <p:nvPr/>
        </p:nvSpPr>
        <p:spPr>
          <a:xfrm>
            <a:off x="1054250" y="4754029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B02387-DE3A-3316-1471-B39E33F81524}"/>
              </a:ext>
            </a:extLst>
          </p:cNvPr>
          <p:cNvSpPr txBox="1"/>
          <p:nvPr/>
        </p:nvSpPr>
        <p:spPr>
          <a:xfrm>
            <a:off x="1054249" y="5330090"/>
            <a:ext cx="53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5D81AFE-C7CC-3BAF-0F83-9CDA3CF2BBD1}"/>
              </a:ext>
            </a:extLst>
          </p:cNvPr>
          <p:cNvSpPr txBox="1"/>
          <p:nvPr/>
        </p:nvSpPr>
        <p:spPr>
          <a:xfrm>
            <a:off x="2264197" y="3206898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mat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A0E3126-8336-50D7-8421-5085D6CF6CAE}"/>
              </a:ext>
            </a:extLst>
          </p:cNvPr>
          <p:cNvSpPr txBox="1"/>
          <p:nvPr/>
        </p:nvSpPr>
        <p:spPr>
          <a:xfrm>
            <a:off x="2122900" y="5739355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E33F4F9-C56F-E514-2922-6C7E4A1DCE0F}"/>
              </a:ext>
            </a:extLst>
          </p:cNvPr>
          <p:cNvCxnSpPr/>
          <p:nvPr/>
        </p:nvCxnSpPr>
        <p:spPr>
          <a:xfrm flipH="1">
            <a:off x="1606689" y="5919864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0D7CFC15-5E46-5AFC-72FF-39F227C880A3}"/>
              </a:ext>
            </a:extLst>
          </p:cNvPr>
          <p:cNvCxnSpPr>
            <a:cxnSpLocks/>
          </p:cNvCxnSpPr>
          <p:nvPr/>
        </p:nvCxnSpPr>
        <p:spPr>
          <a:xfrm>
            <a:off x="3191855" y="5919864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3E7FA0C-863E-B38C-D2CE-EA91B2093659}"/>
              </a:ext>
            </a:extLst>
          </p:cNvPr>
          <p:cNvSpPr/>
          <p:nvPr/>
        </p:nvSpPr>
        <p:spPr>
          <a:xfrm>
            <a:off x="4441268" y="357880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A3B9CF-F684-0EA0-A361-896EA63C1FEB}"/>
              </a:ext>
            </a:extLst>
          </p:cNvPr>
          <p:cNvSpPr/>
          <p:nvPr/>
        </p:nvSpPr>
        <p:spPr>
          <a:xfrm>
            <a:off x="5002041" y="3578808"/>
            <a:ext cx="432048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80951E7-524B-8C47-FA18-33688B7028CF}"/>
              </a:ext>
            </a:extLst>
          </p:cNvPr>
          <p:cNvSpPr/>
          <p:nvPr/>
        </p:nvSpPr>
        <p:spPr>
          <a:xfrm>
            <a:off x="5565051" y="357880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FAED7AC-4C7B-BAD8-B6EA-766E38A01D60}"/>
              </a:ext>
            </a:extLst>
          </p:cNvPr>
          <p:cNvSpPr/>
          <p:nvPr/>
        </p:nvSpPr>
        <p:spPr>
          <a:xfrm>
            <a:off x="6128061" y="3578808"/>
            <a:ext cx="432048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5B6FDDC-5DAE-A9DE-B860-86EDE8CB64D8}"/>
              </a:ext>
            </a:extLst>
          </p:cNvPr>
          <p:cNvSpPr txBox="1"/>
          <p:nvPr/>
        </p:nvSpPr>
        <p:spPr>
          <a:xfrm>
            <a:off x="3811523" y="3583329"/>
            <a:ext cx="64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0x10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87491DF-C4B8-13A2-BF47-27D5C75BDFA1}"/>
              </a:ext>
            </a:extLst>
          </p:cNvPr>
          <p:cNvSpPr txBox="1"/>
          <p:nvPr/>
        </p:nvSpPr>
        <p:spPr>
          <a:xfrm>
            <a:off x="5078018" y="3194154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vec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4378C96-FF6E-35C5-AD14-2D84059037DD}"/>
              </a:ext>
            </a:extLst>
          </p:cNvPr>
          <p:cNvSpPr/>
          <p:nvPr/>
        </p:nvSpPr>
        <p:spPr>
          <a:xfrm>
            <a:off x="4445684" y="482353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2E0F19A-0069-EAAB-861A-6477AB37AC05}"/>
              </a:ext>
            </a:extLst>
          </p:cNvPr>
          <p:cNvSpPr/>
          <p:nvPr/>
        </p:nvSpPr>
        <p:spPr>
          <a:xfrm>
            <a:off x="5006457" y="4823534"/>
            <a:ext cx="432048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11A4A34-A88C-E49C-98BE-B9C34FFF0E6B}"/>
              </a:ext>
            </a:extLst>
          </p:cNvPr>
          <p:cNvSpPr/>
          <p:nvPr/>
        </p:nvSpPr>
        <p:spPr>
          <a:xfrm>
            <a:off x="5569467" y="482353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E235C91-7C67-04F8-E9A2-AB645F185025}"/>
              </a:ext>
            </a:extLst>
          </p:cNvPr>
          <p:cNvSpPr/>
          <p:nvPr/>
        </p:nvSpPr>
        <p:spPr>
          <a:xfrm>
            <a:off x="6132477" y="4823534"/>
            <a:ext cx="432048" cy="4320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CE6D1BE-D1FE-55AB-FE62-E946AF5C8187}"/>
              </a:ext>
            </a:extLst>
          </p:cNvPr>
          <p:cNvSpPr txBox="1"/>
          <p:nvPr/>
        </p:nvSpPr>
        <p:spPr>
          <a:xfrm>
            <a:off x="3815939" y="4828055"/>
            <a:ext cx="64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0x14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C6D2704-AD68-3367-C5DC-E2425D79E29A}"/>
              </a:ext>
            </a:extLst>
          </p:cNvPr>
          <p:cNvSpPr txBox="1"/>
          <p:nvPr/>
        </p:nvSpPr>
        <p:spPr>
          <a:xfrm>
            <a:off x="5082434" y="4438880"/>
            <a:ext cx="7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7DD9787-F4CA-C42A-D79A-84E95341CE2E}"/>
              </a:ext>
            </a:extLst>
          </p:cNvPr>
          <p:cNvSpPr txBox="1"/>
          <p:nvPr/>
        </p:nvSpPr>
        <p:spPr>
          <a:xfrm>
            <a:off x="4974300" y="5286853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C29B8B5-F680-CD32-5F60-EC9654FBB265}"/>
              </a:ext>
            </a:extLst>
          </p:cNvPr>
          <p:cNvCxnSpPr/>
          <p:nvPr/>
        </p:nvCxnSpPr>
        <p:spPr>
          <a:xfrm flipH="1">
            <a:off x="4458089" y="5467362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3163E83-C719-02EB-1210-18B65BA3F204}"/>
              </a:ext>
            </a:extLst>
          </p:cNvPr>
          <p:cNvCxnSpPr>
            <a:cxnSpLocks/>
          </p:cNvCxnSpPr>
          <p:nvPr/>
        </p:nvCxnSpPr>
        <p:spPr>
          <a:xfrm>
            <a:off x="6043255" y="5467362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6A3A78A6-309E-8446-B0A5-30807EAA3A56}"/>
              </a:ext>
            </a:extLst>
          </p:cNvPr>
          <p:cNvSpPr txBox="1"/>
          <p:nvPr/>
        </p:nvSpPr>
        <p:spPr>
          <a:xfrm>
            <a:off x="4984323" y="4085512"/>
            <a:ext cx="106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Bank 0..4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1733396D-7AC8-B988-E0D8-2022A3211929}"/>
              </a:ext>
            </a:extLst>
          </p:cNvPr>
          <p:cNvCxnSpPr/>
          <p:nvPr/>
        </p:nvCxnSpPr>
        <p:spPr>
          <a:xfrm flipH="1">
            <a:off x="4468112" y="4266021"/>
            <a:ext cx="473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A5D5D796-C3DE-0D7F-71B8-1C86B389484C}"/>
              </a:ext>
            </a:extLst>
          </p:cNvPr>
          <p:cNvCxnSpPr>
            <a:cxnSpLocks/>
          </p:cNvCxnSpPr>
          <p:nvPr/>
        </p:nvCxnSpPr>
        <p:spPr>
          <a:xfrm>
            <a:off x="6053278" y="4266021"/>
            <a:ext cx="5544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8042F74-307C-7033-AB25-F6A1C6570B34}"/>
              </a:ext>
            </a:extLst>
          </p:cNvPr>
          <p:cNvCxnSpPr>
            <a:cxnSpLocks/>
          </p:cNvCxnSpPr>
          <p:nvPr/>
        </p:nvCxnSpPr>
        <p:spPr>
          <a:xfrm>
            <a:off x="5978536" y="5879040"/>
            <a:ext cx="1146619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C30CB49-86CC-30A2-B152-B0BF821E9133}"/>
              </a:ext>
            </a:extLst>
          </p:cNvPr>
          <p:cNvSpPr txBox="1"/>
          <p:nvPr/>
        </p:nvSpPr>
        <p:spPr>
          <a:xfrm>
            <a:off x="4257240" y="564820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 Access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Rectangle: Rounded Corners 5">
            <a:extLst>
              <a:ext uri="{FF2B5EF4-FFF2-40B4-BE49-F238E27FC236}">
                <a16:creationId xmlns:a16="http://schemas.microsoft.com/office/drawing/2014/main" id="{7C762FA8-EC64-4FBC-1C90-1B18D3CA6366}"/>
              </a:ext>
            </a:extLst>
          </p:cNvPr>
          <p:cNvSpPr/>
          <p:nvPr/>
        </p:nvSpPr>
        <p:spPr>
          <a:xfrm>
            <a:off x="7537925" y="3407961"/>
            <a:ext cx="2736303" cy="131471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</a:p>
        </p:txBody>
      </p:sp>
      <p:sp>
        <p:nvSpPr>
          <p:cNvPr id="76" name="右箭头标注 75">
            <a:extLst>
              <a:ext uri="{FF2B5EF4-FFF2-40B4-BE49-F238E27FC236}">
                <a16:creationId xmlns:a16="http://schemas.microsoft.com/office/drawing/2014/main" id="{31A61466-7A2B-B8D1-7609-3A95FA5EBFDE}"/>
              </a:ext>
            </a:extLst>
          </p:cNvPr>
          <p:cNvSpPr/>
          <p:nvPr/>
        </p:nvSpPr>
        <p:spPr>
          <a:xfrm>
            <a:off x="10464110" y="3407961"/>
            <a:ext cx="1261257" cy="1314710"/>
          </a:xfrm>
          <a:prstGeom prst="rightArrowCallout">
            <a:avLst>
              <a:gd name="adj1" fmla="val 49034"/>
              <a:gd name="adj2" fmla="val 50751"/>
              <a:gd name="adj3" fmla="val 22139"/>
              <a:gd name="adj4" fmla="val 72988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Adaptor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Rectangle: Rounded Corners 5">
            <a:extLst>
              <a:ext uri="{FF2B5EF4-FFF2-40B4-BE49-F238E27FC236}">
                <a16:creationId xmlns:a16="http://schemas.microsoft.com/office/drawing/2014/main" id="{6B0BDDC1-FEA5-B1DA-DB6E-7288799D5179}"/>
              </a:ext>
            </a:extLst>
          </p:cNvPr>
          <p:cNvSpPr/>
          <p:nvPr/>
        </p:nvSpPr>
        <p:spPr>
          <a:xfrm>
            <a:off x="7537926" y="4936907"/>
            <a:ext cx="1163966" cy="1185797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Pool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10547B4B-CB0F-A18B-F025-0FA560F85807}"/>
              </a:ext>
            </a:extLst>
          </p:cNvPr>
          <p:cNvCxnSpPr/>
          <p:nvPr/>
        </p:nvCxnSpPr>
        <p:spPr>
          <a:xfrm>
            <a:off x="7862409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AA53013F-7AF9-AB7D-6413-F0D8C879C254}"/>
              </a:ext>
            </a:extLst>
          </p:cNvPr>
          <p:cNvCxnSpPr/>
          <p:nvPr/>
        </p:nvCxnSpPr>
        <p:spPr>
          <a:xfrm>
            <a:off x="8150441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F0E5D2AE-E2B0-A613-F4B9-7349A0EBA189}"/>
              </a:ext>
            </a:extLst>
          </p:cNvPr>
          <p:cNvCxnSpPr/>
          <p:nvPr/>
        </p:nvCxnSpPr>
        <p:spPr>
          <a:xfrm>
            <a:off x="8438473" y="443293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FF80B6DA-2EA7-3017-B83A-2A5790EA1A9E}"/>
              </a:ext>
            </a:extLst>
          </p:cNvPr>
          <p:cNvSpPr/>
          <p:nvPr/>
        </p:nvSpPr>
        <p:spPr>
          <a:xfrm>
            <a:off x="8855806" y="4924237"/>
            <a:ext cx="1420849" cy="12019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Engine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AE67C58A-EB5C-5704-E1A5-260F18773F6C}"/>
              </a:ext>
            </a:extLst>
          </p:cNvPr>
          <p:cNvCxnSpPr>
            <a:cxnSpLocks/>
          </p:cNvCxnSpPr>
          <p:nvPr/>
        </p:nvCxnSpPr>
        <p:spPr>
          <a:xfrm>
            <a:off x="8460484" y="5701944"/>
            <a:ext cx="576064" cy="0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AECBDEB2-E307-8810-749F-652EF0124F51}"/>
              </a:ext>
            </a:extLst>
          </p:cNvPr>
          <p:cNvCxnSpPr/>
          <p:nvPr/>
        </p:nvCxnSpPr>
        <p:spPr>
          <a:xfrm>
            <a:off x="9268543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37B06C3B-F38C-E28D-7689-E1885D149AB5}"/>
              </a:ext>
            </a:extLst>
          </p:cNvPr>
          <p:cNvCxnSpPr/>
          <p:nvPr/>
        </p:nvCxnSpPr>
        <p:spPr>
          <a:xfrm>
            <a:off x="9556575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391D94C6-C064-8048-2422-A1E50D66B8E5}"/>
              </a:ext>
            </a:extLst>
          </p:cNvPr>
          <p:cNvCxnSpPr/>
          <p:nvPr/>
        </p:nvCxnSpPr>
        <p:spPr>
          <a:xfrm>
            <a:off x="9844607" y="4405800"/>
            <a:ext cx="0" cy="792088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1442CF6D-FC6C-0616-A773-A3FE3629E485}"/>
              </a:ext>
            </a:extLst>
          </p:cNvPr>
          <p:cNvSpPr txBox="1"/>
          <p:nvPr/>
        </p:nvSpPr>
        <p:spPr>
          <a:xfrm>
            <a:off x="9934997" y="4796809"/>
            <a:ext cx="2072276" cy="830997"/>
          </a:xfrm>
          <a:custGeom>
            <a:avLst/>
            <a:gdLst>
              <a:gd name="csX0" fmla="*/ 0 w 2072276"/>
              <a:gd name="csY0" fmla="*/ 0 h 830997"/>
              <a:gd name="csX1" fmla="*/ 2072276 w 2072276"/>
              <a:gd name="csY1" fmla="*/ 0 h 830997"/>
              <a:gd name="csX2" fmla="*/ 2072276 w 2072276"/>
              <a:gd name="csY2" fmla="*/ 830997 h 830997"/>
              <a:gd name="csX3" fmla="*/ 0 w 2072276"/>
              <a:gd name="csY3" fmla="*/ 830997 h 830997"/>
              <a:gd name="csX4" fmla="*/ 0 w 2072276"/>
              <a:gd name="csY4" fmla="*/ 0 h 8309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072276" h="830997" fill="none" extrusionOk="0">
                <a:moveTo>
                  <a:pt x="0" y="0"/>
                </a:moveTo>
                <a:cubicBezTo>
                  <a:pt x="394475" y="-49533"/>
                  <a:pt x="1204094" y="-14809"/>
                  <a:pt x="2072276" y="0"/>
                </a:cubicBezTo>
                <a:cubicBezTo>
                  <a:pt x="2036888" y="192764"/>
                  <a:pt x="2069983" y="611841"/>
                  <a:pt x="2072276" y="830997"/>
                </a:cubicBezTo>
                <a:cubicBezTo>
                  <a:pt x="1537556" y="782766"/>
                  <a:pt x="876551" y="915452"/>
                  <a:pt x="0" y="830997"/>
                </a:cubicBezTo>
                <a:cubicBezTo>
                  <a:pt x="63154" y="451589"/>
                  <a:pt x="-14350" y="374090"/>
                  <a:pt x="0" y="0"/>
                </a:cubicBezTo>
                <a:close/>
              </a:path>
              <a:path w="2072276" h="830997" stroke="0" extrusionOk="0">
                <a:moveTo>
                  <a:pt x="0" y="0"/>
                </a:moveTo>
                <a:cubicBezTo>
                  <a:pt x="283604" y="118645"/>
                  <a:pt x="1127387" y="116012"/>
                  <a:pt x="2072276" y="0"/>
                </a:cubicBezTo>
                <a:cubicBezTo>
                  <a:pt x="2074402" y="113011"/>
                  <a:pt x="2111766" y="601367"/>
                  <a:pt x="2072276" y="830997"/>
                </a:cubicBezTo>
                <a:cubicBezTo>
                  <a:pt x="1443104" y="965597"/>
                  <a:pt x="467900" y="673801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A: 0xC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D: 0xdeadbeef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9CD955C-EC66-D30F-2362-D9C477D7F0B6}"/>
              </a:ext>
            </a:extLst>
          </p:cNvPr>
          <p:cNvSpPr txBox="1"/>
          <p:nvPr/>
        </p:nvSpPr>
        <p:spPr>
          <a:xfrm>
            <a:off x="880742" y="4435151"/>
            <a:ext cx="786473" cy="461665"/>
          </a:xfrm>
          <a:custGeom>
            <a:avLst/>
            <a:gdLst>
              <a:gd name="csX0" fmla="*/ 0 w 786473"/>
              <a:gd name="csY0" fmla="*/ 0 h 461665"/>
              <a:gd name="csX1" fmla="*/ 786473 w 786473"/>
              <a:gd name="csY1" fmla="*/ 0 h 461665"/>
              <a:gd name="csX2" fmla="*/ 786473 w 786473"/>
              <a:gd name="csY2" fmla="*/ 461665 h 461665"/>
              <a:gd name="csX3" fmla="*/ 0 w 786473"/>
              <a:gd name="csY3" fmla="*/ 461665 h 461665"/>
              <a:gd name="csX4" fmla="*/ 0 w 786473"/>
              <a:gd name="csY4" fmla="*/ 0 h 46166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86473" h="461665" fill="none" extrusionOk="0">
                <a:moveTo>
                  <a:pt x="0" y="0"/>
                </a:moveTo>
                <a:cubicBezTo>
                  <a:pt x="187795" y="-13890"/>
                  <a:pt x="486060" y="58878"/>
                  <a:pt x="786473" y="0"/>
                </a:cubicBezTo>
                <a:cubicBezTo>
                  <a:pt x="784325" y="186521"/>
                  <a:pt x="784180" y="313513"/>
                  <a:pt x="786473" y="461665"/>
                </a:cubicBezTo>
                <a:cubicBezTo>
                  <a:pt x="475369" y="485848"/>
                  <a:pt x="369235" y="410183"/>
                  <a:pt x="0" y="461665"/>
                </a:cubicBezTo>
                <a:cubicBezTo>
                  <a:pt x="-3326" y="342772"/>
                  <a:pt x="-14350" y="47724"/>
                  <a:pt x="0" y="0"/>
                </a:cubicBezTo>
                <a:close/>
              </a:path>
              <a:path w="786473" h="461665" stroke="0" extrusionOk="0">
                <a:moveTo>
                  <a:pt x="0" y="0"/>
                </a:moveTo>
                <a:cubicBezTo>
                  <a:pt x="229810" y="64284"/>
                  <a:pt x="688483" y="44114"/>
                  <a:pt x="786473" y="0"/>
                </a:cubicBezTo>
                <a:cubicBezTo>
                  <a:pt x="805219" y="143527"/>
                  <a:pt x="759483" y="261265"/>
                  <a:pt x="786473" y="461665"/>
                </a:cubicBezTo>
                <a:cubicBezTo>
                  <a:pt x="637942" y="419341"/>
                  <a:pt x="175664" y="40123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0xef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27BB388-FDC6-A52A-935F-95BA096C5DD1}"/>
              </a:ext>
            </a:extLst>
          </p:cNvPr>
          <p:cNvSpPr txBox="1"/>
          <p:nvPr/>
        </p:nvSpPr>
        <p:spPr>
          <a:xfrm>
            <a:off x="1822574" y="4435151"/>
            <a:ext cx="786473" cy="461665"/>
          </a:xfrm>
          <a:custGeom>
            <a:avLst/>
            <a:gdLst>
              <a:gd name="csX0" fmla="*/ 0 w 786473"/>
              <a:gd name="csY0" fmla="*/ 0 h 461665"/>
              <a:gd name="csX1" fmla="*/ 786473 w 786473"/>
              <a:gd name="csY1" fmla="*/ 0 h 461665"/>
              <a:gd name="csX2" fmla="*/ 786473 w 786473"/>
              <a:gd name="csY2" fmla="*/ 461665 h 461665"/>
              <a:gd name="csX3" fmla="*/ 0 w 786473"/>
              <a:gd name="csY3" fmla="*/ 461665 h 461665"/>
              <a:gd name="csX4" fmla="*/ 0 w 786473"/>
              <a:gd name="csY4" fmla="*/ 0 h 46166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86473" h="461665" fill="none" extrusionOk="0">
                <a:moveTo>
                  <a:pt x="0" y="0"/>
                </a:moveTo>
                <a:cubicBezTo>
                  <a:pt x="187795" y="-13890"/>
                  <a:pt x="486060" y="58878"/>
                  <a:pt x="786473" y="0"/>
                </a:cubicBezTo>
                <a:cubicBezTo>
                  <a:pt x="784325" y="186521"/>
                  <a:pt x="784180" y="313513"/>
                  <a:pt x="786473" y="461665"/>
                </a:cubicBezTo>
                <a:cubicBezTo>
                  <a:pt x="475369" y="485848"/>
                  <a:pt x="369235" y="410183"/>
                  <a:pt x="0" y="461665"/>
                </a:cubicBezTo>
                <a:cubicBezTo>
                  <a:pt x="-3326" y="342772"/>
                  <a:pt x="-14350" y="47724"/>
                  <a:pt x="0" y="0"/>
                </a:cubicBezTo>
                <a:close/>
              </a:path>
              <a:path w="786473" h="461665" stroke="0" extrusionOk="0">
                <a:moveTo>
                  <a:pt x="0" y="0"/>
                </a:moveTo>
                <a:cubicBezTo>
                  <a:pt x="229810" y="64284"/>
                  <a:pt x="688483" y="44114"/>
                  <a:pt x="786473" y="0"/>
                </a:cubicBezTo>
                <a:cubicBezTo>
                  <a:pt x="805219" y="143527"/>
                  <a:pt x="759483" y="261265"/>
                  <a:pt x="786473" y="461665"/>
                </a:cubicBezTo>
                <a:cubicBezTo>
                  <a:pt x="637942" y="419341"/>
                  <a:pt x="175664" y="40123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0xbe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B3EA24A-78DA-2174-D65F-1E985B1F3C9C}"/>
              </a:ext>
            </a:extLst>
          </p:cNvPr>
          <p:cNvSpPr txBox="1"/>
          <p:nvPr/>
        </p:nvSpPr>
        <p:spPr>
          <a:xfrm>
            <a:off x="2700398" y="4435151"/>
            <a:ext cx="786473" cy="461665"/>
          </a:xfrm>
          <a:custGeom>
            <a:avLst/>
            <a:gdLst>
              <a:gd name="csX0" fmla="*/ 0 w 786473"/>
              <a:gd name="csY0" fmla="*/ 0 h 461665"/>
              <a:gd name="csX1" fmla="*/ 786473 w 786473"/>
              <a:gd name="csY1" fmla="*/ 0 h 461665"/>
              <a:gd name="csX2" fmla="*/ 786473 w 786473"/>
              <a:gd name="csY2" fmla="*/ 461665 h 461665"/>
              <a:gd name="csX3" fmla="*/ 0 w 786473"/>
              <a:gd name="csY3" fmla="*/ 461665 h 461665"/>
              <a:gd name="csX4" fmla="*/ 0 w 786473"/>
              <a:gd name="csY4" fmla="*/ 0 h 46166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86473" h="461665" fill="none" extrusionOk="0">
                <a:moveTo>
                  <a:pt x="0" y="0"/>
                </a:moveTo>
                <a:cubicBezTo>
                  <a:pt x="187795" y="-13890"/>
                  <a:pt x="486060" y="58878"/>
                  <a:pt x="786473" y="0"/>
                </a:cubicBezTo>
                <a:cubicBezTo>
                  <a:pt x="784325" y="186521"/>
                  <a:pt x="784180" y="313513"/>
                  <a:pt x="786473" y="461665"/>
                </a:cubicBezTo>
                <a:cubicBezTo>
                  <a:pt x="475369" y="485848"/>
                  <a:pt x="369235" y="410183"/>
                  <a:pt x="0" y="461665"/>
                </a:cubicBezTo>
                <a:cubicBezTo>
                  <a:pt x="-3326" y="342772"/>
                  <a:pt x="-14350" y="47724"/>
                  <a:pt x="0" y="0"/>
                </a:cubicBezTo>
                <a:close/>
              </a:path>
              <a:path w="786473" h="461665" stroke="0" extrusionOk="0">
                <a:moveTo>
                  <a:pt x="0" y="0"/>
                </a:moveTo>
                <a:cubicBezTo>
                  <a:pt x="229810" y="64284"/>
                  <a:pt x="688483" y="44114"/>
                  <a:pt x="786473" y="0"/>
                </a:cubicBezTo>
                <a:cubicBezTo>
                  <a:pt x="805219" y="143527"/>
                  <a:pt x="759483" y="261265"/>
                  <a:pt x="786473" y="461665"/>
                </a:cubicBezTo>
                <a:cubicBezTo>
                  <a:pt x="637942" y="419341"/>
                  <a:pt x="175664" y="40123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0xad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093E530-C6F6-8905-C1BB-A2A310CA79CB}"/>
              </a:ext>
            </a:extLst>
          </p:cNvPr>
          <p:cNvSpPr txBox="1"/>
          <p:nvPr/>
        </p:nvSpPr>
        <p:spPr>
          <a:xfrm>
            <a:off x="3559934" y="4435151"/>
            <a:ext cx="786473" cy="461665"/>
          </a:xfrm>
          <a:custGeom>
            <a:avLst/>
            <a:gdLst>
              <a:gd name="csX0" fmla="*/ 0 w 786473"/>
              <a:gd name="csY0" fmla="*/ 0 h 461665"/>
              <a:gd name="csX1" fmla="*/ 786473 w 786473"/>
              <a:gd name="csY1" fmla="*/ 0 h 461665"/>
              <a:gd name="csX2" fmla="*/ 786473 w 786473"/>
              <a:gd name="csY2" fmla="*/ 461665 h 461665"/>
              <a:gd name="csX3" fmla="*/ 0 w 786473"/>
              <a:gd name="csY3" fmla="*/ 461665 h 461665"/>
              <a:gd name="csX4" fmla="*/ 0 w 786473"/>
              <a:gd name="csY4" fmla="*/ 0 h 46166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86473" h="461665" fill="none" extrusionOk="0">
                <a:moveTo>
                  <a:pt x="0" y="0"/>
                </a:moveTo>
                <a:cubicBezTo>
                  <a:pt x="187795" y="-13890"/>
                  <a:pt x="486060" y="58878"/>
                  <a:pt x="786473" y="0"/>
                </a:cubicBezTo>
                <a:cubicBezTo>
                  <a:pt x="784325" y="186521"/>
                  <a:pt x="784180" y="313513"/>
                  <a:pt x="786473" y="461665"/>
                </a:cubicBezTo>
                <a:cubicBezTo>
                  <a:pt x="475369" y="485848"/>
                  <a:pt x="369235" y="410183"/>
                  <a:pt x="0" y="461665"/>
                </a:cubicBezTo>
                <a:cubicBezTo>
                  <a:pt x="-3326" y="342772"/>
                  <a:pt x="-14350" y="47724"/>
                  <a:pt x="0" y="0"/>
                </a:cubicBezTo>
                <a:close/>
              </a:path>
              <a:path w="786473" h="461665" stroke="0" extrusionOk="0">
                <a:moveTo>
                  <a:pt x="0" y="0"/>
                </a:moveTo>
                <a:cubicBezTo>
                  <a:pt x="229810" y="64284"/>
                  <a:pt x="688483" y="44114"/>
                  <a:pt x="786473" y="0"/>
                </a:cubicBezTo>
                <a:cubicBezTo>
                  <a:pt x="805219" y="143527"/>
                  <a:pt x="759483" y="261265"/>
                  <a:pt x="786473" y="461665"/>
                </a:cubicBezTo>
                <a:cubicBezTo>
                  <a:pt x="637942" y="419341"/>
                  <a:pt x="175664" y="40123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0xde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5A9AC3-9608-E137-5142-E016DCC571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47245C-7505-F044-8312-CA8A45C7D7B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478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208 L -0.67839 -0.09027 " pathEditMode="relative" ptsTypes="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818 0.13194 " pathEditMode="relative" ptsTypes="AA">
                                      <p:cBhvr>
                                        <p:cTn id="3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083 0.12199 " pathEditMode="relative" ptsTypes="AA">
                                      <p:cBhvr>
                                        <p:cTn id="3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38 0.1206 " pathEditMode="relative" ptsTypes="AA">
                                      <p:cBhvr>
                                        <p:cTn id="40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8 0.10856 " pathEditMode="relative" ptsTypes="AA">
                                      <p:cBhvr>
                                        <p:cTn id="4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  <p:bldP spid="92" grpId="0" animBg="1"/>
      <p:bldP spid="92" grpId="1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5E8D6-21F4-C50C-E749-A514ACAEBE1D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engine can also directly apply layout transformations, eliminating on-core rearrangement overhead.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Tiling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F671B5-9887-F386-DA51-9C49C5988EF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92321-DADB-880D-B95D-DB807FCA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08323C-C184-5312-A666-DE2625D3379B}"/>
              </a:ext>
            </a:extLst>
          </p:cNvPr>
          <p:cNvSpPr txBox="1"/>
          <p:nvPr/>
        </p:nvSpPr>
        <p:spPr>
          <a:xfrm>
            <a:off x="3861727" y="2116464"/>
            <a:ext cx="4666188" cy="139880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  <a:effectLst/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tiling.cadl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+: ] = 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burst_read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[da +: 8];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18DB851-2E23-18BC-7420-1B2383CF990A}"/>
              </a:ext>
            </a:extLst>
          </p:cNvPr>
          <p:cNvSpPr txBox="1"/>
          <p:nvPr/>
        </p:nvSpPr>
        <p:spPr>
          <a:xfrm>
            <a:off x="1279213" y="4811158"/>
            <a:ext cx="147860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DRAM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10814E2-8364-807B-66A6-AAE632251F24}"/>
              </a:ext>
            </a:extLst>
          </p:cNvPr>
          <p:cNvSpPr txBox="1"/>
          <p:nvPr/>
        </p:nvSpPr>
        <p:spPr>
          <a:xfrm>
            <a:off x="10005216" y="3326965"/>
            <a:ext cx="157718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(Cyclic-Parted)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(Factor=2)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64B0CADE-B796-62D1-5197-A8984B5223B7}"/>
              </a:ext>
            </a:extLst>
          </p:cNvPr>
          <p:cNvSpPr/>
          <p:nvPr/>
        </p:nvSpPr>
        <p:spPr>
          <a:xfrm>
            <a:off x="2679963" y="396300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1EE79E3-1EBC-C38A-F2FD-AD8589A3ED58}"/>
              </a:ext>
            </a:extLst>
          </p:cNvPr>
          <p:cNvSpPr/>
          <p:nvPr/>
        </p:nvSpPr>
        <p:spPr>
          <a:xfrm>
            <a:off x="3119659" y="396300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D954E5EB-1DCA-7356-C55D-4BC8A1EEC4F0}"/>
              </a:ext>
            </a:extLst>
          </p:cNvPr>
          <p:cNvSpPr/>
          <p:nvPr/>
        </p:nvSpPr>
        <p:spPr>
          <a:xfrm>
            <a:off x="3559355" y="396300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A5FCA251-3143-DD27-571C-017678C4C6E5}"/>
              </a:ext>
            </a:extLst>
          </p:cNvPr>
          <p:cNvSpPr/>
          <p:nvPr/>
        </p:nvSpPr>
        <p:spPr>
          <a:xfrm>
            <a:off x="3999051" y="396300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E7AA7A2-C510-6A63-0957-C692ED1EC3BE}"/>
              </a:ext>
            </a:extLst>
          </p:cNvPr>
          <p:cNvSpPr/>
          <p:nvPr/>
        </p:nvSpPr>
        <p:spPr>
          <a:xfrm>
            <a:off x="2679963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6CD2C19-E26C-2B21-B700-F5048D40E463}"/>
              </a:ext>
            </a:extLst>
          </p:cNvPr>
          <p:cNvSpPr/>
          <p:nvPr/>
        </p:nvSpPr>
        <p:spPr>
          <a:xfrm>
            <a:off x="3119439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D76502C-2781-CB15-C60D-DB2283316F35}"/>
              </a:ext>
            </a:extLst>
          </p:cNvPr>
          <p:cNvSpPr/>
          <p:nvPr/>
        </p:nvSpPr>
        <p:spPr>
          <a:xfrm>
            <a:off x="3558915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A501BF2-55C4-B526-0713-06C1B01E6A42}"/>
              </a:ext>
            </a:extLst>
          </p:cNvPr>
          <p:cNvSpPr/>
          <p:nvPr/>
        </p:nvSpPr>
        <p:spPr>
          <a:xfrm>
            <a:off x="3998391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313656D-4AD1-ADE1-BA5D-B006F754DA0D}"/>
              </a:ext>
            </a:extLst>
          </p:cNvPr>
          <p:cNvSpPr/>
          <p:nvPr/>
        </p:nvSpPr>
        <p:spPr>
          <a:xfrm>
            <a:off x="4438747" y="396300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38B563B-E361-0B49-14CB-A8E9344C883C}"/>
              </a:ext>
            </a:extLst>
          </p:cNvPr>
          <p:cNvSpPr/>
          <p:nvPr/>
        </p:nvSpPr>
        <p:spPr>
          <a:xfrm>
            <a:off x="4878443" y="396300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87BB212-9C8E-EC73-DF1C-D45D49C7BC03}"/>
              </a:ext>
            </a:extLst>
          </p:cNvPr>
          <p:cNvSpPr/>
          <p:nvPr/>
        </p:nvSpPr>
        <p:spPr>
          <a:xfrm>
            <a:off x="5318139" y="396300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F495992D-3BD3-5586-40CF-BB11B827C4A1}"/>
              </a:ext>
            </a:extLst>
          </p:cNvPr>
          <p:cNvSpPr/>
          <p:nvPr/>
        </p:nvSpPr>
        <p:spPr>
          <a:xfrm>
            <a:off x="5757832" y="396300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4F86344F-FCC7-70CB-6E66-638023214543}"/>
              </a:ext>
            </a:extLst>
          </p:cNvPr>
          <p:cNvSpPr/>
          <p:nvPr/>
        </p:nvSpPr>
        <p:spPr>
          <a:xfrm>
            <a:off x="4437867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446A8E1C-D024-E0AA-D8E3-4F62775A26F5}"/>
              </a:ext>
            </a:extLst>
          </p:cNvPr>
          <p:cNvSpPr/>
          <p:nvPr/>
        </p:nvSpPr>
        <p:spPr>
          <a:xfrm>
            <a:off x="4877343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0B01000C-72C0-7E25-D854-8567ABF595F4}"/>
              </a:ext>
            </a:extLst>
          </p:cNvPr>
          <p:cNvSpPr/>
          <p:nvPr/>
        </p:nvSpPr>
        <p:spPr>
          <a:xfrm>
            <a:off x="5316819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E65C4A1E-680F-0D92-0503-FFD3EC2ED67F}"/>
              </a:ext>
            </a:extLst>
          </p:cNvPr>
          <p:cNvSpPr/>
          <p:nvPr/>
        </p:nvSpPr>
        <p:spPr>
          <a:xfrm>
            <a:off x="5756297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6179F1A-A3D1-3D61-C8B8-62C028EA92D7}"/>
              </a:ext>
            </a:extLst>
          </p:cNvPr>
          <p:cNvSpPr/>
          <p:nvPr/>
        </p:nvSpPr>
        <p:spPr>
          <a:xfrm>
            <a:off x="2679963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D72F207D-63F4-6A21-A0CD-3EE57C6ED07F}"/>
              </a:ext>
            </a:extLst>
          </p:cNvPr>
          <p:cNvSpPr/>
          <p:nvPr/>
        </p:nvSpPr>
        <p:spPr>
          <a:xfrm>
            <a:off x="3119250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F4BB5F3-DD97-3DFE-CEB5-500DD76E8430}"/>
              </a:ext>
            </a:extLst>
          </p:cNvPr>
          <p:cNvSpPr/>
          <p:nvPr/>
        </p:nvSpPr>
        <p:spPr>
          <a:xfrm>
            <a:off x="3558537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875308B-AA7E-8A90-1160-F6AD1E082CFA}"/>
              </a:ext>
            </a:extLst>
          </p:cNvPr>
          <p:cNvSpPr/>
          <p:nvPr/>
        </p:nvSpPr>
        <p:spPr>
          <a:xfrm>
            <a:off x="3997824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116BF9C-37D4-E2F4-22CA-DF69DDC9FC03}"/>
              </a:ext>
            </a:extLst>
          </p:cNvPr>
          <p:cNvSpPr/>
          <p:nvPr/>
        </p:nvSpPr>
        <p:spPr>
          <a:xfrm>
            <a:off x="2679963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1AD6B820-BF4C-51D4-C197-60661B8546C5}"/>
              </a:ext>
            </a:extLst>
          </p:cNvPr>
          <p:cNvSpPr/>
          <p:nvPr/>
        </p:nvSpPr>
        <p:spPr>
          <a:xfrm>
            <a:off x="3118566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84A078E-5BFB-C820-DD29-F7D6D0FDE06E}"/>
              </a:ext>
            </a:extLst>
          </p:cNvPr>
          <p:cNvSpPr/>
          <p:nvPr/>
        </p:nvSpPr>
        <p:spPr>
          <a:xfrm>
            <a:off x="3557169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C72C9425-4D4F-35A1-C9EF-A4EB832A4FE5}"/>
              </a:ext>
            </a:extLst>
          </p:cNvPr>
          <p:cNvSpPr/>
          <p:nvPr/>
        </p:nvSpPr>
        <p:spPr>
          <a:xfrm>
            <a:off x="3995772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B34796BE-E3AE-EB7A-19CF-1977B90805E5}"/>
              </a:ext>
            </a:extLst>
          </p:cNvPr>
          <p:cNvSpPr/>
          <p:nvPr/>
        </p:nvSpPr>
        <p:spPr>
          <a:xfrm>
            <a:off x="4437111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C34EFDF-A640-25DB-D93A-6E73FF61C519}"/>
              </a:ext>
            </a:extLst>
          </p:cNvPr>
          <p:cNvSpPr/>
          <p:nvPr/>
        </p:nvSpPr>
        <p:spPr>
          <a:xfrm>
            <a:off x="4876398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A6C4597A-D12B-B991-6108-61386D147878}"/>
              </a:ext>
            </a:extLst>
          </p:cNvPr>
          <p:cNvSpPr/>
          <p:nvPr/>
        </p:nvSpPr>
        <p:spPr>
          <a:xfrm>
            <a:off x="5315685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8F69B7D2-88FC-18AE-BF76-AB49C112816A}"/>
              </a:ext>
            </a:extLst>
          </p:cNvPr>
          <p:cNvSpPr/>
          <p:nvPr/>
        </p:nvSpPr>
        <p:spPr>
          <a:xfrm>
            <a:off x="5754969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7BC09720-1924-2C72-A0C6-1D535632A8B3}"/>
              </a:ext>
            </a:extLst>
          </p:cNvPr>
          <p:cNvSpPr/>
          <p:nvPr/>
        </p:nvSpPr>
        <p:spPr>
          <a:xfrm>
            <a:off x="4434375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1B58D3F-4F80-26D9-9F11-6A959F0D8222}"/>
              </a:ext>
            </a:extLst>
          </p:cNvPr>
          <p:cNvSpPr/>
          <p:nvPr/>
        </p:nvSpPr>
        <p:spPr>
          <a:xfrm>
            <a:off x="4872978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7A56803-F0E7-2ADC-D8B5-1CD0399D0AAD}"/>
              </a:ext>
            </a:extLst>
          </p:cNvPr>
          <p:cNvSpPr/>
          <p:nvPr/>
        </p:nvSpPr>
        <p:spPr>
          <a:xfrm>
            <a:off x="5311581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3A8E1CF8-B941-6917-90B0-E7008B53ABC1}"/>
              </a:ext>
            </a:extLst>
          </p:cNvPr>
          <p:cNvSpPr/>
          <p:nvPr/>
        </p:nvSpPr>
        <p:spPr>
          <a:xfrm>
            <a:off x="5750187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0653E80-633D-62F2-8D16-7A317A3D1CB1}"/>
              </a:ext>
            </a:extLst>
          </p:cNvPr>
          <p:cNvSpPr/>
          <p:nvPr/>
        </p:nvSpPr>
        <p:spPr>
          <a:xfrm>
            <a:off x="8874225" y="257943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B428110-D0A8-869E-04D8-345F48C1E4D8}"/>
              </a:ext>
            </a:extLst>
          </p:cNvPr>
          <p:cNvSpPr/>
          <p:nvPr/>
        </p:nvSpPr>
        <p:spPr>
          <a:xfrm>
            <a:off x="9306273" y="257943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A2EB6E1-AA72-5264-88B6-046260CEA4DB}"/>
              </a:ext>
            </a:extLst>
          </p:cNvPr>
          <p:cNvSpPr/>
          <p:nvPr/>
        </p:nvSpPr>
        <p:spPr>
          <a:xfrm>
            <a:off x="8874225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8ECF0534-60D2-AE84-84A7-0E18292BD24D}"/>
              </a:ext>
            </a:extLst>
          </p:cNvPr>
          <p:cNvSpPr/>
          <p:nvPr/>
        </p:nvSpPr>
        <p:spPr>
          <a:xfrm>
            <a:off x="9306273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B114335D-E383-33E2-4B67-7D32B61EB6B6}"/>
              </a:ext>
            </a:extLst>
          </p:cNvPr>
          <p:cNvSpPr/>
          <p:nvPr/>
        </p:nvSpPr>
        <p:spPr>
          <a:xfrm>
            <a:off x="8874225" y="345078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1F7DF5BB-8D4B-E273-4BE5-FACE9D695C5D}"/>
              </a:ext>
            </a:extLst>
          </p:cNvPr>
          <p:cNvSpPr/>
          <p:nvPr/>
        </p:nvSpPr>
        <p:spPr>
          <a:xfrm>
            <a:off x="9306273" y="345078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23EB795C-BB73-0746-EA6B-DD69DAA68349}"/>
              </a:ext>
            </a:extLst>
          </p:cNvPr>
          <p:cNvSpPr/>
          <p:nvPr/>
        </p:nvSpPr>
        <p:spPr>
          <a:xfrm>
            <a:off x="8874225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94FF59C3-429F-38B2-3F0B-770AA224B7F2}"/>
              </a:ext>
            </a:extLst>
          </p:cNvPr>
          <p:cNvSpPr/>
          <p:nvPr/>
        </p:nvSpPr>
        <p:spPr>
          <a:xfrm>
            <a:off x="9306273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B0BEDD8F-DE16-4679-9981-A0C49E0046B7}"/>
              </a:ext>
            </a:extLst>
          </p:cNvPr>
          <p:cNvSpPr/>
          <p:nvPr/>
        </p:nvSpPr>
        <p:spPr>
          <a:xfrm>
            <a:off x="8874225" y="4322144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92BF4F69-F0E1-1F2B-3650-08D901507076}"/>
              </a:ext>
            </a:extLst>
          </p:cNvPr>
          <p:cNvSpPr/>
          <p:nvPr/>
        </p:nvSpPr>
        <p:spPr>
          <a:xfrm>
            <a:off x="9306273" y="4322144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23B0ED7E-1BBE-FF55-6BDC-5522EFA13608}"/>
              </a:ext>
            </a:extLst>
          </p:cNvPr>
          <p:cNvSpPr/>
          <p:nvPr/>
        </p:nvSpPr>
        <p:spPr>
          <a:xfrm>
            <a:off x="8874225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C5D606F9-1B7F-65C1-91DD-0FE4F0681C0F}"/>
              </a:ext>
            </a:extLst>
          </p:cNvPr>
          <p:cNvSpPr/>
          <p:nvPr/>
        </p:nvSpPr>
        <p:spPr>
          <a:xfrm>
            <a:off x="9306273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B590874B-D7A1-E1CB-4559-4883851C78EE}"/>
              </a:ext>
            </a:extLst>
          </p:cNvPr>
          <p:cNvSpPr/>
          <p:nvPr/>
        </p:nvSpPr>
        <p:spPr>
          <a:xfrm>
            <a:off x="8874225" y="519350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CFB2545A-5186-F9E7-B257-BF4B0D416966}"/>
              </a:ext>
            </a:extLst>
          </p:cNvPr>
          <p:cNvSpPr/>
          <p:nvPr/>
        </p:nvSpPr>
        <p:spPr>
          <a:xfrm>
            <a:off x="9306273" y="519350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31E63FBA-8050-B49D-0D71-171A131E4CA4}"/>
              </a:ext>
            </a:extLst>
          </p:cNvPr>
          <p:cNvSpPr/>
          <p:nvPr/>
        </p:nvSpPr>
        <p:spPr>
          <a:xfrm>
            <a:off x="8874225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42AC541-D162-0026-6CAA-E1CE8C3E4A3C}"/>
              </a:ext>
            </a:extLst>
          </p:cNvPr>
          <p:cNvSpPr/>
          <p:nvPr/>
        </p:nvSpPr>
        <p:spPr>
          <a:xfrm>
            <a:off x="9306273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6A48A6-002A-2AAC-5AAC-B31DE567F3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78FBBC-A574-A941-A984-05D7D38E1AC8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8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1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1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1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1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1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0232 " pathEditMode="relative" ptsTypes="AA">
                                      <p:cBhvr>
                                        <p:cTn id="2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0D926-1CBF-062B-545C-194147E70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6387E-E578-F683-CED4-F9C0A8D4004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engine can also directly apply layout transformations, eliminating on-core rearrangement overhead.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Tiling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5868B7-EE18-8BA7-91A2-4823CBB9BE0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EAAE84-55B0-9F4C-9930-6E5B8841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335EED-C8FE-CB59-955B-E5CB9BEF172F}"/>
              </a:ext>
            </a:extLst>
          </p:cNvPr>
          <p:cNvSpPr txBox="1"/>
          <p:nvPr/>
        </p:nvSpPr>
        <p:spPr>
          <a:xfrm>
            <a:off x="3861727" y="2116464"/>
            <a:ext cx="4666188" cy="139880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  <a:effectLst/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tiling.cadl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+: ] = 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burst_read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[da +: 8];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DA024666-AD49-A3A9-2953-AC7B1DD732EA}"/>
              </a:ext>
            </a:extLst>
          </p:cNvPr>
          <p:cNvSpPr/>
          <p:nvPr/>
        </p:nvSpPr>
        <p:spPr>
          <a:xfrm>
            <a:off x="8874225" y="257943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4ADCB063-34FB-A3B9-26B8-6871BAB21A09}"/>
              </a:ext>
            </a:extLst>
          </p:cNvPr>
          <p:cNvSpPr/>
          <p:nvPr/>
        </p:nvSpPr>
        <p:spPr>
          <a:xfrm>
            <a:off x="9306273" y="257943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9385397-784F-E838-3DDE-110F52FCB919}"/>
              </a:ext>
            </a:extLst>
          </p:cNvPr>
          <p:cNvSpPr/>
          <p:nvPr/>
        </p:nvSpPr>
        <p:spPr>
          <a:xfrm>
            <a:off x="8874225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332E9A1-8A92-C87F-628B-C3C76002834C}"/>
              </a:ext>
            </a:extLst>
          </p:cNvPr>
          <p:cNvSpPr/>
          <p:nvPr/>
        </p:nvSpPr>
        <p:spPr>
          <a:xfrm>
            <a:off x="9306273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F5066FA-F017-77D8-AE03-D9B7FA90849B}"/>
              </a:ext>
            </a:extLst>
          </p:cNvPr>
          <p:cNvSpPr/>
          <p:nvPr/>
        </p:nvSpPr>
        <p:spPr>
          <a:xfrm>
            <a:off x="8874225" y="345078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14FB84B-869D-1F01-56D3-8EA745BB2CC1}"/>
              </a:ext>
            </a:extLst>
          </p:cNvPr>
          <p:cNvSpPr/>
          <p:nvPr/>
        </p:nvSpPr>
        <p:spPr>
          <a:xfrm>
            <a:off x="9306273" y="345078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3C1AACA-FA39-9765-1117-6D5C5C3D6307}"/>
              </a:ext>
            </a:extLst>
          </p:cNvPr>
          <p:cNvSpPr/>
          <p:nvPr/>
        </p:nvSpPr>
        <p:spPr>
          <a:xfrm>
            <a:off x="8874225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72D2D09F-499B-0EEA-BA00-BC434D69AC6A}"/>
              </a:ext>
            </a:extLst>
          </p:cNvPr>
          <p:cNvSpPr/>
          <p:nvPr/>
        </p:nvSpPr>
        <p:spPr>
          <a:xfrm>
            <a:off x="9306273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36C72F0-4712-3269-87C5-6DAAFC4A174F}"/>
              </a:ext>
            </a:extLst>
          </p:cNvPr>
          <p:cNvSpPr/>
          <p:nvPr/>
        </p:nvSpPr>
        <p:spPr>
          <a:xfrm>
            <a:off x="8874225" y="4322144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D6B63B93-3D6D-8965-A31E-89BDCC5B0D55}"/>
              </a:ext>
            </a:extLst>
          </p:cNvPr>
          <p:cNvSpPr/>
          <p:nvPr/>
        </p:nvSpPr>
        <p:spPr>
          <a:xfrm>
            <a:off x="9306273" y="4322144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56A668B5-9708-5A63-33F7-97F3727A42A3}"/>
              </a:ext>
            </a:extLst>
          </p:cNvPr>
          <p:cNvSpPr/>
          <p:nvPr/>
        </p:nvSpPr>
        <p:spPr>
          <a:xfrm>
            <a:off x="8874225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5666E6D8-6424-9698-699F-ACE53542DFB9}"/>
              </a:ext>
            </a:extLst>
          </p:cNvPr>
          <p:cNvSpPr/>
          <p:nvPr/>
        </p:nvSpPr>
        <p:spPr>
          <a:xfrm>
            <a:off x="9306273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80335220-3AD7-33F5-8C73-E7FCD724A6B9}"/>
              </a:ext>
            </a:extLst>
          </p:cNvPr>
          <p:cNvSpPr/>
          <p:nvPr/>
        </p:nvSpPr>
        <p:spPr>
          <a:xfrm>
            <a:off x="8874225" y="519350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36BBC30D-0048-992F-F7D9-9EFD1774577F}"/>
              </a:ext>
            </a:extLst>
          </p:cNvPr>
          <p:cNvSpPr/>
          <p:nvPr/>
        </p:nvSpPr>
        <p:spPr>
          <a:xfrm>
            <a:off x="9306273" y="519350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7D79B00-0C79-02AD-F2AD-1B2C9273C1C3}"/>
              </a:ext>
            </a:extLst>
          </p:cNvPr>
          <p:cNvSpPr/>
          <p:nvPr/>
        </p:nvSpPr>
        <p:spPr>
          <a:xfrm>
            <a:off x="8874225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585AE9D-CB06-D95D-8DBA-C320DE91E4DA}"/>
              </a:ext>
            </a:extLst>
          </p:cNvPr>
          <p:cNvSpPr/>
          <p:nvPr/>
        </p:nvSpPr>
        <p:spPr>
          <a:xfrm>
            <a:off x="9306273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683EB41-4161-0BCC-779F-E01AD5BA9AF5}"/>
              </a:ext>
            </a:extLst>
          </p:cNvPr>
          <p:cNvSpPr txBox="1"/>
          <p:nvPr/>
        </p:nvSpPr>
        <p:spPr>
          <a:xfrm>
            <a:off x="1279213" y="4811158"/>
            <a:ext cx="147860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DRAM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F738FCD-6A52-50AC-826E-55C1957507B4}"/>
              </a:ext>
            </a:extLst>
          </p:cNvPr>
          <p:cNvSpPr txBox="1"/>
          <p:nvPr/>
        </p:nvSpPr>
        <p:spPr>
          <a:xfrm>
            <a:off x="10005216" y="3326965"/>
            <a:ext cx="157718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(Cyclic-Parted)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(Factor=2)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269A2EBD-5DF2-8C24-03C7-72F15462C481}"/>
              </a:ext>
            </a:extLst>
          </p:cNvPr>
          <p:cNvSpPr/>
          <p:nvPr/>
        </p:nvSpPr>
        <p:spPr>
          <a:xfrm>
            <a:off x="2679963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DBF6D685-AE11-BA44-8E91-082EA37AEF2B}"/>
              </a:ext>
            </a:extLst>
          </p:cNvPr>
          <p:cNvSpPr/>
          <p:nvPr/>
        </p:nvSpPr>
        <p:spPr>
          <a:xfrm>
            <a:off x="3119439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7B1959D-9059-A723-F74D-9BD1A1388DFA}"/>
              </a:ext>
            </a:extLst>
          </p:cNvPr>
          <p:cNvSpPr/>
          <p:nvPr/>
        </p:nvSpPr>
        <p:spPr>
          <a:xfrm>
            <a:off x="3558915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E9A01498-3BC4-3282-DBBC-537AF0BDDE32}"/>
              </a:ext>
            </a:extLst>
          </p:cNvPr>
          <p:cNvSpPr/>
          <p:nvPr/>
        </p:nvSpPr>
        <p:spPr>
          <a:xfrm>
            <a:off x="3998391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8425B63-DF54-9D18-9146-37E305208AD6}"/>
              </a:ext>
            </a:extLst>
          </p:cNvPr>
          <p:cNvSpPr/>
          <p:nvPr/>
        </p:nvSpPr>
        <p:spPr>
          <a:xfrm>
            <a:off x="4437867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38D0831-CB7B-76F4-4B3E-E02351EA456F}"/>
              </a:ext>
            </a:extLst>
          </p:cNvPr>
          <p:cNvSpPr/>
          <p:nvPr/>
        </p:nvSpPr>
        <p:spPr>
          <a:xfrm>
            <a:off x="4877343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7B13702-1075-67D6-2E63-400E22950EEC}"/>
              </a:ext>
            </a:extLst>
          </p:cNvPr>
          <p:cNvSpPr/>
          <p:nvPr/>
        </p:nvSpPr>
        <p:spPr>
          <a:xfrm>
            <a:off x="5316819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A977A00D-A612-F603-6B5A-F55BB12024E3}"/>
              </a:ext>
            </a:extLst>
          </p:cNvPr>
          <p:cNvSpPr/>
          <p:nvPr/>
        </p:nvSpPr>
        <p:spPr>
          <a:xfrm>
            <a:off x="5756297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EF8D05-01EA-BBD5-7000-E79D2757321D}"/>
              </a:ext>
            </a:extLst>
          </p:cNvPr>
          <p:cNvSpPr/>
          <p:nvPr/>
        </p:nvSpPr>
        <p:spPr>
          <a:xfrm>
            <a:off x="4790282" y="259183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EF40EC-AC65-6606-7C08-3D26B1E95674}"/>
              </a:ext>
            </a:extLst>
          </p:cNvPr>
          <p:cNvSpPr/>
          <p:nvPr/>
        </p:nvSpPr>
        <p:spPr>
          <a:xfrm>
            <a:off x="5229978" y="259183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6250E7-F8BA-4926-D861-4699B008B039}"/>
              </a:ext>
            </a:extLst>
          </p:cNvPr>
          <p:cNvSpPr/>
          <p:nvPr/>
        </p:nvSpPr>
        <p:spPr>
          <a:xfrm>
            <a:off x="5669674" y="259183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83F9E4-4692-D596-554B-742051D10D01}"/>
              </a:ext>
            </a:extLst>
          </p:cNvPr>
          <p:cNvSpPr/>
          <p:nvPr/>
        </p:nvSpPr>
        <p:spPr>
          <a:xfrm>
            <a:off x="6109370" y="259183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B0255-5E67-5DC3-0F71-7F57AFE6740A}"/>
              </a:ext>
            </a:extLst>
          </p:cNvPr>
          <p:cNvSpPr/>
          <p:nvPr/>
        </p:nvSpPr>
        <p:spPr>
          <a:xfrm>
            <a:off x="6549066" y="259183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0285E1-4830-49A2-6568-B8F308A97BEB}"/>
              </a:ext>
            </a:extLst>
          </p:cNvPr>
          <p:cNvSpPr/>
          <p:nvPr/>
        </p:nvSpPr>
        <p:spPr>
          <a:xfrm>
            <a:off x="6988762" y="259183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3D492B-217E-2479-6252-E3205B7EAE46}"/>
              </a:ext>
            </a:extLst>
          </p:cNvPr>
          <p:cNvSpPr/>
          <p:nvPr/>
        </p:nvSpPr>
        <p:spPr>
          <a:xfrm>
            <a:off x="7428458" y="259183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4497EB-BBA1-7949-CDDC-0DD831F202CD}"/>
              </a:ext>
            </a:extLst>
          </p:cNvPr>
          <p:cNvSpPr/>
          <p:nvPr/>
        </p:nvSpPr>
        <p:spPr>
          <a:xfrm>
            <a:off x="7868151" y="259183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C20127-B40E-1C0F-00FB-6474E7EDEEB4}"/>
              </a:ext>
            </a:extLst>
          </p:cNvPr>
          <p:cNvSpPr/>
          <p:nvPr/>
        </p:nvSpPr>
        <p:spPr>
          <a:xfrm>
            <a:off x="2679963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0E58D7-E886-395B-48A0-FD5EE141EC55}"/>
              </a:ext>
            </a:extLst>
          </p:cNvPr>
          <p:cNvSpPr/>
          <p:nvPr/>
        </p:nvSpPr>
        <p:spPr>
          <a:xfrm>
            <a:off x="3119250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1E7B68-5997-86E9-FC63-B48A6E112114}"/>
              </a:ext>
            </a:extLst>
          </p:cNvPr>
          <p:cNvSpPr/>
          <p:nvPr/>
        </p:nvSpPr>
        <p:spPr>
          <a:xfrm>
            <a:off x="3558537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E1F8C6-F4F0-6211-FD9B-20C58FE35150}"/>
              </a:ext>
            </a:extLst>
          </p:cNvPr>
          <p:cNvSpPr/>
          <p:nvPr/>
        </p:nvSpPr>
        <p:spPr>
          <a:xfrm>
            <a:off x="3997824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817B4C-0EF3-7FB3-62BE-DE6D79E8ADEF}"/>
              </a:ext>
            </a:extLst>
          </p:cNvPr>
          <p:cNvSpPr/>
          <p:nvPr/>
        </p:nvSpPr>
        <p:spPr>
          <a:xfrm>
            <a:off x="2679963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7B7429-9444-706E-834A-0762E91FB099}"/>
              </a:ext>
            </a:extLst>
          </p:cNvPr>
          <p:cNvSpPr/>
          <p:nvPr/>
        </p:nvSpPr>
        <p:spPr>
          <a:xfrm>
            <a:off x="3118566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ED3AD9-CF83-920C-1F4C-6E35AF3BE19D}"/>
              </a:ext>
            </a:extLst>
          </p:cNvPr>
          <p:cNvSpPr/>
          <p:nvPr/>
        </p:nvSpPr>
        <p:spPr>
          <a:xfrm>
            <a:off x="3557169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DCD47AE-0406-72FD-6AF5-EE4C2627AF64}"/>
              </a:ext>
            </a:extLst>
          </p:cNvPr>
          <p:cNvSpPr/>
          <p:nvPr/>
        </p:nvSpPr>
        <p:spPr>
          <a:xfrm>
            <a:off x="3995772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F5F77B-E639-5254-3B32-5FE45DC24573}"/>
              </a:ext>
            </a:extLst>
          </p:cNvPr>
          <p:cNvSpPr/>
          <p:nvPr/>
        </p:nvSpPr>
        <p:spPr>
          <a:xfrm>
            <a:off x="4437111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860364-A46E-A776-1A22-2A33EED14A41}"/>
              </a:ext>
            </a:extLst>
          </p:cNvPr>
          <p:cNvSpPr/>
          <p:nvPr/>
        </p:nvSpPr>
        <p:spPr>
          <a:xfrm>
            <a:off x="4876398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2EBBA77-EEFB-557E-2459-D8BDFFF11D06}"/>
              </a:ext>
            </a:extLst>
          </p:cNvPr>
          <p:cNvSpPr/>
          <p:nvPr/>
        </p:nvSpPr>
        <p:spPr>
          <a:xfrm>
            <a:off x="5315685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A609D5C-4B84-D150-6CF8-727ACC1531FA}"/>
              </a:ext>
            </a:extLst>
          </p:cNvPr>
          <p:cNvSpPr/>
          <p:nvPr/>
        </p:nvSpPr>
        <p:spPr>
          <a:xfrm>
            <a:off x="5754969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BE3A4CF-A67F-9EE5-4534-34CBECF9FD2F}"/>
              </a:ext>
            </a:extLst>
          </p:cNvPr>
          <p:cNvSpPr/>
          <p:nvPr/>
        </p:nvSpPr>
        <p:spPr>
          <a:xfrm>
            <a:off x="4434375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BF07EF-F59E-8364-5D94-59801FA4DCD0}"/>
              </a:ext>
            </a:extLst>
          </p:cNvPr>
          <p:cNvSpPr/>
          <p:nvPr/>
        </p:nvSpPr>
        <p:spPr>
          <a:xfrm>
            <a:off x="4872978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F853E7F-0109-8B8F-34CF-16ADF3710892}"/>
              </a:ext>
            </a:extLst>
          </p:cNvPr>
          <p:cNvSpPr/>
          <p:nvPr/>
        </p:nvSpPr>
        <p:spPr>
          <a:xfrm>
            <a:off x="5311581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A887BF-4A5B-45F8-51F3-C60B8A0501F3}"/>
              </a:ext>
            </a:extLst>
          </p:cNvPr>
          <p:cNvSpPr/>
          <p:nvPr/>
        </p:nvSpPr>
        <p:spPr>
          <a:xfrm>
            <a:off x="5750187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日期占位符 31">
            <a:extLst>
              <a:ext uri="{FF2B5EF4-FFF2-40B4-BE49-F238E27FC236}">
                <a16:creationId xmlns:a16="http://schemas.microsoft.com/office/drawing/2014/main" id="{D53B0AAB-45C3-4044-8D4B-BDCF424F3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64B7C-1372-4A41-8E23-FB2CEAC8163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8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5 0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5 0 " pathEditMode="relative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 0.12755 " pathEditMode="relative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 0.12755 " pathEditMode="relative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84 0.25532 " pathEditMode="relative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84 0.25532 " pathEditMode="relative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706 0.38195 " pathEditMode="relative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706 0.38195 " pathEditMode="relative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C890-34D8-E067-A73D-B9AE12BE3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A495FE-2651-831B-FCC2-F2FC0CCF844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engine can also directly apply layout transformations, eliminating on-core rearrangement overhead.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Tiling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DBBF4C5-3E36-5053-B173-51FAFF78BB2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4B7315-23D7-3112-61C2-C58816D7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678467-03B1-7C9E-C687-439AA7B1A449}"/>
              </a:ext>
            </a:extLst>
          </p:cNvPr>
          <p:cNvSpPr txBox="1"/>
          <p:nvPr/>
        </p:nvSpPr>
        <p:spPr>
          <a:xfrm>
            <a:off x="3861727" y="2116464"/>
            <a:ext cx="4666188" cy="139880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  <a:effectLst/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tiling.cadl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+: ] = 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burst_read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[da +: 8];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DF246FC5-80A4-826D-DF91-1058F703FBD0}"/>
              </a:ext>
            </a:extLst>
          </p:cNvPr>
          <p:cNvSpPr txBox="1"/>
          <p:nvPr/>
        </p:nvSpPr>
        <p:spPr>
          <a:xfrm>
            <a:off x="1279213" y="4811158"/>
            <a:ext cx="147860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DRAM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31AB5CB-CF00-DAE2-6C19-45D09BE2F747}"/>
              </a:ext>
            </a:extLst>
          </p:cNvPr>
          <p:cNvSpPr txBox="1"/>
          <p:nvPr/>
        </p:nvSpPr>
        <p:spPr>
          <a:xfrm>
            <a:off x="10005216" y="3326965"/>
            <a:ext cx="157718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(Cyclic-Parted)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(Factor=2)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FB285A1C-893C-0735-DBE5-22D23DF1E722}"/>
              </a:ext>
            </a:extLst>
          </p:cNvPr>
          <p:cNvSpPr/>
          <p:nvPr/>
        </p:nvSpPr>
        <p:spPr>
          <a:xfrm>
            <a:off x="2679963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C7A8A4B1-D6AC-0ACD-76AE-43A08C55DAF1}"/>
              </a:ext>
            </a:extLst>
          </p:cNvPr>
          <p:cNvSpPr/>
          <p:nvPr/>
        </p:nvSpPr>
        <p:spPr>
          <a:xfrm>
            <a:off x="3119439" y="4387548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2A6BB30E-8F43-90BF-920A-08D2429F2CC4}"/>
              </a:ext>
            </a:extLst>
          </p:cNvPr>
          <p:cNvSpPr/>
          <p:nvPr/>
        </p:nvSpPr>
        <p:spPr>
          <a:xfrm>
            <a:off x="3558915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AE7AFEC1-B9BA-6F80-DC5C-D2F8F046CFF0}"/>
              </a:ext>
            </a:extLst>
          </p:cNvPr>
          <p:cNvSpPr/>
          <p:nvPr/>
        </p:nvSpPr>
        <p:spPr>
          <a:xfrm>
            <a:off x="3998391" y="438754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EDACA8E5-DBC1-77CC-04A1-C94CD99B8BFD}"/>
              </a:ext>
            </a:extLst>
          </p:cNvPr>
          <p:cNvSpPr/>
          <p:nvPr/>
        </p:nvSpPr>
        <p:spPr>
          <a:xfrm>
            <a:off x="4437867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739A734F-C01D-8426-094C-98289C230448}"/>
              </a:ext>
            </a:extLst>
          </p:cNvPr>
          <p:cNvSpPr/>
          <p:nvPr/>
        </p:nvSpPr>
        <p:spPr>
          <a:xfrm>
            <a:off x="4877343" y="4395053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296091C6-41B1-611D-D6AE-F7804F86F118}"/>
              </a:ext>
            </a:extLst>
          </p:cNvPr>
          <p:cNvSpPr/>
          <p:nvPr/>
        </p:nvSpPr>
        <p:spPr>
          <a:xfrm>
            <a:off x="5316819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5657CF20-734F-345F-056B-DDD6A0FDEC57}"/>
              </a:ext>
            </a:extLst>
          </p:cNvPr>
          <p:cNvSpPr/>
          <p:nvPr/>
        </p:nvSpPr>
        <p:spPr>
          <a:xfrm>
            <a:off x="5756297" y="4395053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35563A-59E6-D45A-6289-A5A8873F11C9}"/>
              </a:ext>
            </a:extLst>
          </p:cNvPr>
          <p:cNvSpPr/>
          <p:nvPr/>
        </p:nvSpPr>
        <p:spPr>
          <a:xfrm>
            <a:off x="8874225" y="2579432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2D98D7-EA56-F46D-71C6-2ACA15E35661}"/>
              </a:ext>
            </a:extLst>
          </p:cNvPr>
          <p:cNvSpPr/>
          <p:nvPr/>
        </p:nvSpPr>
        <p:spPr>
          <a:xfrm>
            <a:off x="9306273" y="2579432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552700B-DF63-4837-4FD2-8507D40E630F}"/>
              </a:ext>
            </a:extLst>
          </p:cNvPr>
          <p:cNvSpPr/>
          <p:nvPr/>
        </p:nvSpPr>
        <p:spPr>
          <a:xfrm>
            <a:off x="8874225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2D941CC-4589-EE9B-D5A6-054BF0D3D11C}"/>
              </a:ext>
            </a:extLst>
          </p:cNvPr>
          <p:cNvSpPr/>
          <p:nvPr/>
        </p:nvSpPr>
        <p:spPr>
          <a:xfrm>
            <a:off x="9306273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8F43A3-4032-87AD-5A5D-4A5420A7B071}"/>
              </a:ext>
            </a:extLst>
          </p:cNvPr>
          <p:cNvSpPr/>
          <p:nvPr/>
        </p:nvSpPr>
        <p:spPr>
          <a:xfrm>
            <a:off x="8874225" y="345078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72114F-D2A7-8816-4B27-EB9F492ABCFD}"/>
              </a:ext>
            </a:extLst>
          </p:cNvPr>
          <p:cNvSpPr/>
          <p:nvPr/>
        </p:nvSpPr>
        <p:spPr>
          <a:xfrm>
            <a:off x="9306273" y="345078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E71E5EE-E71B-515E-FEC8-59FFC1F50BE9}"/>
              </a:ext>
            </a:extLst>
          </p:cNvPr>
          <p:cNvSpPr/>
          <p:nvPr/>
        </p:nvSpPr>
        <p:spPr>
          <a:xfrm>
            <a:off x="8874225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278DB2B3-0CE2-0D95-3212-8805E6CFFB28}"/>
              </a:ext>
            </a:extLst>
          </p:cNvPr>
          <p:cNvSpPr/>
          <p:nvPr/>
        </p:nvSpPr>
        <p:spPr>
          <a:xfrm>
            <a:off x="9306273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C27A5D-CDD6-EC24-54C4-2EC229F4BE71}"/>
              </a:ext>
            </a:extLst>
          </p:cNvPr>
          <p:cNvSpPr/>
          <p:nvPr/>
        </p:nvSpPr>
        <p:spPr>
          <a:xfrm>
            <a:off x="8874225" y="432214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49F83E-CDEB-74AF-D0E7-EA4C1D4E4E33}"/>
              </a:ext>
            </a:extLst>
          </p:cNvPr>
          <p:cNvSpPr/>
          <p:nvPr/>
        </p:nvSpPr>
        <p:spPr>
          <a:xfrm>
            <a:off x="9306273" y="432214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7F8831F-FD41-6DED-7DB1-C2A4ACB056B0}"/>
              </a:ext>
            </a:extLst>
          </p:cNvPr>
          <p:cNvSpPr/>
          <p:nvPr/>
        </p:nvSpPr>
        <p:spPr>
          <a:xfrm>
            <a:off x="8874225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69A1D025-3B18-572C-68BB-4BCE3CA79C65}"/>
              </a:ext>
            </a:extLst>
          </p:cNvPr>
          <p:cNvSpPr/>
          <p:nvPr/>
        </p:nvSpPr>
        <p:spPr>
          <a:xfrm>
            <a:off x="9306273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37E65B-9CCB-71D0-9CDD-973605ACF91C}"/>
              </a:ext>
            </a:extLst>
          </p:cNvPr>
          <p:cNvSpPr/>
          <p:nvPr/>
        </p:nvSpPr>
        <p:spPr>
          <a:xfrm>
            <a:off x="8874225" y="519350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AE4ED9-1274-6614-9DCB-CF011398F2B8}"/>
              </a:ext>
            </a:extLst>
          </p:cNvPr>
          <p:cNvSpPr/>
          <p:nvPr/>
        </p:nvSpPr>
        <p:spPr>
          <a:xfrm>
            <a:off x="9306273" y="519350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08188996-0069-8A8F-4D8E-5F03A84CFDBA}"/>
              </a:ext>
            </a:extLst>
          </p:cNvPr>
          <p:cNvSpPr/>
          <p:nvPr/>
        </p:nvSpPr>
        <p:spPr>
          <a:xfrm>
            <a:off x="8874225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CC00960-016C-F260-0CE2-C5852F79B861}"/>
              </a:ext>
            </a:extLst>
          </p:cNvPr>
          <p:cNvSpPr/>
          <p:nvPr/>
        </p:nvSpPr>
        <p:spPr>
          <a:xfrm>
            <a:off x="9306273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3C8A97-24FC-AE88-6CAE-D37FD8D8EC5B}"/>
              </a:ext>
            </a:extLst>
          </p:cNvPr>
          <p:cNvSpPr/>
          <p:nvPr/>
        </p:nvSpPr>
        <p:spPr>
          <a:xfrm>
            <a:off x="2679963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37B768-6AC8-E5F6-A5D2-E6DD205D0A8F}"/>
              </a:ext>
            </a:extLst>
          </p:cNvPr>
          <p:cNvSpPr/>
          <p:nvPr/>
        </p:nvSpPr>
        <p:spPr>
          <a:xfrm>
            <a:off x="3119250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3C08E18-1205-DF7A-C9CA-94E09FFF2DA2}"/>
              </a:ext>
            </a:extLst>
          </p:cNvPr>
          <p:cNvSpPr/>
          <p:nvPr/>
        </p:nvSpPr>
        <p:spPr>
          <a:xfrm>
            <a:off x="3558537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3D51D40-C78C-D86A-4976-385BEC718425}"/>
              </a:ext>
            </a:extLst>
          </p:cNvPr>
          <p:cNvSpPr/>
          <p:nvPr/>
        </p:nvSpPr>
        <p:spPr>
          <a:xfrm>
            <a:off x="3997824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A5821E7-2CD6-52A5-5F6F-28FFE87FD25C}"/>
              </a:ext>
            </a:extLst>
          </p:cNvPr>
          <p:cNvSpPr/>
          <p:nvPr/>
        </p:nvSpPr>
        <p:spPr>
          <a:xfrm>
            <a:off x="2679963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8A15E6-E6E4-C481-00ED-0BDAA2370512}"/>
              </a:ext>
            </a:extLst>
          </p:cNvPr>
          <p:cNvSpPr/>
          <p:nvPr/>
        </p:nvSpPr>
        <p:spPr>
          <a:xfrm>
            <a:off x="3118566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85A887B-6C62-F782-EE76-084B9A8717E4}"/>
              </a:ext>
            </a:extLst>
          </p:cNvPr>
          <p:cNvSpPr/>
          <p:nvPr/>
        </p:nvSpPr>
        <p:spPr>
          <a:xfrm>
            <a:off x="3557169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1B8D1C0-0E77-FA4B-3F76-1FAA81947661}"/>
              </a:ext>
            </a:extLst>
          </p:cNvPr>
          <p:cNvSpPr/>
          <p:nvPr/>
        </p:nvSpPr>
        <p:spPr>
          <a:xfrm>
            <a:off x="3995772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B5796C3-8933-CB63-2E75-CE65C24E0FE0}"/>
              </a:ext>
            </a:extLst>
          </p:cNvPr>
          <p:cNvSpPr/>
          <p:nvPr/>
        </p:nvSpPr>
        <p:spPr>
          <a:xfrm>
            <a:off x="4437111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BEE5B8-62FF-5FED-CC05-1579AECF33A5}"/>
              </a:ext>
            </a:extLst>
          </p:cNvPr>
          <p:cNvSpPr/>
          <p:nvPr/>
        </p:nvSpPr>
        <p:spPr>
          <a:xfrm>
            <a:off x="4876398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D7709C-4464-82AA-400A-34B6A5D2BF3A}"/>
              </a:ext>
            </a:extLst>
          </p:cNvPr>
          <p:cNvSpPr/>
          <p:nvPr/>
        </p:nvSpPr>
        <p:spPr>
          <a:xfrm>
            <a:off x="5315685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B204928-08ED-D5D4-0C0D-178D68A83BB7}"/>
              </a:ext>
            </a:extLst>
          </p:cNvPr>
          <p:cNvSpPr/>
          <p:nvPr/>
        </p:nvSpPr>
        <p:spPr>
          <a:xfrm>
            <a:off x="5754969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861445F-FF04-CF81-A2E7-429AE512D1F3}"/>
              </a:ext>
            </a:extLst>
          </p:cNvPr>
          <p:cNvSpPr/>
          <p:nvPr/>
        </p:nvSpPr>
        <p:spPr>
          <a:xfrm>
            <a:off x="4434375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05CB6B7-ACF1-6F57-70D4-975909DCED66}"/>
              </a:ext>
            </a:extLst>
          </p:cNvPr>
          <p:cNvSpPr/>
          <p:nvPr/>
        </p:nvSpPr>
        <p:spPr>
          <a:xfrm>
            <a:off x="4872978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0F3462-6ED2-5799-C0EC-7D28DE742F36}"/>
              </a:ext>
            </a:extLst>
          </p:cNvPr>
          <p:cNvSpPr/>
          <p:nvPr/>
        </p:nvSpPr>
        <p:spPr>
          <a:xfrm>
            <a:off x="5311581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D46815-D904-6E01-E6F7-3F3B8B969161}"/>
              </a:ext>
            </a:extLst>
          </p:cNvPr>
          <p:cNvSpPr/>
          <p:nvPr/>
        </p:nvSpPr>
        <p:spPr>
          <a:xfrm>
            <a:off x="5750187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F1E6DD-D7B0-45E0-0BD7-06B3D02223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476B4D-C99A-8545-878C-D3E5D5DA5F0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65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1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1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1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1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344 -0.26296 " pathEditMode="relative" ptsTypes="AA">
                                      <p:cBhvr>
                                        <p:cTn id="2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62" grpId="0" animBg="1"/>
      <p:bldP spid="163" grpId="0" animBg="1"/>
      <p:bldP spid="165" grpId="0" animBg="1"/>
      <p:bldP spid="164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ECF2B-C5F6-EA0A-E53F-82A76375C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2318B-E6D2-9449-9C76-7A4086B4E11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DMA engine can also directly apply layout transformations, eliminating on-core rearrangement overhead.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Tiling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D7A11D-DD39-7A10-83A7-C1E76E40A42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kumimoji="1" lang="en-US" altLang="zh-CN" dirty="0"/>
              <a:t>DMA: ISAX Memory Access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68944A-7F56-611D-2BBB-71D692FB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8D1799-8BE1-1EEC-5DDD-72871933F493}"/>
              </a:ext>
            </a:extLst>
          </p:cNvPr>
          <p:cNvSpPr txBox="1"/>
          <p:nvPr/>
        </p:nvSpPr>
        <p:spPr>
          <a:xfrm>
            <a:off x="3861727" y="2116464"/>
            <a:ext cx="4666188" cy="1398808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  <a:effectLst/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tiling.cadl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(2)]]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+: ] = 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burst_read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[da +: 8];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A4D460AF-28E7-CBA4-8AD8-A861EFAE21AE}"/>
              </a:ext>
            </a:extLst>
          </p:cNvPr>
          <p:cNvSpPr txBox="1"/>
          <p:nvPr/>
        </p:nvSpPr>
        <p:spPr>
          <a:xfrm>
            <a:off x="1279213" y="4811158"/>
            <a:ext cx="147860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DRAM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8A8B12D8-DA3B-1940-1A41-40816262597E}"/>
              </a:ext>
            </a:extLst>
          </p:cNvPr>
          <p:cNvSpPr txBox="1"/>
          <p:nvPr/>
        </p:nvSpPr>
        <p:spPr>
          <a:xfrm>
            <a:off x="10005216" y="3326965"/>
            <a:ext cx="157718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(Cyclic-Parted)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(Factor=2)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7A707C-A257-1609-1D7B-794537251B30}"/>
              </a:ext>
            </a:extLst>
          </p:cNvPr>
          <p:cNvSpPr/>
          <p:nvPr/>
        </p:nvSpPr>
        <p:spPr>
          <a:xfrm>
            <a:off x="8874225" y="2579432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6DD4E8-F062-6CAE-A0AF-09DFD1E34210}"/>
              </a:ext>
            </a:extLst>
          </p:cNvPr>
          <p:cNvSpPr/>
          <p:nvPr/>
        </p:nvSpPr>
        <p:spPr>
          <a:xfrm>
            <a:off x="9306273" y="2579432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57EDA7-60C6-DDCB-A5C4-D99187B74344}"/>
              </a:ext>
            </a:extLst>
          </p:cNvPr>
          <p:cNvSpPr/>
          <p:nvPr/>
        </p:nvSpPr>
        <p:spPr>
          <a:xfrm>
            <a:off x="8874225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9DD70E-A020-9BD4-517A-7861FFBE7FFD}"/>
              </a:ext>
            </a:extLst>
          </p:cNvPr>
          <p:cNvSpPr/>
          <p:nvPr/>
        </p:nvSpPr>
        <p:spPr>
          <a:xfrm>
            <a:off x="9306273" y="3015110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6356D1-A35C-5824-AD83-AD4D9B812098}"/>
              </a:ext>
            </a:extLst>
          </p:cNvPr>
          <p:cNvSpPr/>
          <p:nvPr/>
        </p:nvSpPr>
        <p:spPr>
          <a:xfrm>
            <a:off x="8874225" y="345078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2B0B99-D895-B94A-44E3-C8F4A47C4F18}"/>
              </a:ext>
            </a:extLst>
          </p:cNvPr>
          <p:cNvSpPr/>
          <p:nvPr/>
        </p:nvSpPr>
        <p:spPr>
          <a:xfrm>
            <a:off x="9306273" y="3450788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C92F04-DBB3-B3AE-3868-3ED1D0D7DF7A}"/>
              </a:ext>
            </a:extLst>
          </p:cNvPr>
          <p:cNvSpPr/>
          <p:nvPr/>
        </p:nvSpPr>
        <p:spPr>
          <a:xfrm>
            <a:off x="8874225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5430ED-923F-344B-B47C-68C0ED68E89C}"/>
              </a:ext>
            </a:extLst>
          </p:cNvPr>
          <p:cNvSpPr/>
          <p:nvPr/>
        </p:nvSpPr>
        <p:spPr>
          <a:xfrm>
            <a:off x="9306273" y="3886466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1EC6C6-BE29-9A1C-FE2C-ADC447CDFFEE}"/>
              </a:ext>
            </a:extLst>
          </p:cNvPr>
          <p:cNvSpPr/>
          <p:nvPr/>
        </p:nvSpPr>
        <p:spPr>
          <a:xfrm>
            <a:off x="8874225" y="432214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3E3B16-A4CB-972E-8341-295CF6BDDC98}"/>
              </a:ext>
            </a:extLst>
          </p:cNvPr>
          <p:cNvSpPr/>
          <p:nvPr/>
        </p:nvSpPr>
        <p:spPr>
          <a:xfrm>
            <a:off x="9306273" y="432214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342A80-E739-C332-21E5-8D2DFCECBFA6}"/>
              </a:ext>
            </a:extLst>
          </p:cNvPr>
          <p:cNvSpPr/>
          <p:nvPr/>
        </p:nvSpPr>
        <p:spPr>
          <a:xfrm>
            <a:off x="8874225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35F934E-C7FD-3B4D-E554-0447269D6BAC}"/>
              </a:ext>
            </a:extLst>
          </p:cNvPr>
          <p:cNvSpPr/>
          <p:nvPr/>
        </p:nvSpPr>
        <p:spPr>
          <a:xfrm>
            <a:off x="9306273" y="4757822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70AA4B-54BB-D2C6-373D-E1F350EB6B93}"/>
              </a:ext>
            </a:extLst>
          </p:cNvPr>
          <p:cNvSpPr/>
          <p:nvPr/>
        </p:nvSpPr>
        <p:spPr>
          <a:xfrm>
            <a:off x="8874225" y="519350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8AC0AC-407A-4281-1BDD-DC84119B1C15}"/>
              </a:ext>
            </a:extLst>
          </p:cNvPr>
          <p:cNvSpPr/>
          <p:nvPr/>
        </p:nvSpPr>
        <p:spPr>
          <a:xfrm>
            <a:off x="9306273" y="519350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509C813-676C-0758-37AD-1730E9582BA5}"/>
              </a:ext>
            </a:extLst>
          </p:cNvPr>
          <p:cNvSpPr/>
          <p:nvPr/>
        </p:nvSpPr>
        <p:spPr>
          <a:xfrm>
            <a:off x="8874225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E7AD3FB-3131-BDA0-5132-58D25AA5BE6B}"/>
              </a:ext>
            </a:extLst>
          </p:cNvPr>
          <p:cNvSpPr/>
          <p:nvPr/>
        </p:nvSpPr>
        <p:spPr>
          <a:xfrm>
            <a:off x="9306273" y="5629178"/>
            <a:ext cx="43204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6E3D82-9570-15EE-F335-3DDDA2B1BB3B}"/>
              </a:ext>
            </a:extLst>
          </p:cNvPr>
          <p:cNvSpPr/>
          <p:nvPr/>
        </p:nvSpPr>
        <p:spPr>
          <a:xfrm>
            <a:off x="4790282" y="259183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56AB01-0B4D-75D6-4004-6004523D12D4}"/>
              </a:ext>
            </a:extLst>
          </p:cNvPr>
          <p:cNvSpPr/>
          <p:nvPr/>
        </p:nvSpPr>
        <p:spPr>
          <a:xfrm>
            <a:off x="5229978" y="2591835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CED430-3D1D-18F3-1184-E5EE1EDA1384}"/>
              </a:ext>
            </a:extLst>
          </p:cNvPr>
          <p:cNvSpPr/>
          <p:nvPr/>
        </p:nvSpPr>
        <p:spPr>
          <a:xfrm>
            <a:off x="5669674" y="259183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BF3099-A82A-9EA7-EDB6-E415584FAD4D}"/>
              </a:ext>
            </a:extLst>
          </p:cNvPr>
          <p:cNvSpPr/>
          <p:nvPr/>
        </p:nvSpPr>
        <p:spPr>
          <a:xfrm>
            <a:off x="6109370" y="2591835"/>
            <a:ext cx="432048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12531B-0E71-DB0F-B6BC-7389F439BA61}"/>
              </a:ext>
            </a:extLst>
          </p:cNvPr>
          <p:cNvSpPr/>
          <p:nvPr/>
        </p:nvSpPr>
        <p:spPr>
          <a:xfrm>
            <a:off x="6549066" y="259183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5F8C36-49A2-AF00-579A-9D43D4463F6B}"/>
              </a:ext>
            </a:extLst>
          </p:cNvPr>
          <p:cNvSpPr/>
          <p:nvPr/>
        </p:nvSpPr>
        <p:spPr>
          <a:xfrm>
            <a:off x="6988762" y="2591835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6C0524-B61F-4F58-C826-404A1BF3B2A0}"/>
              </a:ext>
            </a:extLst>
          </p:cNvPr>
          <p:cNvSpPr/>
          <p:nvPr/>
        </p:nvSpPr>
        <p:spPr>
          <a:xfrm>
            <a:off x="7428458" y="259183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97E91-E343-C109-3EAB-F5AFCB1FF451}"/>
              </a:ext>
            </a:extLst>
          </p:cNvPr>
          <p:cNvSpPr/>
          <p:nvPr/>
        </p:nvSpPr>
        <p:spPr>
          <a:xfrm>
            <a:off x="7868151" y="2591835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62D48DA-4319-68EC-5DCA-F7BFF7E636DF}"/>
              </a:ext>
            </a:extLst>
          </p:cNvPr>
          <p:cNvSpPr/>
          <p:nvPr/>
        </p:nvSpPr>
        <p:spPr>
          <a:xfrm>
            <a:off x="2679963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9629E68-EE93-0899-B2F5-E501863AE501}"/>
              </a:ext>
            </a:extLst>
          </p:cNvPr>
          <p:cNvSpPr/>
          <p:nvPr/>
        </p:nvSpPr>
        <p:spPr>
          <a:xfrm>
            <a:off x="3119250" y="4822053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E9FFF9-21D3-A9FF-B7E8-8DC2DF65BBB8}"/>
              </a:ext>
            </a:extLst>
          </p:cNvPr>
          <p:cNvSpPr/>
          <p:nvPr/>
        </p:nvSpPr>
        <p:spPr>
          <a:xfrm>
            <a:off x="3558537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7F69A6-4F99-5F5C-2C80-C4B5A22D12A2}"/>
              </a:ext>
            </a:extLst>
          </p:cNvPr>
          <p:cNvSpPr/>
          <p:nvPr/>
        </p:nvSpPr>
        <p:spPr>
          <a:xfrm>
            <a:off x="3997824" y="4822053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4C592EE-FB62-E93B-15BC-003004F01361}"/>
              </a:ext>
            </a:extLst>
          </p:cNvPr>
          <p:cNvSpPr/>
          <p:nvPr/>
        </p:nvSpPr>
        <p:spPr>
          <a:xfrm>
            <a:off x="2679963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87DA0D-7106-9C51-A65A-852DD6D3837A}"/>
              </a:ext>
            </a:extLst>
          </p:cNvPr>
          <p:cNvSpPr/>
          <p:nvPr/>
        </p:nvSpPr>
        <p:spPr>
          <a:xfrm>
            <a:off x="3118566" y="5246827"/>
            <a:ext cx="432048" cy="43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AD2FCC-C8BE-3370-6DD1-7647C8F0C327}"/>
              </a:ext>
            </a:extLst>
          </p:cNvPr>
          <p:cNvSpPr/>
          <p:nvPr/>
        </p:nvSpPr>
        <p:spPr>
          <a:xfrm>
            <a:off x="3557169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E3B92F1-D750-A636-6E50-3F8D47CA9DEB}"/>
              </a:ext>
            </a:extLst>
          </p:cNvPr>
          <p:cNvSpPr/>
          <p:nvPr/>
        </p:nvSpPr>
        <p:spPr>
          <a:xfrm>
            <a:off x="3995772" y="5246827"/>
            <a:ext cx="432048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9E2FDB-989C-CB8E-6E99-637CF8259ABE}"/>
              </a:ext>
            </a:extLst>
          </p:cNvPr>
          <p:cNvSpPr/>
          <p:nvPr/>
        </p:nvSpPr>
        <p:spPr>
          <a:xfrm>
            <a:off x="4437111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C52274D-4EF3-8951-C17B-9F192D0DEC48}"/>
              </a:ext>
            </a:extLst>
          </p:cNvPr>
          <p:cNvSpPr/>
          <p:nvPr/>
        </p:nvSpPr>
        <p:spPr>
          <a:xfrm>
            <a:off x="4876398" y="4822053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51620E6-9EC4-2846-4341-4B8320B50204}"/>
              </a:ext>
            </a:extLst>
          </p:cNvPr>
          <p:cNvSpPr/>
          <p:nvPr/>
        </p:nvSpPr>
        <p:spPr>
          <a:xfrm>
            <a:off x="5315685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EEFA3E6-4C9F-13F5-D96A-833BD6B116E6}"/>
              </a:ext>
            </a:extLst>
          </p:cNvPr>
          <p:cNvSpPr/>
          <p:nvPr/>
        </p:nvSpPr>
        <p:spPr>
          <a:xfrm>
            <a:off x="5754969" y="4822053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31F453C-B812-2A7B-1F0B-6005EEE6E271}"/>
              </a:ext>
            </a:extLst>
          </p:cNvPr>
          <p:cNvSpPr/>
          <p:nvPr/>
        </p:nvSpPr>
        <p:spPr>
          <a:xfrm>
            <a:off x="4434375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69828A6-6166-60C4-E1B0-145676666D4B}"/>
              </a:ext>
            </a:extLst>
          </p:cNvPr>
          <p:cNvSpPr/>
          <p:nvPr/>
        </p:nvSpPr>
        <p:spPr>
          <a:xfrm>
            <a:off x="4872978" y="5254332"/>
            <a:ext cx="432048" cy="4320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823D89-E188-C536-8788-8C16D98A917E}"/>
              </a:ext>
            </a:extLst>
          </p:cNvPr>
          <p:cNvSpPr/>
          <p:nvPr/>
        </p:nvSpPr>
        <p:spPr>
          <a:xfrm>
            <a:off x="5311581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CF6874C-0B61-D453-13D4-A002DCF59E0C}"/>
              </a:ext>
            </a:extLst>
          </p:cNvPr>
          <p:cNvSpPr/>
          <p:nvPr/>
        </p:nvSpPr>
        <p:spPr>
          <a:xfrm>
            <a:off x="5750187" y="5254332"/>
            <a:ext cx="432048" cy="4320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日期占位符 47">
            <a:extLst>
              <a:ext uri="{FF2B5EF4-FFF2-40B4-BE49-F238E27FC236}">
                <a16:creationId xmlns:a16="http://schemas.microsoft.com/office/drawing/2014/main" id="{261110B9-3398-DD26-7723-BA96054EB6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C973458-0253-634C-8F2D-F921E593229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61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398 0.06134 " pathEditMode="relative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398 0.06134 " pathEditMode="relative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 0.18912 " pathEditMode="relative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328 0.18912 " pathEditMode="relative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32 0.31667 " pathEditMode="relative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32 0.31667 " pathEditMode="relative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706 0.44445 " pathEditMode="relative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706 0.44445 " pathEditMode="relative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1377C-5E88-3E3A-3651-C3ACEE755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任意形状 197">
            <a:extLst>
              <a:ext uri="{FF2B5EF4-FFF2-40B4-BE49-F238E27FC236}">
                <a16:creationId xmlns:a16="http://schemas.microsoft.com/office/drawing/2014/main" id="{BDC780C8-22D2-1FD7-549A-B55B38DB1570}"/>
              </a:ext>
            </a:extLst>
          </p:cNvPr>
          <p:cNvSpPr/>
          <p:nvPr/>
        </p:nvSpPr>
        <p:spPr>
          <a:xfrm>
            <a:off x="4934919" y="3291996"/>
            <a:ext cx="420287" cy="832339"/>
          </a:xfrm>
          <a:custGeom>
            <a:avLst/>
            <a:gdLst>
              <a:gd name="connsiteX0" fmla="*/ 0 w 445477"/>
              <a:gd name="connsiteY0" fmla="*/ 0 h 832339"/>
              <a:gd name="connsiteX1" fmla="*/ 5861 w 445477"/>
              <a:gd name="connsiteY1" fmla="*/ 791308 h 832339"/>
              <a:gd name="connsiteX2" fmla="*/ 445477 w 445477"/>
              <a:gd name="connsiteY2" fmla="*/ 832339 h 832339"/>
              <a:gd name="connsiteX3" fmla="*/ 445477 w 445477"/>
              <a:gd name="connsiteY3" fmla="*/ 398585 h 832339"/>
              <a:gd name="connsiteX4" fmla="*/ 0 w 445477"/>
              <a:gd name="connsiteY4" fmla="*/ 0 h 832339"/>
              <a:gd name="connsiteX0" fmla="*/ 3569 w 449046"/>
              <a:gd name="connsiteY0" fmla="*/ 0 h 832339"/>
              <a:gd name="connsiteX1" fmla="*/ 342 w 449046"/>
              <a:gd name="connsiteY1" fmla="*/ 765790 h 832339"/>
              <a:gd name="connsiteX2" fmla="*/ 449046 w 449046"/>
              <a:gd name="connsiteY2" fmla="*/ 832339 h 832339"/>
              <a:gd name="connsiteX3" fmla="*/ 449046 w 449046"/>
              <a:gd name="connsiteY3" fmla="*/ 398585 h 832339"/>
              <a:gd name="connsiteX4" fmla="*/ 3569 w 449046"/>
              <a:gd name="connsiteY4" fmla="*/ 0 h 832339"/>
              <a:gd name="connsiteX0" fmla="*/ 3569 w 449046"/>
              <a:gd name="connsiteY0" fmla="*/ 0 h 832339"/>
              <a:gd name="connsiteX1" fmla="*/ 342 w 449046"/>
              <a:gd name="connsiteY1" fmla="*/ 765790 h 832339"/>
              <a:gd name="connsiteX2" fmla="*/ 449046 w 449046"/>
              <a:gd name="connsiteY2" fmla="*/ 832339 h 832339"/>
              <a:gd name="connsiteX3" fmla="*/ 449046 w 449046"/>
              <a:gd name="connsiteY3" fmla="*/ 373067 h 832339"/>
              <a:gd name="connsiteX4" fmla="*/ 3569 w 449046"/>
              <a:gd name="connsiteY4" fmla="*/ 0 h 83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46" h="832339">
                <a:moveTo>
                  <a:pt x="3569" y="0"/>
                </a:moveTo>
                <a:cubicBezTo>
                  <a:pt x="5523" y="263769"/>
                  <a:pt x="-1612" y="502021"/>
                  <a:pt x="342" y="765790"/>
                </a:cubicBezTo>
                <a:lnTo>
                  <a:pt x="449046" y="832339"/>
                </a:lnTo>
                <a:lnTo>
                  <a:pt x="449046" y="373067"/>
                </a:lnTo>
                <a:lnTo>
                  <a:pt x="3569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EEC90851-23E1-F880-B8BD-C15B9F40FB28}"/>
              </a:ext>
            </a:extLst>
          </p:cNvPr>
          <p:cNvCxnSpPr/>
          <p:nvPr/>
        </p:nvCxnSpPr>
        <p:spPr>
          <a:xfrm>
            <a:off x="2198602" y="4035561"/>
            <a:ext cx="0" cy="25376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24034F65-847B-FC1B-2347-B9E07A03F5A5}"/>
              </a:ext>
            </a:extLst>
          </p:cNvPr>
          <p:cNvCxnSpPr/>
          <p:nvPr/>
        </p:nvCxnSpPr>
        <p:spPr>
          <a:xfrm>
            <a:off x="2906957" y="4035561"/>
            <a:ext cx="0" cy="25376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D7C0DB-556F-1FE5-46C8-8D54140B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APS-</a:t>
            </a:r>
            <a:r>
              <a:rPr kumimoji="1" lang="en-US" altLang="zh-CN" dirty="0" err="1"/>
              <a:t>Itfc</a:t>
            </a:r>
            <a:r>
              <a:rPr kumimoji="1" lang="zh-CN" altLang="en-US" dirty="0"/>
              <a:t> </a:t>
            </a:r>
            <a:r>
              <a:rPr kumimoji="1" lang="en-US" altLang="zh-CN" dirty="0"/>
              <a:t>Adaptor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E840-37F5-4EE6-D859-0C4A737F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We are ready to elaborate the whole processor!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8C9EE9-F15D-75BA-D06A-F494151616DA}"/>
              </a:ext>
            </a:extLst>
          </p:cNvPr>
          <p:cNvSpPr/>
          <p:nvPr/>
        </p:nvSpPr>
        <p:spPr>
          <a:xfrm>
            <a:off x="711278" y="1845549"/>
            <a:ext cx="10915144" cy="512188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ISAX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 Pool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3F1EE9D-46CC-804A-EAA3-1D5F513DF0B6}"/>
              </a:ext>
            </a:extLst>
          </p:cNvPr>
          <p:cNvSpPr/>
          <p:nvPr/>
        </p:nvSpPr>
        <p:spPr>
          <a:xfrm>
            <a:off x="1487874" y="5359765"/>
            <a:ext cx="9106715" cy="766399"/>
          </a:xfrm>
          <a:prstGeom prst="roundRect">
            <a:avLst>
              <a:gd name="adj" fmla="val 4116"/>
            </a:avLst>
          </a:prstGeom>
          <a:solidFill>
            <a:schemeClr val="bg2">
              <a:alpha val="79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Rocket-core / BOOM </a:t>
            </a:r>
            <a:endParaRPr kumimoji="0" lang="en-US" sz="1800" b="1" i="0" u="none" strike="noStrike" kern="1200" cap="none" spc="0" normalizeH="0" baseline="0" noProof="0" dirty="0" err="1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BB50E8B-07B1-41F8-C3E4-4CCAE1478E1B}"/>
              </a:ext>
            </a:extLst>
          </p:cNvPr>
          <p:cNvSpPr/>
          <p:nvPr/>
        </p:nvSpPr>
        <p:spPr>
          <a:xfrm>
            <a:off x="711280" y="5194367"/>
            <a:ext cx="7952529" cy="3001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Rocket Custom Coprocessor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RoCC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interface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81EFC9F-2D42-B7B4-537D-1979DE1EA3E3}"/>
              </a:ext>
            </a:extLst>
          </p:cNvPr>
          <p:cNvGraphicFramePr>
            <a:graphicFrameLocks noGrp="1"/>
          </p:cNvGraphicFramePr>
          <p:nvPr/>
        </p:nvGraphicFramePr>
        <p:xfrm>
          <a:off x="1884095" y="3380897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7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sp>
        <p:nvSpPr>
          <p:cNvPr id="16" name="梯形 15">
            <a:extLst>
              <a:ext uri="{FF2B5EF4-FFF2-40B4-BE49-F238E27FC236}">
                <a16:creationId xmlns:a16="http://schemas.microsoft.com/office/drawing/2014/main" id="{B7A333D4-D6A5-B789-0821-988852C4B774}"/>
              </a:ext>
            </a:extLst>
          </p:cNvPr>
          <p:cNvSpPr/>
          <p:nvPr/>
        </p:nvSpPr>
        <p:spPr>
          <a:xfrm rot="10800000">
            <a:off x="5130974" y="4403718"/>
            <a:ext cx="856428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69A88651-4E23-7D83-BA03-1598173C8E81}"/>
              </a:ext>
            </a:extLst>
          </p:cNvPr>
          <p:cNvSpPr/>
          <p:nvPr/>
        </p:nvSpPr>
        <p:spPr>
          <a:xfrm rot="10800000">
            <a:off x="6627068" y="4403720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AF86F02F-ECF6-0BAC-B057-8EE27339B40B}"/>
              </a:ext>
            </a:extLst>
          </p:cNvPr>
          <p:cNvSpPr/>
          <p:nvPr/>
        </p:nvSpPr>
        <p:spPr>
          <a:xfrm rot="10800000">
            <a:off x="6800621" y="4903192"/>
            <a:ext cx="685911" cy="152253"/>
          </a:xfrm>
          <a:prstGeom prst="trapezoid">
            <a:avLst>
              <a:gd name="adj" fmla="val 5237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41AB1AAA-5623-E6BE-07EE-C4E69FFE991A}"/>
              </a:ext>
            </a:extLst>
          </p:cNvPr>
          <p:cNvSpPr/>
          <p:nvPr/>
        </p:nvSpPr>
        <p:spPr>
          <a:xfrm>
            <a:off x="6627068" y="3179488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ECC2898C-74C5-E5A7-83DD-3F9BD1AAEE39}"/>
              </a:ext>
            </a:extLst>
          </p:cNvPr>
          <p:cNvSpPr/>
          <p:nvPr/>
        </p:nvSpPr>
        <p:spPr>
          <a:xfrm>
            <a:off x="5130973" y="2853276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r/w</a:t>
            </a:r>
            <a:endParaRPr kumimoji="1" lang="zh-CN" alt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16EF3C9-25CC-F947-5126-DFF900F415E1}"/>
              </a:ext>
            </a:extLst>
          </p:cNvPr>
          <p:cNvSpPr/>
          <p:nvPr/>
        </p:nvSpPr>
        <p:spPr>
          <a:xfrm>
            <a:off x="5355321" y="3669773"/>
            <a:ext cx="685911" cy="456502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Slot 1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5EF1B0-DB28-01D0-5D0A-72634C4322A4}"/>
              </a:ext>
            </a:extLst>
          </p:cNvPr>
          <p:cNvSpPr/>
          <p:nvPr/>
        </p:nvSpPr>
        <p:spPr>
          <a:xfrm>
            <a:off x="6627067" y="3669772"/>
            <a:ext cx="685911" cy="456503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endParaRPr kumimoji="1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Slot 2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3A41F7E-B20D-3B53-BBF4-31057714D514}"/>
              </a:ext>
            </a:extLst>
          </p:cNvPr>
          <p:cNvSpPr/>
          <p:nvPr/>
        </p:nvSpPr>
        <p:spPr>
          <a:xfrm rot="16200000">
            <a:off x="7126996" y="3688702"/>
            <a:ext cx="1379402" cy="287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Reorder control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1838F30F-8FA3-BEB1-ECB6-1F7D8807C5E9}"/>
              </a:ext>
            </a:extLst>
          </p:cNvPr>
          <p:cNvSpPr txBox="1"/>
          <p:nvPr/>
        </p:nvSpPr>
        <p:spPr>
          <a:xfrm>
            <a:off x="665723" y="2342618"/>
            <a:ext cx="127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Issue Req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204132E-F1E2-363F-6DCB-CC72F10D40F6}"/>
              </a:ext>
            </a:extLst>
          </p:cNvPr>
          <p:cNvSpPr txBox="1"/>
          <p:nvPr/>
        </p:nvSpPr>
        <p:spPr>
          <a:xfrm>
            <a:off x="792013" y="2635550"/>
            <a:ext cx="115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GPR Req</a:t>
            </a: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BF355F1D-7E95-D40B-60E8-05E8F581515A}"/>
              </a:ext>
            </a:extLst>
          </p:cNvPr>
          <p:cNvSpPr txBox="1"/>
          <p:nvPr/>
        </p:nvSpPr>
        <p:spPr>
          <a:xfrm>
            <a:off x="3642191" y="2626042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Req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99F0B9CF-2E94-29AB-0254-6E12CA2F576D}"/>
              </a:ext>
            </a:extLst>
          </p:cNvPr>
          <p:cNvSpPr txBox="1"/>
          <p:nvPr/>
        </p:nvSpPr>
        <p:spPr>
          <a:xfrm>
            <a:off x="3642191" y="2355891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Req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4C1CD133-4416-5CFF-0A45-F6E33F031D7E}"/>
              </a:ext>
            </a:extLst>
          </p:cNvPr>
          <p:cNvSpPr txBox="1"/>
          <p:nvPr/>
        </p:nvSpPr>
        <p:spPr>
          <a:xfrm>
            <a:off x="6921422" y="2355891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RdMem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Resp</a:t>
            </a: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28B50B29-0F78-6F10-3536-824BD106544A}"/>
              </a:ext>
            </a:extLst>
          </p:cNvPr>
          <p:cNvSpPr txBox="1"/>
          <p:nvPr/>
        </p:nvSpPr>
        <p:spPr>
          <a:xfrm>
            <a:off x="2194698" y="2354044"/>
            <a:ext cx="153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Result Resp</a:t>
            </a:r>
          </a:p>
        </p:txBody>
      </p:sp>
      <p:sp>
        <p:nvSpPr>
          <p:cNvPr id="38" name="梯形 37">
            <a:extLst>
              <a:ext uri="{FF2B5EF4-FFF2-40B4-BE49-F238E27FC236}">
                <a16:creationId xmlns:a16="http://schemas.microsoft.com/office/drawing/2014/main" id="{5641F8F1-7B62-E5B9-10C0-956C225CFA88}"/>
              </a:ext>
            </a:extLst>
          </p:cNvPr>
          <p:cNvSpPr/>
          <p:nvPr/>
        </p:nvSpPr>
        <p:spPr>
          <a:xfrm rot="10800000">
            <a:off x="1823055" y="4289330"/>
            <a:ext cx="1569308" cy="300197"/>
          </a:xfrm>
          <a:prstGeom prst="trapezoid">
            <a:avLst>
              <a:gd name="adj" fmla="val 52370"/>
            </a:avLst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BEC1462A-B12C-1303-BD3C-FB75E3FF08B5}"/>
              </a:ext>
            </a:extLst>
          </p:cNvPr>
          <p:cNvCxnSpPr>
            <a:endCxn id="38" idx="0"/>
          </p:cNvCxnSpPr>
          <p:nvPr/>
        </p:nvCxnSpPr>
        <p:spPr>
          <a:xfrm flipV="1">
            <a:off x="2607708" y="4589527"/>
            <a:ext cx="1" cy="604840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ED5A9323-C0B7-0269-EE53-825BC6D47AF1}"/>
              </a:ext>
            </a:extLst>
          </p:cNvPr>
          <p:cNvCxnSpPr/>
          <p:nvPr/>
        </p:nvCxnSpPr>
        <p:spPr>
          <a:xfrm flipV="1">
            <a:off x="2435561" y="4522347"/>
            <a:ext cx="0" cy="672020"/>
          </a:xfrm>
          <a:prstGeom prst="straightConnector1">
            <a:avLst/>
          </a:prstGeom>
          <a:ln w="31750"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梯形 4">
            <a:extLst>
              <a:ext uri="{FF2B5EF4-FFF2-40B4-BE49-F238E27FC236}">
                <a16:creationId xmlns:a16="http://schemas.microsoft.com/office/drawing/2014/main" id="{500613C1-0973-B001-E49A-ED7188FEC7D8}"/>
              </a:ext>
            </a:extLst>
          </p:cNvPr>
          <p:cNvSpPr/>
          <p:nvPr/>
        </p:nvSpPr>
        <p:spPr>
          <a:xfrm rot="10800000">
            <a:off x="1650908" y="4208335"/>
            <a:ext cx="1569308" cy="300197"/>
          </a:xfrm>
          <a:prstGeom prst="trapezoid">
            <a:avLst>
              <a:gd name="adj" fmla="val 52370"/>
            </a:avLst>
          </a:prstGeom>
          <a:solidFill>
            <a:srgbClr val="29718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D875604-8AAA-E9C5-CC20-52C9692DE627}"/>
              </a:ext>
            </a:extLst>
          </p:cNvPr>
          <p:cNvCxnSpPr>
            <a:endCxn id="12" idx="2"/>
          </p:cNvCxnSpPr>
          <p:nvPr/>
        </p:nvCxnSpPr>
        <p:spPr>
          <a:xfrm flipV="1">
            <a:off x="1964999" y="4035561"/>
            <a:ext cx="4948" cy="17277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8C51E24-5319-6349-A677-43A541EE93AF}"/>
              </a:ext>
            </a:extLst>
          </p:cNvPr>
          <p:cNvCxnSpPr/>
          <p:nvPr/>
        </p:nvCxnSpPr>
        <p:spPr>
          <a:xfrm flipV="1">
            <a:off x="1964999" y="2357737"/>
            <a:ext cx="0" cy="102316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41787FDD-A461-1734-CA42-606E9274BEBB}"/>
              </a:ext>
            </a:extLst>
          </p:cNvPr>
          <p:cNvCxnSpPr>
            <a:cxnSpLocks/>
          </p:cNvCxnSpPr>
          <p:nvPr/>
        </p:nvCxnSpPr>
        <p:spPr>
          <a:xfrm>
            <a:off x="2198602" y="2357737"/>
            <a:ext cx="0" cy="102316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52C2AC7-D632-FC11-2947-ED817D874D9C}"/>
              </a:ext>
            </a:extLst>
          </p:cNvPr>
          <p:cNvCxnSpPr>
            <a:cxnSpLocks/>
          </p:cNvCxnSpPr>
          <p:nvPr/>
        </p:nvCxnSpPr>
        <p:spPr>
          <a:xfrm flipV="1">
            <a:off x="2678302" y="4035561"/>
            <a:ext cx="0" cy="172774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739AD69-AA94-A23A-BA92-EBE920DE7F6F}"/>
              </a:ext>
            </a:extLst>
          </p:cNvPr>
          <p:cNvCxnSpPr>
            <a:cxnSpLocks/>
          </p:cNvCxnSpPr>
          <p:nvPr/>
        </p:nvCxnSpPr>
        <p:spPr>
          <a:xfrm flipV="1">
            <a:off x="2678302" y="3179488"/>
            <a:ext cx="0" cy="20140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9904BA81-C775-1011-95DB-7AD34589A72B}"/>
              </a:ext>
            </a:extLst>
          </p:cNvPr>
          <p:cNvCxnSpPr>
            <a:cxnSpLocks/>
          </p:cNvCxnSpPr>
          <p:nvPr/>
        </p:nvCxnSpPr>
        <p:spPr>
          <a:xfrm>
            <a:off x="2906957" y="3179488"/>
            <a:ext cx="0" cy="201409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DEAC0F35-7405-A875-7D2A-B4FC53588067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5558250" y="4618599"/>
            <a:ext cx="938" cy="58228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6D6301A-BF19-6598-69DA-226494EBCD7C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7143576" y="5055445"/>
            <a:ext cx="0" cy="1349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17CB8B90-B2E8-EA85-35D7-9C20DC457338}"/>
              </a:ext>
            </a:extLst>
          </p:cNvPr>
          <p:cNvCxnSpPr>
            <a:cxnSpLocks/>
          </p:cNvCxnSpPr>
          <p:nvPr/>
        </p:nvCxnSpPr>
        <p:spPr>
          <a:xfrm>
            <a:off x="5561747" y="3380897"/>
            <a:ext cx="0" cy="288875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4E709B8-9DD4-E74A-4B0C-220D30059AD5}"/>
              </a:ext>
            </a:extLst>
          </p:cNvPr>
          <p:cNvGrpSpPr/>
          <p:nvPr/>
        </p:nvGrpSpPr>
        <p:grpSpPr>
          <a:xfrm>
            <a:off x="5795949" y="3385506"/>
            <a:ext cx="1054695" cy="291892"/>
            <a:chOff x="6327180" y="4040208"/>
            <a:chExt cx="1054695" cy="183207"/>
          </a:xfrm>
        </p:grpSpPr>
        <p:sp>
          <p:nvSpPr>
            <p:cNvPr id="107" name="任意形状 106">
              <a:extLst>
                <a:ext uri="{FF2B5EF4-FFF2-40B4-BE49-F238E27FC236}">
                  <a16:creationId xmlns:a16="http://schemas.microsoft.com/office/drawing/2014/main" id="{94AC616B-6944-9C83-982D-D5E638DFD934}"/>
                </a:ext>
              </a:extLst>
            </p:cNvPr>
            <p:cNvSpPr/>
            <p:nvPr/>
          </p:nvSpPr>
          <p:spPr>
            <a:xfrm>
              <a:off x="6327775" y="4040208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8" name="任意形状 107">
              <a:extLst>
                <a:ext uri="{FF2B5EF4-FFF2-40B4-BE49-F238E27FC236}">
                  <a16:creationId xmlns:a16="http://schemas.microsoft.com/office/drawing/2014/main" id="{977C2584-2412-F470-F97B-01726839847B}"/>
                </a:ext>
              </a:extLst>
            </p:cNvPr>
            <p:cNvSpPr/>
            <p:nvPr/>
          </p:nvSpPr>
          <p:spPr>
            <a:xfrm rot="10800000" flipH="1">
              <a:off x="6327180" y="4045612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276279AB-41D1-D149-6145-98F8738F746C}"/>
              </a:ext>
            </a:extLst>
          </p:cNvPr>
          <p:cNvCxnSpPr>
            <a:cxnSpLocks/>
          </p:cNvCxnSpPr>
          <p:nvPr/>
        </p:nvCxnSpPr>
        <p:spPr>
          <a:xfrm>
            <a:off x="5558250" y="4123257"/>
            <a:ext cx="0" cy="28362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666827EA-117C-BD48-99B2-204FFE65965C}"/>
              </a:ext>
            </a:extLst>
          </p:cNvPr>
          <p:cNvGrpSpPr/>
          <p:nvPr/>
        </p:nvGrpSpPr>
        <p:grpSpPr>
          <a:xfrm>
            <a:off x="5803603" y="4124764"/>
            <a:ext cx="1054695" cy="282122"/>
            <a:chOff x="6323683" y="4670798"/>
            <a:chExt cx="1054695" cy="183045"/>
          </a:xfrm>
        </p:grpSpPr>
        <p:sp>
          <p:nvSpPr>
            <p:cNvPr id="110" name="任意形状 109">
              <a:extLst>
                <a:ext uri="{FF2B5EF4-FFF2-40B4-BE49-F238E27FC236}">
                  <a16:creationId xmlns:a16="http://schemas.microsoft.com/office/drawing/2014/main" id="{00AE8B9D-C6FF-C224-1496-ADAB1FF0E0C4}"/>
                </a:ext>
              </a:extLst>
            </p:cNvPr>
            <p:cNvSpPr/>
            <p:nvPr/>
          </p:nvSpPr>
          <p:spPr>
            <a:xfrm flipH="1">
              <a:off x="6324278" y="4670798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44C57FD8-EF3B-AD18-FCEC-2C50C6E3E9E1}"/>
                </a:ext>
              </a:extLst>
            </p:cNvPr>
            <p:cNvSpPr/>
            <p:nvPr/>
          </p:nvSpPr>
          <p:spPr>
            <a:xfrm rot="10800000">
              <a:off x="6323683" y="4676041"/>
              <a:ext cx="1054100" cy="177800"/>
            </a:xfrm>
            <a:custGeom>
              <a:avLst/>
              <a:gdLst>
                <a:gd name="connsiteX0" fmla="*/ 0 w 1054100"/>
                <a:gd name="connsiteY0" fmla="*/ 0 h 177800"/>
                <a:gd name="connsiteX1" fmla="*/ 0 w 1054100"/>
                <a:gd name="connsiteY1" fmla="*/ 60325 h 177800"/>
                <a:gd name="connsiteX2" fmla="*/ 1054100 w 1054100"/>
                <a:gd name="connsiteY2" fmla="*/ 117475 h 177800"/>
                <a:gd name="connsiteX3" fmla="*/ 1054100 w 1054100"/>
                <a:gd name="connsiteY3" fmla="*/ 177800 h 17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177800">
                  <a:moveTo>
                    <a:pt x="0" y="0"/>
                  </a:moveTo>
                  <a:lnTo>
                    <a:pt x="0" y="60325"/>
                  </a:lnTo>
                  <a:lnTo>
                    <a:pt x="1054100" y="117475"/>
                  </a:lnTo>
                  <a:lnTo>
                    <a:pt x="1054100" y="177800"/>
                  </a:lnTo>
                </a:path>
              </a:pathLst>
            </a:cu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CB17E98E-77FE-5156-BE0F-068C9CDC0214}"/>
              </a:ext>
            </a:extLst>
          </p:cNvPr>
          <p:cNvCxnSpPr>
            <a:cxnSpLocks/>
          </p:cNvCxnSpPr>
          <p:nvPr/>
        </p:nvCxnSpPr>
        <p:spPr>
          <a:xfrm flipV="1">
            <a:off x="7102654" y="3394112"/>
            <a:ext cx="0" cy="28326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A45F78CE-5AE8-0585-1DC3-D3C4AE96B628}"/>
              </a:ext>
            </a:extLst>
          </p:cNvPr>
          <p:cNvCxnSpPr>
            <a:cxnSpLocks/>
          </p:cNvCxnSpPr>
          <p:nvPr/>
        </p:nvCxnSpPr>
        <p:spPr>
          <a:xfrm flipV="1">
            <a:off x="7102654" y="4115666"/>
            <a:ext cx="0" cy="28313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C775EF4D-2211-5A48-CB67-A6A2648D3F89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6970023" y="4618601"/>
            <a:ext cx="0" cy="290781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肘形连接符 120">
            <a:extLst>
              <a:ext uri="{FF2B5EF4-FFF2-40B4-BE49-F238E27FC236}">
                <a16:creationId xmlns:a16="http://schemas.microsoft.com/office/drawing/2014/main" id="{862F8117-2D27-D9C4-9828-7E7D46EC9E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963779" y="4522346"/>
            <a:ext cx="852919" cy="231193"/>
          </a:xfrm>
          <a:prstGeom prst="bentConnector2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梯形 23">
            <a:extLst>
              <a:ext uri="{FF2B5EF4-FFF2-40B4-BE49-F238E27FC236}">
                <a16:creationId xmlns:a16="http://schemas.microsoft.com/office/drawing/2014/main" id="{2220B65F-3B4A-A00F-B4D5-848A72342213}"/>
              </a:ext>
            </a:extLst>
          </p:cNvPr>
          <p:cNvSpPr/>
          <p:nvPr/>
        </p:nvSpPr>
        <p:spPr>
          <a:xfrm>
            <a:off x="5355321" y="3179488"/>
            <a:ext cx="685911" cy="214881"/>
          </a:xfrm>
          <a:prstGeom prst="trapezoid">
            <a:avLst>
              <a:gd name="adj" fmla="val 5237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96B55242-764D-9207-8607-BBC9BE2708F1}"/>
              </a:ext>
            </a:extLst>
          </p:cNvPr>
          <p:cNvCxnSpPr>
            <a:cxnSpLocks/>
          </p:cNvCxnSpPr>
          <p:nvPr/>
        </p:nvCxnSpPr>
        <p:spPr>
          <a:xfrm>
            <a:off x="5608799" y="3068157"/>
            <a:ext cx="0" cy="111331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任意形状 134">
            <a:extLst>
              <a:ext uri="{FF2B5EF4-FFF2-40B4-BE49-F238E27FC236}">
                <a16:creationId xmlns:a16="http://schemas.microsoft.com/office/drawing/2014/main" id="{5D6AAFE0-1CB3-79D7-5A47-E31DAB1A0AD2}"/>
              </a:ext>
            </a:extLst>
          </p:cNvPr>
          <p:cNvSpPr/>
          <p:nvPr/>
        </p:nvSpPr>
        <p:spPr>
          <a:xfrm>
            <a:off x="5142533" y="3073466"/>
            <a:ext cx="195262" cy="1333419"/>
          </a:xfrm>
          <a:custGeom>
            <a:avLst/>
            <a:gdLst>
              <a:gd name="connsiteX0" fmla="*/ 195262 w 195262"/>
              <a:gd name="connsiteY0" fmla="*/ 0 h 1314450"/>
              <a:gd name="connsiteX1" fmla="*/ 195262 w 195262"/>
              <a:gd name="connsiteY1" fmla="*/ 123825 h 1314450"/>
              <a:gd name="connsiteX2" fmla="*/ 0 w 195262"/>
              <a:gd name="connsiteY2" fmla="*/ 123825 h 1314450"/>
              <a:gd name="connsiteX3" fmla="*/ 0 w 195262"/>
              <a:gd name="connsiteY3" fmla="*/ 1138238 h 1314450"/>
              <a:gd name="connsiteX4" fmla="*/ 185737 w 195262"/>
              <a:gd name="connsiteY4" fmla="*/ 1138238 h 1314450"/>
              <a:gd name="connsiteX5" fmla="*/ 185737 w 195262"/>
              <a:gd name="connsiteY5" fmla="*/ 131445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62" h="1314450">
                <a:moveTo>
                  <a:pt x="195262" y="0"/>
                </a:moveTo>
                <a:lnTo>
                  <a:pt x="195262" y="123825"/>
                </a:lnTo>
                <a:lnTo>
                  <a:pt x="0" y="123825"/>
                </a:lnTo>
                <a:lnTo>
                  <a:pt x="0" y="1138238"/>
                </a:lnTo>
                <a:lnTo>
                  <a:pt x="185737" y="1138238"/>
                </a:lnTo>
                <a:lnTo>
                  <a:pt x="185737" y="1314450"/>
                </a:lnTo>
              </a:path>
            </a:pathLst>
          </a:cu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45BE25E5-551A-78EF-07D0-8BD691DCF072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473929" y="2357737"/>
            <a:ext cx="0" cy="495539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55EC9DE-1B4C-0B72-7242-018BA8D15F66}"/>
              </a:ext>
            </a:extLst>
          </p:cNvPr>
          <p:cNvCxnSpPr>
            <a:endCxn id="26" idx="0"/>
          </p:cNvCxnSpPr>
          <p:nvPr/>
        </p:nvCxnSpPr>
        <p:spPr>
          <a:xfrm>
            <a:off x="6970023" y="2357737"/>
            <a:ext cx="1" cy="821751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肘形连接符 159">
            <a:extLst>
              <a:ext uri="{FF2B5EF4-FFF2-40B4-BE49-F238E27FC236}">
                <a16:creationId xmlns:a16="http://schemas.microsoft.com/office/drawing/2014/main" id="{6489FF01-C066-5AB6-FFC4-CDAF97B293D9}"/>
              </a:ext>
            </a:extLst>
          </p:cNvPr>
          <p:cNvCxnSpPr>
            <a:endCxn id="30" idx="3"/>
          </p:cNvCxnSpPr>
          <p:nvPr/>
        </p:nvCxnSpPr>
        <p:spPr>
          <a:xfrm>
            <a:off x="5473928" y="2707306"/>
            <a:ext cx="2342770" cy="435638"/>
          </a:xfrm>
          <a:prstGeom prst="bentConnector2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32">
            <a:extLst>
              <a:ext uri="{FF2B5EF4-FFF2-40B4-BE49-F238E27FC236}">
                <a16:creationId xmlns:a16="http://schemas.microsoft.com/office/drawing/2014/main" id="{13FFA6FA-29E5-C178-8C86-EA884AE7ECD7}"/>
              </a:ext>
            </a:extLst>
          </p:cNvPr>
          <p:cNvSpPr txBox="1"/>
          <p:nvPr/>
        </p:nvSpPr>
        <p:spPr>
          <a:xfrm>
            <a:off x="962717" y="4823042"/>
            <a:ext cx="13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</p:txBody>
      </p:sp>
      <p:sp>
        <p:nvSpPr>
          <p:cNvPr id="162" name="TextBox 32">
            <a:extLst>
              <a:ext uri="{FF2B5EF4-FFF2-40B4-BE49-F238E27FC236}">
                <a16:creationId xmlns:a16="http://schemas.microsoft.com/office/drawing/2014/main" id="{EA912C56-30A9-5000-0E71-7C7BA32F8361}"/>
              </a:ext>
            </a:extLst>
          </p:cNvPr>
          <p:cNvSpPr txBox="1"/>
          <p:nvPr/>
        </p:nvSpPr>
        <p:spPr>
          <a:xfrm>
            <a:off x="2592450" y="4823042"/>
            <a:ext cx="139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RoCC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</p:txBody>
      </p:sp>
      <p:sp>
        <p:nvSpPr>
          <p:cNvPr id="163" name="TextBox 32">
            <a:extLst>
              <a:ext uri="{FF2B5EF4-FFF2-40B4-BE49-F238E27FC236}">
                <a16:creationId xmlns:a16="http://schemas.microsoft.com/office/drawing/2014/main" id="{F7B681CD-C39A-B236-627D-9099CD2E19EB}"/>
              </a:ext>
            </a:extLst>
          </p:cNvPr>
          <p:cNvSpPr txBox="1"/>
          <p:nvPr/>
        </p:nvSpPr>
        <p:spPr>
          <a:xfrm>
            <a:off x="4429149" y="4823042"/>
            <a:ext cx="116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Hella Req</a:t>
            </a:r>
          </a:p>
        </p:txBody>
      </p:sp>
      <p:sp>
        <p:nvSpPr>
          <p:cNvPr id="164" name="TextBox 32">
            <a:extLst>
              <a:ext uri="{FF2B5EF4-FFF2-40B4-BE49-F238E27FC236}">
                <a16:creationId xmlns:a16="http://schemas.microsoft.com/office/drawing/2014/main" id="{7E55973D-6A2E-C836-2BBE-D04031427AC2}"/>
              </a:ext>
            </a:extLst>
          </p:cNvPr>
          <p:cNvSpPr txBox="1"/>
          <p:nvPr/>
        </p:nvSpPr>
        <p:spPr>
          <a:xfrm>
            <a:off x="5696559" y="4824562"/>
            <a:ext cx="140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Hella Resp</a:t>
            </a:r>
          </a:p>
        </p:txBody>
      </p:sp>
      <p:sp>
        <p:nvSpPr>
          <p:cNvPr id="170" name="任意形状 169">
            <a:extLst>
              <a:ext uri="{FF2B5EF4-FFF2-40B4-BE49-F238E27FC236}">
                <a16:creationId xmlns:a16="http://schemas.microsoft.com/office/drawing/2014/main" id="{E5D8137B-A6B7-AD21-5214-090D7020FA2E}"/>
              </a:ext>
            </a:extLst>
          </p:cNvPr>
          <p:cNvSpPr/>
          <p:nvPr/>
        </p:nvSpPr>
        <p:spPr>
          <a:xfrm>
            <a:off x="7294457" y="4852082"/>
            <a:ext cx="251209" cy="55266"/>
          </a:xfrm>
          <a:custGeom>
            <a:avLst/>
            <a:gdLst>
              <a:gd name="connsiteX0" fmla="*/ 0 w 251209"/>
              <a:gd name="connsiteY0" fmla="*/ 55266 h 55266"/>
              <a:gd name="connsiteX1" fmla="*/ 0 w 251209"/>
              <a:gd name="connsiteY1" fmla="*/ 0 h 55266"/>
              <a:gd name="connsiteX2" fmla="*/ 251209 w 251209"/>
              <a:gd name="connsiteY2" fmla="*/ 0 h 5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09" h="55266">
                <a:moveTo>
                  <a:pt x="0" y="55266"/>
                </a:moveTo>
                <a:lnTo>
                  <a:pt x="0" y="0"/>
                </a:lnTo>
                <a:lnTo>
                  <a:pt x="251209" y="0"/>
                </a:lnTo>
              </a:path>
            </a:pathLst>
          </a:cu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1A385D5E-EE4C-F53B-30CE-36128ED673B8}"/>
              </a:ext>
            </a:extLst>
          </p:cNvPr>
          <p:cNvSpPr txBox="1"/>
          <p:nvPr/>
        </p:nvSpPr>
        <p:spPr>
          <a:xfrm>
            <a:off x="2256927" y="2768612"/>
            <a:ext cx="1029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Other ISAXs omitted</a:t>
            </a:r>
            <a:endParaRPr kumimoji="1" lang="zh-CN" altLang="en-US" sz="11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3580087-53D3-B437-219D-5F6062172037}"/>
              </a:ext>
            </a:extLst>
          </p:cNvPr>
          <p:cNvSpPr txBox="1"/>
          <p:nvPr/>
        </p:nvSpPr>
        <p:spPr>
          <a:xfrm>
            <a:off x="1807146" y="4196181"/>
            <a:ext cx="125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dispatch</a:t>
            </a:r>
            <a:endParaRPr kumimoji="1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6" name="表格 175">
            <a:extLst>
              <a:ext uri="{FF2B5EF4-FFF2-40B4-BE49-F238E27FC236}">
                <a16:creationId xmlns:a16="http://schemas.microsoft.com/office/drawing/2014/main" id="{51AB80EA-964A-1C59-16FD-F16CA305036D}"/>
              </a:ext>
            </a:extLst>
          </p:cNvPr>
          <p:cNvGraphicFramePr>
            <a:graphicFrameLocks noGrp="1"/>
          </p:cNvGraphicFramePr>
          <p:nvPr/>
        </p:nvGraphicFramePr>
        <p:xfrm>
          <a:off x="2108203" y="3380897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48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graphicFrame>
        <p:nvGraphicFramePr>
          <p:cNvPr id="178" name="表格 177">
            <a:extLst>
              <a:ext uri="{FF2B5EF4-FFF2-40B4-BE49-F238E27FC236}">
                <a16:creationId xmlns:a16="http://schemas.microsoft.com/office/drawing/2014/main" id="{F0396112-675A-9418-1598-54CFA79C03DF}"/>
              </a:ext>
            </a:extLst>
          </p:cNvPr>
          <p:cNvGraphicFramePr>
            <a:graphicFrameLocks noGrp="1"/>
          </p:cNvGraphicFramePr>
          <p:nvPr/>
        </p:nvGraphicFramePr>
        <p:xfrm>
          <a:off x="2591373" y="3378040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graphicFrame>
        <p:nvGraphicFramePr>
          <p:cNvPr id="179" name="表格 178">
            <a:extLst>
              <a:ext uri="{FF2B5EF4-FFF2-40B4-BE49-F238E27FC236}">
                <a16:creationId xmlns:a16="http://schemas.microsoft.com/office/drawing/2014/main" id="{2B984496-87D5-DDFF-310F-39251B20AA17}"/>
              </a:ext>
            </a:extLst>
          </p:cNvPr>
          <p:cNvGraphicFramePr>
            <a:graphicFrameLocks noGrp="1"/>
          </p:cNvGraphicFramePr>
          <p:nvPr/>
        </p:nvGraphicFramePr>
        <p:xfrm>
          <a:off x="2815481" y="3378040"/>
          <a:ext cx="171704" cy="65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">
                  <a:extLst>
                    <a:ext uri="{9D8B030D-6E8A-4147-A177-3AD203B41FA5}">
                      <a16:colId xmlns:a16="http://schemas.microsoft.com/office/drawing/2014/main" val="2428566367"/>
                    </a:ext>
                  </a:extLst>
                </a:gridCol>
              </a:tblGrid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98023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645564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26051"/>
                  </a:ext>
                </a:extLst>
              </a:tr>
              <a:tr h="163666">
                <a:tc>
                  <a:txBody>
                    <a:bodyPr/>
                    <a:lstStyle/>
                    <a:p>
                      <a:pPr>
                        <a:lnSpc>
                          <a:spcPts val="200"/>
                        </a:lnSpc>
                      </a:pPr>
                      <a:endParaRPr lang="zh-CN" altLang="en-US" sz="3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59047"/>
                  </a:ext>
                </a:extLst>
              </a:tr>
            </a:tbl>
          </a:graphicData>
        </a:graphic>
      </p:graphicFrame>
      <p:sp>
        <p:nvSpPr>
          <p:cNvPr id="180" name="文本框 179">
            <a:extLst>
              <a:ext uri="{FF2B5EF4-FFF2-40B4-BE49-F238E27FC236}">
                <a16:creationId xmlns:a16="http://schemas.microsoft.com/office/drawing/2014/main" id="{E9BF7C8A-A401-4792-3DD0-B5F1A5AE1D69}"/>
              </a:ext>
            </a:extLst>
          </p:cNvPr>
          <p:cNvSpPr txBox="1"/>
          <p:nvPr/>
        </p:nvSpPr>
        <p:spPr>
          <a:xfrm>
            <a:off x="6929553" y="4962779"/>
            <a:ext cx="430336" cy="109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r/w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65739F1-9E71-CFBB-D077-E21BE2864C98}"/>
              </a:ext>
            </a:extLst>
          </p:cNvPr>
          <p:cNvSpPr txBox="1"/>
          <p:nvPr/>
        </p:nvSpPr>
        <p:spPr>
          <a:xfrm>
            <a:off x="5330796" y="4372659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BEE77DD-6833-142D-982C-8BAFEAD4E1B0}"/>
              </a:ext>
            </a:extLst>
          </p:cNvPr>
          <p:cNvSpPr txBox="1"/>
          <p:nvPr/>
        </p:nvSpPr>
        <p:spPr>
          <a:xfrm>
            <a:off x="6752668" y="4372659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B7EC137-E018-5D49-D0BC-E91430A51C8E}"/>
              </a:ext>
            </a:extLst>
          </p:cNvPr>
          <p:cNvSpPr txBox="1"/>
          <p:nvPr/>
        </p:nvSpPr>
        <p:spPr>
          <a:xfrm>
            <a:off x="6752668" y="3152574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11733308-215D-684C-C2BA-74D74A974EBE}"/>
              </a:ext>
            </a:extLst>
          </p:cNvPr>
          <p:cNvSpPr txBox="1"/>
          <p:nvPr/>
        </p:nvSpPr>
        <p:spPr>
          <a:xfrm>
            <a:off x="5480546" y="3152574"/>
            <a:ext cx="43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A89939EC-B2F1-7EBC-6C99-E1DBEC6962E8}"/>
              </a:ext>
            </a:extLst>
          </p:cNvPr>
          <p:cNvSpPr/>
          <p:nvPr/>
        </p:nvSpPr>
        <p:spPr>
          <a:xfrm>
            <a:off x="3730727" y="3290492"/>
            <a:ext cx="1206319" cy="765660"/>
          </a:xfrm>
          <a:prstGeom prst="rect">
            <a:avLst/>
          </a:prstGeom>
          <a:solidFill>
            <a:srgbClr val="288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Buf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Slot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圆角矩形 194">
            <a:extLst>
              <a:ext uri="{FF2B5EF4-FFF2-40B4-BE49-F238E27FC236}">
                <a16:creationId xmlns:a16="http://schemas.microsoft.com/office/drawing/2014/main" id="{89B24B93-5FE6-95E9-08F3-EAF468804746}"/>
              </a:ext>
            </a:extLst>
          </p:cNvPr>
          <p:cNvSpPr/>
          <p:nvPr/>
        </p:nvSpPr>
        <p:spPr>
          <a:xfrm>
            <a:off x="3795539" y="3548702"/>
            <a:ext cx="454124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tag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17CF6AF6-946B-8ED8-1F27-D48D79E783FC}"/>
              </a:ext>
            </a:extLst>
          </p:cNvPr>
          <p:cNvSpPr/>
          <p:nvPr/>
        </p:nvSpPr>
        <p:spPr>
          <a:xfrm>
            <a:off x="4291374" y="3548702"/>
            <a:ext cx="574082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addr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ABAD6B39-6898-5EAB-B3B0-0D5B63C8EF71}"/>
              </a:ext>
            </a:extLst>
          </p:cNvPr>
          <p:cNvSpPr/>
          <p:nvPr/>
        </p:nvSpPr>
        <p:spPr>
          <a:xfrm>
            <a:off x="4022023" y="3789889"/>
            <a:ext cx="574082" cy="212501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88CB4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</a:t>
            </a:r>
            <a:endParaRPr kumimoji="1" lang="zh-CN" alt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288CB4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820CA693-E9B8-2EF8-793C-F89C06A38821}"/>
              </a:ext>
            </a:extLst>
          </p:cNvPr>
          <p:cNvSpPr/>
          <p:nvPr/>
        </p:nvSpPr>
        <p:spPr>
          <a:xfrm>
            <a:off x="793802" y="2421009"/>
            <a:ext cx="113561" cy="2683591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Left Bracket 78">
            <a:extLst>
              <a:ext uri="{FF2B5EF4-FFF2-40B4-BE49-F238E27FC236}">
                <a16:creationId xmlns:a16="http://schemas.microsoft.com/office/drawing/2014/main" id="{1BF9818B-1ED1-5B6A-9103-82D77479D605}"/>
              </a:ext>
            </a:extLst>
          </p:cNvPr>
          <p:cNvSpPr/>
          <p:nvPr/>
        </p:nvSpPr>
        <p:spPr>
          <a:xfrm rot="10800000">
            <a:off x="8521636" y="2432117"/>
            <a:ext cx="100968" cy="2672483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86F18B-8B7C-E574-32C1-2B1D28AA6504}"/>
              </a:ext>
            </a:extLst>
          </p:cNvPr>
          <p:cNvSpPr txBox="1"/>
          <p:nvPr/>
        </p:nvSpPr>
        <p:spPr>
          <a:xfrm>
            <a:off x="3352222" y="4256189"/>
            <a:ext cx="1342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RoCC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daptor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BB7EAE-4835-80D2-A5C3-64CDE0B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ED82D6C5-D4DA-FF29-00C2-85EE73423980}"/>
              </a:ext>
            </a:extLst>
          </p:cNvPr>
          <p:cNvSpPr/>
          <p:nvPr/>
        </p:nvSpPr>
        <p:spPr>
          <a:xfrm>
            <a:off x="8891263" y="5206921"/>
            <a:ext cx="2735158" cy="3001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TileLink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Interface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982A9DE-5718-61A9-4F6D-38FCBCEE67B4}"/>
              </a:ext>
            </a:extLst>
          </p:cNvPr>
          <p:cNvSpPr/>
          <p:nvPr/>
        </p:nvSpPr>
        <p:spPr>
          <a:xfrm>
            <a:off x="9426724" y="3236621"/>
            <a:ext cx="1774962" cy="1381978"/>
          </a:xfrm>
          <a:prstGeom prst="roundRect">
            <a:avLst>
              <a:gd name="adj" fmla="val 10963"/>
            </a:avLst>
          </a:prstGeom>
          <a:solidFill>
            <a:srgbClr val="2789B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DMA Engine</a:t>
            </a:r>
            <a:endParaRPr kumimoji="1" lang="zh-CN" altLang="en-US" sz="20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D8DC6F82-8F68-308C-1EA0-08AC10B9A8CC}"/>
              </a:ext>
            </a:extLst>
          </p:cNvPr>
          <p:cNvCxnSpPr>
            <a:cxnSpLocks/>
          </p:cNvCxnSpPr>
          <p:nvPr/>
        </p:nvCxnSpPr>
        <p:spPr>
          <a:xfrm>
            <a:off x="9904038" y="4618599"/>
            <a:ext cx="0" cy="58228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90">
            <a:extLst>
              <a:ext uri="{FF2B5EF4-FFF2-40B4-BE49-F238E27FC236}">
                <a16:creationId xmlns:a16="http://schemas.microsoft.com/office/drawing/2014/main" id="{DAB66CB5-24DC-A9E0-97DF-3BD0B0F93254}"/>
              </a:ext>
            </a:extLst>
          </p:cNvPr>
          <p:cNvSpPr/>
          <p:nvPr/>
        </p:nvSpPr>
        <p:spPr>
          <a:xfrm>
            <a:off x="9580851" y="4256189"/>
            <a:ext cx="1457619" cy="265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Layout Transform</a:t>
            </a:r>
          </a:p>
        </p:txBody>
      </p:sp>
      <p:sp>
        <p:nvSpPr>
          <p:cNvPr id="14" name="Rectangle 90">
            <a:extLst>
              <a:ext uri="{FF2B5EF4-FFF2-40B4-BE49-F238E27FC236}">
                <a16:creationId xmlns:a16="http://schemas.microsoft.com/office/drawing/2014/main" id="{B71CDE03-68FA-7451-A22F-A635CF89E2AC}"/>
              </a:ext>
            </a:extLst>
          </p:cNvPr>
          <p:cNvSpPr/>
          <p:nvPr/>
        </p:nvSpPr>
        <p:spPr>
          <a:xfrm>
            <a:off x="9575860" y="3928715"/>
            <a:ext cx="1457619" cy="265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Multi-channel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25D16D0-2749-E7D9-3328-7EEE91A80878}"/>
              </a:ext>
            </a:extLst>
          </p:cNvPr>
          <p:cNvCxnSpPr>
            <a:cxnSpLocks/>
          </p:cNvCxnSpPr>
          <p:nvPr/>
        </p:nvCxnSpPr>
        <p:spPr>
          <a:xfrm flipV="1">
            <a:off x="10696879" y="4618599"/>
            <a:ext cx="0" cy="57178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567BA542-E8E3-0B04-D1D0-C7FF09CF96A0}"/>
              </a:ext>
            </a:extLst>
          </p:cNvPr>
          <p:cNvSpPr txBox="1"/>
          <p:nvPr/>
        </p:nvSpPr>
        <p:spPr>
          <a:xfrm rot="16200000">
            <a:off x="9353850" y="4661334"/>
            <a:ext cx="76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CH.A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Rectangle 90">
            <a:extLst>
              <a:ext uri="{FF2B5EF4-FFF2-40B4-BE49-F238E27FC236}">
                <a16:creationId xmlns:a16="http://schemas.microsoft.com/office/drawing/2014/main" id="{B8CC2B6E-9C7A-7F97-A5B1-A0BC61E447CB}"/>
              </a:ext>
            </a:extLst>
          </p:cNvPr>
          <p:cNvSpPr/>
          <p:nvPr/>
        </p:nvSpPr>
        <p:spPr>
          <a:xfrm>
            <a:off x="9579095" y="3601242"/>
            <a:ext cx="1457619" cy="265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Burst-capable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C22901C-49BA-DD7A-F3DB-BA6EFAC8A84E}"/>
              </a:ext>
            </a:extLst>
          </p:cNvPr>
          <p:cNvSpPr txBox="1"/>
          <p:nvPr/>
        </p:nvSpPr>
        <p:spPr>
          <a:xfrm rot="16200000">
            <a:off x="10156407" y="4661334"/>
            <a:ext cx="76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CH.D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71290A9B-2D7C-334E-49B6-528A63E288CC}"/>
              </a:ext>
            </a:extLst>
          </p:cNvPr>
          <p:cNvCxnSpPr>
            <a:cxnSpLocks/>
          </p:cNvCxnSpPr>
          <p:nvPr/>
        </p:nvCxnSpPr>
        <p:spPr>
          <a:xfrm>
            <a:off x="10128448" y="2354044"/>
            <a:ext cx="0" cy="88257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4507EFFA-2B17-8D3A-B53D-B558A9F7CA7F}"/>
              </a:ext>
            </a:extLst>
          </p:cNvPr>
          <p:cNvCxnSpPr>
            <a:cxnSpLocks/>
          </p:cNvCxnSpPr>
          <p:nvPr/>
        </p:nvCxnSpPr>
        <p:spPr>
          <a:xfrm flipV="1">
            <a:off x="10416480" y="2354044"/>
            <a:ext cx="0" cy="88257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36">
            <a:extLst>
              <a:ext uri="{FF2B5EF4-FFF2-40B4-BE49-F238E27FC236}">
                <a16:creationId xmlns:a16="http://schemas.microsoft.com/office/drawing/2014/main" id="{C7D00FAC-466C-50BE-5BC0-82DF7FF1F7AA}"/>
              </a:ext>
            </a:extLst>
          </p:cNvPr>
          <p:cNvSpPr txBox="1"/>
          <p:nvPr/>
        </p:nvSpPr>
        <p:spPr>
          <a:xfrm>
            <a:off x="8402534" y="2598728"/>
            <a:ext cx="16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Req</a:t>
            </a:r>
          </a:p>
        </p:txBody>
      </p:sp>
      <p:sp>
        <p:nvSpPr>
          <p:cNvPr id="68" name="TextBox 38">
            <a:extLst>
              <a:ext uri="{FF2B5EF4-FFF2-40B4-BE49-F238E27FC236}">
                <a16:creationId xmlns:a16="http://schemas.microsoft.com/office/drawing/2014/main" id="{9F4E978E-A974-403C-B357-1FC8EC63E7FB}"/>
              </a:ext>
            </a:extLst>
          </p:cNvPr>
          <p:cNvSpPr txBox="1"/>
          <p:nvPr/>
        </p:nvSpPr>
        <p:spPr>
          <a:xfrm>
            <a:off x="8349376" y="2326730"/>
            <a:ext cx="17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TextBox 36">
            <a:extLst>
              <a:ext uri="{FF2B5EF4-FFF2-40B4-BE49-F238E27FC236}">
                <a16:creationId xmlns:a16="http://schemas.microsoft.com/office/drawing/2014/main" id="{268D415D-D8D4-56BC-5227-64D5D8C6FFD3}"/>
              </a:ext>
            </a:extLst>
          </p:cNvPr>
          <p:cNvSpPr txBox="1"/>
          <p:nvPr/>
        </p:nvSpPr>
        <p:spPr>
          <a:xfrm>
            <a:off x="10436675" y="2610828"/>
            <a:ext cx="169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Resp</a:t>
            </a:r>
          </a:p>
        </p:txBody>
      </p:sp>
      <p:sp>
        <p:nvSpPr>
          <p:cNvPr id="70" name="TextBox 38">
            <a:extLst>
              <a:ext uri="{FF2B5EF4-FFF2-40B4-BE49-F238E27FC236}">
                <a16:creationId xmlns:a16="http://schemas.microsoft.com/office/drawing/2014/main" id="{D797C9E2-DFBB-8819-12DF-CEABB5CCF7CD}"/>
              </a:ext>
            </a:extLst>
          </p:cNvPr>
          <p:cNvSpPr txBox="1"/>
          <p:nvPr/>
        </p:nvSpPr>
        <p:spPr>
          <a:xfrm>
            <a:off x="10446583" y="2330737"/>
            <a:ext cx="17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RdBlkMem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Picture 2" descr="RISC-V Instruction Set Architecture">
            <a:extLst>
              <a:ext uri="{FF2B5EF4-FFF2-40B4-BE49-F238E27FC236}">
                <a16:creationId xmlns:a16="http://schemas.microsoft.com/office/drawing/2014/main" id="{2CAF5DE9-E199-BFFA-2E6B-59E11563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7374" y="5589240"/>
            <a:ext cx="1784990" cy="2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5B1299D-408C-C236-02F5-C207DA9A4F78}"/>
              </a:ext>
            </a:extLst>
          </p:cNvPr>
          <p:cNvSpPr txBox="1"/>
          <p:nvPr/>
        </p:nvSpPr>
        <p:spPr>
          <a:xfrm>
            <a:off x="9172189" y="137400"/>
            <a:ext cx="2844800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verilog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files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${APS_CHIPYARD}/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generators/aps/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src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/main/resources/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vsrc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日期占位符 24">
            <a:extLst>
              <a:ext uri="{FF2B5EF4-FFF2-40B4-BE49-F238E27FC236}">
                <a16:creationId xmlns:a16="http://schemas.microsoft.com/office/drawing/2014/main" id="{95338065-0558-28FC-89C6-0778E383E3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A121CA-6A04-1144-8290-99D5C955808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349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C33-EC41-4CF8-9331-E563A8D6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ea typeface="Fira Code" pitchFamily="1" charset="0"/>
              </a:rPr>
              <a:t>Rust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World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1E48A9-9E21-4365-B967-3B5A9D6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067" y="2265576"/>
            <a:ext cx="6324600" cy="26289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AACE-6310-472E-8F93-605550AC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2079C-49EC-4B5E-8E15-BD5117B5050C}"/>
              </a:ext>
            </a:extLst>
          </p:cNvPr>
          <p:cNvSpPr txBox="1"/>
          <p:nvPr/>
        </p:nvSpPr>
        <p:spPr>
          <a:xfrm>
            <a:off x="7104112" y="3725022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 [run] above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or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A4A3-2AAD-4203-88D5-F15034D91CFF}"/>
              </a:ext>
            </a:extLst>
          </p:cNvPr>
          <p:cNvSpPr txBox="1"/>
          <p:nvPr/>
        </p:nvSpPr>
        <p:spPr>
          <a:xfrm>
            <a:off x="539971" y="5191513"/>
            <a:ext cx="526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Cargo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is Rust’s build system and package manager. It’s easy-to-use!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ore user-friendly than sbt for Scala/Chisel!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F3597-9A6D-4E36-B0A6-04E75FC02006}"/>
              </a:ext>
            </a:extLst>
          </p:cNvPr>
          <p:cNvSpPr txBox="1"/>
          <p:nvPr/>
        </p:nvSpPr>
        <p:spPr>
          <a:xfrm>
            <a:off x="7104112" y="2112929"/>
            <a:ext cx="358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↑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FA9BA-4123-4FAB-91E7-1B2D96519817}"/>
              </a:ext>
            </a:extLst>
          </p:cNvPr>
          <p:cNvSpPr txBox="1"/>
          <p:nvPr/>
        </p:nvSpPr>
        <p:spPr>
          <a:xfrm>
            <a:off x="2351584" y="1101989"/>
            <a:ext cx="9840416" cy="954107"/>
          </a:xfrm>
          <a:custGeom>
            <a:avLst/>
            <a:gdLst>
              <a:gd name="csX0" fmla="*/ 0 w 9840416"/>
              <a:gd name="csY0" fmla="*/ 0 h 954107"/>
              <a:gd name="csX1" fmla="*/ 9840416 w 9840416"/>
              <a:gd name="csY1" fmla="*/ 0 h 954107"/>
              <a:gd name="csX2" fmla="*/ 9840416 w 9840416"/>
              <a:gd name="csY2" fmla="*/ 954107 h 954107"/>
              <a:gd name="csX3" fmla="*/ 0 w 9840416"/>
              <a:gd name="csY3" fmla="*/ 954107 h 954107"/>
              <a:gd name="csX4" fmla="*/ 0 w 9840416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840416" h="954107" fill="none" extrusionOk="0">
                <a:moveTo>
                  <a:pt x="0" y="0"/>
                </a:moveTo>
                <a:cubicBezTo>
                  <a:pt x="4266322" y="-52728"/>
                  <a:pt x="5342266" y="-50396"/>
                  <a:pt x="9840416" y="0"/>
                </a:cubicBezTo>
                <a:cubicBezTo>
                  <a:pt x="9828412" y="243347"/>
                  <a:pt x="9920403" y="510585"/>
                  <a:pt x="9840416" y="954107"/>
                </a:cubicBezTo>
                <a:cubicBezTo>
                  <a:pt x="8403883" y="931628"/>
                  <a:pt x="2122188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9840416" h="954107" stroke="0" extrusionOk="0">
                <a:moveTo>
                  <a:pt x="0" y="0"/>
                </a:moveTo>
                <a:cubicBezTo>
                  <a:pt x="3915173" y="-78112"/>
                  <a:pt x="7335328" y="-31176"/>
                  <a:pt x="9840416" y="0"/>
                </a:cubicBezTo>
                <a:cubicBezTo>
                  <a:pt x="9921648" y="317887"/>
                  <a:pt x="9763611" y="481010"/>
                  <a:pt x="9840416" y="954107"/>
                </a:cubicBezTo>
                <a:cubicBezTo>
                  <a:pt x="6618871" y="1053641"/>
                  <a:pt x="36453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touch /root/cmt2/crates/cmtc/examples/hello.rs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4B3E1-FE96-475C-A7B4-01ED1CF553EC}"/>
              </a:ext>
            </a:extLst>
          </p:cNvPr>
          <p:cNvSpPr txBox="1"/>
          <p:nvPr/>
        </p:nvSpPr>
        <p:spPr>
          <a:xfrm>
            <a:off x="5808599" y="5103956"/>
            <a:ext cx="6173351" cy="523220"/>
          </a:xfrm>
          <a:custGeom>
            <a:avLst/>
            <a:gdLst>
              <a:gd name="csX0" fmla="*/ 0 w 6173351"/>
              <a:gd name="csY0" fmla="*/ 0 h 523220"/>
              <a:gd name="csX1" fmla="*/ 6173351 w 6173351"/>
              <a:gd name="csY1" fmla="*/ 0 h 523220"/>
              <a:gd name="csX2" fmla="*/ 6173351 w 6173351"/>
              <a:gd name="csY2" fmla="*/ 523220 h 523220"/>
              <a:gd name="csX3" fmla="*/ 0 w 6173351"/>
              <a:gd name="csY3" fmla="*/ 523220 h 523220"/>
              <a:gd name="csX4" fmla="*/ 0 w 6173351"/>
              <a:gd name="csY4" fmla="*/ 0 h 5232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173351" h="523220" fill="none" extrusionOk="0">
                <a:moveTo>
                  <a:pt x="0" y="0"/>
                </a:moveTo>
                <a:cubicBezTo>
                  <a:pt x="2511804" y="106216"/>
                  <a:pt x="4121373" y="-142119"/>
                  <a:pt x="6173351" y="0"/>
                </a:cubicBezTo>
                <a:cubicBezTo>
                  <a:pt x="6157951" y="82701"/>
                  <a:pt x="6194799" y="415655"/>
                  <a:pt x="6173351" y="523220"/>
                </a:cubicBezTo>
                <a:cubicBezTo>
                  <a:pt x="5449931" y="493992"/>
                  <a:pt x="1419503" y="507526"/>
                  <a:pt x="0" y="523220"/>
                </a:cubicBezTo>
                <a:cubicBezTo>
                  <a:pt x="36609" y="397602"/>
                  <a:pt x="3510" y="217842"/>
                  <a:pt x="0" y="0"/>
                </a:cubicBezTo>
                <a:close/>
              </a:path>
              <a:path w="6173351" h="523220" stroke="0" extrusionOk="0">
                <a:moveTo>
                  <a:pt x="0" y="0"/>
                </a:moveTo>
                <a:cubicBezTo>
                  <a:pt x="1414767" y="-71603"/>
                  <a:pt x="4608729" y="126493"/>
                  <a:pt x="6173351" y="0"/>
                </a:cubicBezTo>
                <a:cubicBezTo>
                  <a:pt x="6201142" y="73152"/>
                  <a:pt x="6199967" y="375324"/>
                  <a:pt x="6173351" y="523220"/>
                </a:cubicBezTo>
                <a:cubicBezTo>
                  <a:pt x="3296658" y="568064"/>
                  <a:pt x="683667" y="366333"/>
                  <a:pt x="0" y="523220"/>
                </a:cubicBezTo>
                <a:cubicBezTo>
                  <a:pt x="-14841" y="305831"/>
                  <a:pt x="12605" y="1515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cargo run --example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0B54-E50A-4B8F-AFA6-B8789DF5D9E2}"/>
              </a:ext>
            </a:extLst>
          </p:cNvPr>
          <p:cNvSpPr txBox="1"/>
          <p:nvPr/>
        </p:nvSpPr>
        <p:spPr>
          <a:xfrm>
            <a:off x="7248128" y="4575073"/>
            <a:ext cx="321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Fira Code" pitchFamily="1" charset="0"/>
                <a:cs typeface="Fira Code" pitchFamily="1" charset="0"/>
              </a:rPr>
              <a:t>under directory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 /root/cmts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2517D82-FF31-0A95-E9BA-74923BE2C0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839909-3219-504E-8F78-249CD7AC343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182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33073-71DB-8126-44BA-E0774D6F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DC1A4-0659-3FDD-8C39-118D483F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Point cloud analysis is an essential computational workload in spatial machine vision technologies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Two critical algorithm: FPS and KNN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F91F3E-F9D2-EA75-AB76-71EB181D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CC9A9C-7BAF-F7C1-D823-DC124FBC29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01088" y="3285921"/>
            <a:ext cx="4266062" cy="2151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7091303-8F9F-7AC0-B874-2B55EDB95E12}"/>
              </a:ext>
            </a:extLst>
          </p:cNvPr>
          <p:cNvSpPr txBox="1"/>
          <p:nvPr/>
        </p:nvSpPr>
        <p:spPr>
          <a:xfrm>
            <a:off x="1106890" y="2738167"/>
            <a:ext cx="435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FPS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(Farthest Point Sampling)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45016D-AD48-FD25-2AB5-26ECE6672509}"/>
              </a:ext>
            </a:extLst>
          </p:cNvPr>
          <p:cNvSpPr txBox="1"/>
          <p:nvPr/>
        </p:nvSpPr>
        <p:spPr>
          <a:xfrm>
            <a:off x="1106890" y="5368560"/>
            <a:ext cx="413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Iteratively select the point with</a:t>
            </a:r>
            <a:b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max distance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 the sample set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B0ABAB-E93A-D781-1853-672666EBB788}"/>
              </a:ext>
            </a:extLst>
          </p:cNvPr>
          <p:cNvSpPr txBox="1"/>
          <p:nvPr/>
        </p:nvSpPr>
        <p:spPr>
          <a:xfrm>
            <a:off x="6102896" y="2738167"/>
            <a:ext cx="501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kNN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(k-Nearest Neighbor Search)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2E9247-B9CD-E40C-1A8B-04099C627508}"/>
              </a:ext>
            </a:extLst>
          </p:cNvPr>
          <p:cNvSpPr txBox="1"/>
          <p:nvPr/>
        </p:nvSpPr>
        <p:spPr>
          <a:xfrm>
            <a:off x="496642" y="6071029"/>
            <a:ext cx="105884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FPS Image Source: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Dehghanpour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A., Sharifi, Z. &amp;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Dehyadegari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M. Point cloud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downsampling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based on the transformer features. </a:t>
            </a:r>
            <a:r>
              <a:rPr kumimoji="0" lang="en-US" altLang="zh-CN" sz="105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Vis </a:t>
            </a:r>
            <a:r>
              <a:rPr kumimoji="0" lang="en-US" altLang="zh-CN" sz="105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Comput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41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2629–2638 (2025).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F19117F-720B-B566-08C6-312D475D782F}"/>
              </a:ext>
            </a:extLst>
          </p:cNvPr>
          <p:cNvCxnSpPr/>
          <p:nvPr/>
        </p:nvCxnSpPr>
        <p:spPr>
          <a:xfrm flipV="1">
            <a:off x="7101444" y="3494561"/>
            <a:ext cx="0" cy="173377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0BEB49D-5BF1-0983-2776-F7BD6B97F2F9}"/>
              </a:ext>
            </a:extLst>
          </p:cNvPr>
          <p:cNvCxnSpPr>
            <a:cxnSpLocks/>
          </p:cNvCxnSpPr>
          <p:nvPr/>
        </p:nvCxnSpPr>
        <p:spPr>
          <a:xfrm>
            <a:off x="7101444" y="5228340"/>
            <a:ext cx="315289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BC7AD253-D05E-6CAC-62CF-6B66D66FF193}"/>
              </a:ext>
            </a:extLst>
          </p:cNvPr>
          <p:cNvSpPr/>
          <p:nvPr/>
        </p:nvSpPr>
        <p:spPr>
          <a:xfrm>
            <a:off x="7784530" y="3551547"/>
            <a:ext cx="1466603" cy="1466603"/>
          </a:xfrm>
          <a:prstGeom prst="ellipse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AC3B488-70F0-3BBC-AD82-73E43ED1DC6C}"/>
              </a:ext>
            </a:extLst>
          </p:cNvPr>
          <p:cNvSpPr/>
          <p:nvPr/>
        </p:nvSpPr>
        <p:spPr>
          <a:xfrm>
            <a:off x="8093488" y="3848683"/>
            <a:ext cx="836758" cy="836758"/>
          </a:xfrm>
          <a:prstGeom prst="ellipse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五角星 24">
            <a:extLst>
              <a:ext uri="{FF2B5EF4-FFF2-40B4-BE49-F238E27FC236}">
                <a16:creationId xmlns:a16="http://schemas.microsoft.com/office/drawing/2014/main" id="{CFB22F53-2FC9-37B0-2E76-FF7BA1976891}"/>
              </a:ext>
            </a:extLst>
          </p:cNvPr>
          <p:cNvSpPr/>
          <p:nvPr/>
        </p:nvSpPr>
        <p:spPr>
          <a:xfrm>
            <a:off x="7343408" y="3694701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五角星 25">
            <a:extLst>
              <a:ext uri="{FF2B5EF4-FFF2-40B4-BE49-F238E27FC236}">
                <a16:creationId xmlns:a16="http://schemas.microsoft.com/office/drawing/2014/main" id="{E54A4141-F8C4-B73A-255F-1D4D1F7B856E}"/>
              </a:ext>
            </a:extLst>
          </p:cNvPr>
          <p:cNvSpPr/>
          <p:nvPr/>
        </p:nvSpPr>
        <p:spPr>
          <a:xfrm>
            <a:off x="7358406" y="4045705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五角星 26">
            <a:extLst>
              <a:ext uri="{FF2B5EF4-FFF2-40B4-BE49-F238E27FC236}">
                <a16:creationId xmlns:a16="http://schemas.microsoft.com/office/drawing/2014/main" id="{7549FC39-1F73-B3B7-7822-4896F21FBC68}"/>
              </a:ext>
            </a:extLst>
          </p:cNvPr>
          <p:cNvSpPr/>
          <p:nvPr/>
        </p:nvSpPr>
        <p:spPr>
          <a:xfrm>
            <a:off x="7845076" y="4125676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五角星 27">
            <a:extLst>
              <a:ext uri="{FF2B5EF4-FFF2-40B4-BE49-F238E27FC236}">
                <a16:creationId xmlns:a16="http://schemas.microsoft.com/office/drawing/2014/main" id="{B668362C-E956-D337-FDAB-CE736956C001}"/>
              </a:ext>
            </a:extLst>
          </p:cNvPr>
          <p:cNvSpPr/>
          <p:nvPr/>
        </p:nvSpPr>
        <p:spPr>
          <a:xfrm>
            <a:off x="7645918" y="3627064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五角星 28">
            <a:extLst>
              <a:ext uri="{FF2B5EF4-FFF2-40B4-BE49-F238E27FC236}">
                <a16:creationId xmlns:a16="http://schemas.microsoft.com/office/drawing/2014/main" id="{2BEA477F-3AAC-298C-D9DC-57759C86F07B}"/>
              </a:ext>
            </a:extLst>
          </p:cNvPr>
          <p:cNvSpPr/>
          <p:nvPr/>
        </p:nvSpPr>
        <p:spPr>
          <a:xfrm>
            <a:off x="8044234" y="3734110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五角星 29">
            <a:extLst>
              <a:ext uri="{FF2B5EF4-FFF2-40B4-BE49-F238E27FC236}">
                <a16:creationId xmlns:a16="http://schemas.microsoft.com/office/drawing/2014/main" id="{77D9D944-7884-EBEF-D452-8DED7F170663}"/>
              </a:ext>
            </a:extLst>
          </p:cNvPr>
          <p:cNvSpPr/>
          <p:nvPr/>
        </p:nvSpPr>
        <p:spPr>
          <a:xfrm>
            <a:off x="8226038" y="4045705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五角星 30">
            <a:extLst>
              <a:ext uri="{FF2B5EF4-FFF2-40B4-BE49-F238E27FC236}">
                <a16:creationId xmlns:a16="http://schemas.microsoft.com/office/drawing/2014/main" id="{3C517FB9-B3A0-7B49-0938-E514B7151BA6}"/>
              </a:ext>
            </a:extLst>
          </p:cNvPr>
          <p:cNvSpPr/>
          <p:nvPr/>
        </p:nvSpPr>
        <p:spPr>
          <a:xfrm>
            <a:off x="8409447" y="3600456"/>
            <a:ext cx="199158" cy="199158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0D47E01-5A91-3624-230E-F8324E28A3E6}"/>
              </a:ext>
            </a:extLst>
          </p:cNvPr>
          <p:cNvSpPr/>
          <p:nvPr/>
        </p:nvSpPr>
        <p:spPr>
          <a:xfrm>
            <a:off x="8432864" y="4429519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E33408A-A8E8-D3B9-7E73-6C800BD3919D}"/>
              </a:ext>
            </a:extLst>
          </p:cNvPr>
          <p:cNvSpPr/>
          <p:nvPr/>
        </p:nvSpPr>
        <p:spPr>
          <a:xfrm>
            <a:off x="8864151" y="4577005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3A2242-318C-D105-A6E4-4FB8BE67C122}"/>
              </a:ext>
            </a:extLst>
          </p:cNvPr>
          <p:cNvSpPr/>
          <p:nvPr/>
        </p:nvSpPr>
        <p:spPr>
          <a:xfrm>
            <a:off x="9365521" y="4059802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6A0372-DADF-9671-9301-B89058FD024B}"/>
              </a:ext>
            </a:extLst>
          </p:cNvPr>
          <p:cNvSpPr/>
          <p:nvPr/>
        </p:nvSpPr>
        <p:spPr>
          <a:xfrm>
            <a:off x="8932808" y="4910047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D2B9C2-CC8C-71C3-5F62-479E0DC7BE94}"/>
              </a:ext>
            </a:extLst>
          </p:cNvPr>
          <p:cNvSpPr/>
          <p:nvPr/>
        </p:nvSpPr>
        <p:spPr>
          <a:xfrm>
            <a:off x="9265020" y="4728001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CADF1D4-52C3-0681-D77C-1729C7337318}"/>
              </a:ext>
            </a:extLst>
          </p:cNvPr>
          <p:cNvSpPr/>
          <p:nvPr/>
        </p:nvSpPr>
        <p:spPr>
          <a:xfrm>
            <a:off x="9316002" y="4376853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62915BA-B5ED-6A90-4C16-F0E048E3A5EB}"/>
              </a:ext>
            </a:extLst>
          </p:cNvPr>
          <p:cNvSpPr/>
          <p:nvPr/>
        </p:nvSpPr>
        <p:spPr>
          <a:xfrm>
            <a:off x="8689712" y="4187467"/>
            <a:ext cx="183822" cy="183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三角形 38">
            <a:extLst>
              <a:ext uri="{FF2B5EF4-FFF2-40B4-BE49-F238E27FC236}">
                <a16:creationId xmlns:a16="http://schemas.microsoft.com/office/drawing/2014/main" id="{09DDD880-916F-4EDA-9BFA-84E8F37AABC2}"/>
              </a:ext>
            </a:extLst>
          </p:cNvPr>
          <p:cNvSpPr/>
          <p:nvPr/>
        </p:nvSpPr>
        <p:spPr>
          <a:xfrm>
            <a:off x="8405876" y="4151713"/>
            <a:ext cx="216107" cy="18629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41F3B28-2762-FFCA-4FAB-C1EF91643656}"/>
              </a:ext>
            </a:extLst>
          </p:cNvPr>
          <p:cNvSpPr txBox="1"/>
          <p:nvPr/>
        </p:nvSpPr>
        <p:spPr>
          <a:xfrm>
            <a:off x="7998312" y="4294173"/>
            <a:ext cx="3652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k=3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13AFB4E-F390-19DB-AF63-B00D77832975}"/>
              </a:ext>
            </a:extLst>
          </p:cNvPr>
          <p:cNvSpPr txBox="1"/>
          <p:nvPr/>
        </p:nvSpPr>
        <p:spPr>
          <a:xfrm>
            <a:off x="7916119" y="4766784"/>
            <a:ext cx="3652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k=7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EAC32E7-560D-9B6D-A44F-2958225B85A4}"/>
              </a:ext>
            </a:extLst>
          </p:cNvPr>
          <p:cNvCxnSpPr>
            <a:cxnSpLocks/>
          </p:cNvCxnSpPr>
          <p:nvPr/>
        </p:nvCxnSpPr>
        <p:spPr>
          <a:xfrm flipH="1">
            <a:off x="8608605" y="3609234"/>
            <a:ext cx="676029" cy="56591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C690FDE-664F-526F-9AA7-371A51E1C4C1}"/>
              </a:ext>
            </a:extLst>
          </p:cNvPr>
          <p:cNvSpPr txBox="1"/>
          <p:nvPr/>
        </p:nvSpPr>
        <p:spPr>
          <a:xfrm>
            <a:off x="9251134" y="3420179"/>
            <a:ext cx="87918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Identify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BBA5648-0116-F08A-D2E2-69506D24B7C5}"/>
              </a:ext>
            </a:extLst>
          </p:cNvPr>
          <p:cNvSpPr txBox="1"/>
          <p:nvPr/>
        </p:nvSpPr>
        <p:spPr>
          <a:xfrm>
            <a:off x="6456489" y="5368560"/>
            <a:ext cx="413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Select number of point with the</a:t>
            </a:r>
            <a:b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min distance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 the query point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AAD366-26E2-54C9-84A8-B030098D78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DCFCF2-2208-334C-A925-ABC90FB5CB3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851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6E54A-D01C-DC1C-1BA6-FFD9013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8114A-E6EB-94D0-9E0F-D4D93FBA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Task: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the squared Euclidean distance between corresponding points in two point clouds (16 points each)</a:t>
            </a:r>
          </a:p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Solution: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Custom Instruction “v3ddist.vv”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Parameters: 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rs1: Memory address of two point clouds</a:t>
            </a:r>
            <a:b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(contiguously, SOA layout, uint32);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rs2: Output distance array (uint32);</a:t>
            </a:r>
          </a:p>
          <a:p>
            <a:pPr lvl="2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Return value, fixed at 0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Encoding: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R-type, opcode=7‘b0101011, funct7=7'b0101000, funct3=3’b111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RoCC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64E236-ADA2-7AE7-0FC5-739A4B00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DBA30B4-CF65-1FBF-5637-12CB8D7F1D07}"/>
              </a:ext>
            </a:extLst>
          </p:cNvPr>
          <p:cNvSpPr/>
          <p:nvPr/>
        </p:nvSpPr>
        <p:spPr>
          <a:xfrm>
            <a:off x="8352113" y="321375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6D1065-2275-1844-6A6B-78515A04160D}"/>
              </a:ext>
            </a:extLst>
          </p:cNvPr>
          <p:cNvSpPr/>
          <p:nvPr/>
        </p:nvSpPr>
        <p:spPr>
          <a:xfrm>
            <a:off x="8787144" y="321375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51C25F9-0CD9-E18D-B748-D7D46890CF4F}"/>
              </a:ext>
            </a:extLst>
          </p:cNvPr>
          <p:cNvSpPr/>
          <p:nvPr/>
        </p:nvSpPr>
        <p:spPr>
          <a:xfrm>
            <a:off x="9226837" y="321375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FFC983-B09A-6B24-6319-992EABADCB82}"/>
              </a:ext>
            </a:extLst>
          </p:cNvPr>
          <p:cNvSpPr/>
          <p:nvPr/>
        </p:nvSpPr>
        <p:spPr>
          <a:xfrm>
            <a:off x="9658885" y="3213750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B71F408-BFAF-D52B-3EAC-0001A0C519DF}"/>
              </a:ext>
            </a:extLst>
          </p:cNvPr>
          <p:cNvSpPr/>
          <p:nvPr/>
        </p:nvSpPr>
        <p:spPr>
          <a:xfrm>
            <a:off x="8355096" y="3645798"/>
            <a:ext cx="432048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C752B0-1594-E45F-DAED-1FD2A58FA63E}"/>
              </a:ext>
            </a:extLst>
          </p:cNvPr>
          <p:cNvSpPr/>
          <p:nvPr/>
        </p:nvSpPr>
        <p:spPr>
          <a:xfrm>
            <a:off x="8787144" y="3645798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6698A82-CB21-5F22-540C-1528481FACFC}"/>
              </a:ext>
            </a:extLst>
          </p:cNvPr>
          <p:cNvSpPr/>
          <p:nvPr/>
        </p:nvSpPr>
        <p:spPr>
          <a:xfrm>
            <a:off x="9223854" y="364591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3FBF955-CAC5-42DE-3F51-17005811A4CD}"/>
              </a:ext>
            </a:extLst>
          </p:cNvPr>
          <p:cNvSpPr/>
          <p:nvPr/>
        </p:nvSpPr>
        <p:spPr>
          <a:xfrm>
            <a:off x="9658885" y="3645914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0E2950E-4EC4-D4C6-5A13-606E30E7AD9A}"/>
              </a:ext>
            </a:extLst>
          </p:cNvPr>
          <p:cNvSpPr/>
          <p:nvPr/>
        </p:nvSpPr>
        <p:spPr>
          <a:xfrm>
            <a:off x="8352113" y="4072798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12E89F-5B38-539E-22B8-9FDB039F1316}"/>
              </a:ext>
            </a:extLst>
          </p:cNvPr>
          <p:cNvSpPr/>
          <p:nvPr/>
        </p:nvSpPr>
        <p:spPr>
          <a:xfrm>
            <a:off x="8784161" y="4077846"/>
            <a:ext cx="432048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y4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F75C541-C605-EDF4-7971-D51CBC9633EA}"/>
              </a:ext>
            </a:extLst>
          </p:cNvPr>
          <p:cNvSpPr/>
          <p:nvPr/>
        </p:nvSpPr>
        <p:spPr>
          <a:xfrm>
            <a:off x="9219192" y="4077846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5EA7B08-39C8-AD83-464C-283F4CA6D6B7}"/>
              </a:ext>
            </a:extLst>
          </p:cNvPr>
          <p:cNvSpPr/>
          <p:nvPr/>
        </p:nvSpPr>
        <p:spPr>
          <a:xfrm>
            <a:off x="9658885" y="4077846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8E6E940-0715-7185-0237-2AAF89D450A7}"/>
              </a:ext>
            </a:extLst>
          </p:cNvPr>
          <p:cNvSpPr/>
          <p:nvPr/>
        </p:nvSpPr>
        <p:spPr>
          <a:xfrm>
            <a:off x="8352113" y="4504846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8C734C1-199B-BC62-55D7-C410F1B856B7}"/>
              </a:ext>
            </a:extLst>
          </p:cNvPr>
          <p:cNvSpPr/>
          <p:nvPr/>
        </p:nvSpPr>
        <p:spPr>
          <a:xfrm>
            <a:off x="8787144" y="4504846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z2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41D03D1-DBD6-AACE-049E-D5CB6722A5AE}"/>
              </a:ext>
            </a:extLst>
          </p:cNvPr>
          <p:cNvSpPr/>
          <p:nvPr/>
        </p:nvSpPr>
        <p:spPr>
          <a:xfrm>
            <a:off x="9226837" y="4504846"/>
            <a:ext cx="432048" cy="43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z3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09A788B-A172-FECB-9C98-954A8F56C2B8}"/>
              </a:ext>
            </a:extLst>
          </p:cNvPr>
          <p:cNvSpPr txBox="1"/>
          <p:nvPr/>
        </p:nvSpPr>
        <p:spPr>
          <a:xfrm>
            <a:off x="7623085" y="2784587"/>
            <a:ext cx="3624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SOA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layout: Axis First, Element Last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47E6A1-0010-C904-D529-98657F56F9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E48E19-E0F4-4941-8AD5-75FC78FC68A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77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EF2F-F97B-938D-35BB-6D506DA2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0ADA9-D383-F6B8-3AF2-9E61A876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E3AB2D-52C8-3796-BAC1-66AF2E8C4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CADL Description: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D430F-423F-7247-5B33-9B2315CA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B2CF13-1F28-9D6A-3F6C-40EFA9E47D4A}"/>
              </a:ext>
            </a:extLst>
          </p:cNvPr>
          <p:cNvSpPr/>
          <p:nvPr/>
        </p:nvSpPr>
        <p:spPr>
          <a:xfrm>
            <a:off x="623392" y="2099761"/>
            <a:ext cx="3952637" cy="23907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v3ddist_vv_basic.cadl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A4287A-FF4E-6613-6000-2BB559AFAEF6}"/>
              </a:ext>
            </a:extLst>
          </p:cNvPr>
          <p:cNvSpPr txBox="1"/>
          <p:nvPr/>
        </p:nvSpPr>
        <p:spPr>
          <a:xfrm>
            <a:off x="728535" y="2530112"/>
            <a:ext cx="37395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60704C-5C74-67CD-587F-676672DF7748}"/>
              </a:ext>
            </a:extLst>
          </p:cNvPr>
          <p:cNvSpPr/>
          <p:nvPr/>
        </p:nvSpPr>
        <p:spPr>
          <a:xfrm>
            <a:off x="4850840" y="1032034"/>
            <a:ext cx="6612625" cy="5076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87D481-F6FD-969B-4411-4882EE555D9D}"/>
              </a:ext>
            </a:extLst>
          </p:cNvPr>
          <p:cNvSpPr txBox="1"/>
          <p:nvPr/>
        </p:nvSpPr>
        <p:spPr>
          <a:xfrm>
            <a:off x="4899710" y="1073772"/>
            <a:ext cx="652425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#[opcode(7'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b0001011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#[funct7(7'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b0101000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rtype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v3ddist_vv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64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128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192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256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320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}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while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burst_write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0BC8BB-6C35-0FDE-E808-0A892E4E1253}"/>
              </a:ext>
            </a:extLst>
          </p:cNvPr>
          <p:cNvSpPr txBox="1"/>
          <p:nvPr/>
        </p:nvSpPr>
        <p:spPr>
          <a:xfrm>
            <a:off x="553587" y="4708177"/>
            <a:ext cx="4089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${APS}/tutorial/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/v3ddist_vv_basic.cadl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3234D1-F38E-8A34-D166-0D1A9880A0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A378FF-BC7D-BA48-86BE-A4B229D296D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759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BD8F1-2DA1-3660-9CEB-CEACC352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04417-16CA-73B9-E8E8-68269653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95EB7-B487-18D3-8FB1-097B5C74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CADL Description: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5A220-69F6-5801-1183-16B6C39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5656F7-75AA-337A-F136-9CFEE5035E81}"/>
              </a:ext>
            </a:extLst>
          </p:cNvPr>
          <p:cNvSpPr/>
          <p:nvPr/>
        </p:nvSpPr>
        <p:spPr>
          <a:xfrm>
            <a:off x="4850840" y="1032034"/>
            <a:ext cx="6612625" cy="5076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11856-D360-B522-6588-13CB93730741}"/>
              </a:ext>
            </a:extLst>
          </p:cNvPr>
          <p:cNvSpPr/>
          <p:nvPr/>
        </p:nvSpPr>
        <p:spPr>
          <a:xfrm>
            <a:off x="5169530" y="1883121"/>
            <a:ext cx="3793402" cy="461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6DC0CD-886C-4A50-4C83-EF961F45EB52}"/>
              </a:ext>
            </a:extLst>
          </p:cNvPr>
          <p:cNvSpPr/>
          <p:nvPr/>
        </p:nvSpPr>
        <p:spPr>
          <a:xfrm>
            <a:off x="5169529" y="2344848"/>
            <a:ext cx="6254437" cy="14576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8F55E8-7271-B3B0-9502-76F5AF26B4A1}"/>
              </a:ext>
            </a:extLst>
          </p:cNvPr>
          <p:cNvSpPr/>
          <p:nvPr/>
        </p:nvSpPr>
        <p:spPr>
          <a:xfrm>
            <a:off x="5169529" y="3784348"/>
            <a:ext cx="5504507" cy="1457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D36AA7-82AF-C41D-761B-582C23E8D51D}"/>
              </a:ext>
            </a:extLst>
          </p:cNvPr>
          <p:cNvSpPr/>
          <p:nvPr/>
        </p:nvSpPr>
        <p:spPr>
          <a:xfrm>
            <a:off x="5169529" y="5214795"/>
            <a:ext cx="5884752" cy="307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ED66F5-D30D-8CB2-BCFD-B98483EEB518}"/>
              </a:ext>
            </a:extLst>
          </p:cNvPr>
          <p:cNvSpPr/>
          <p:nvPr/>
        </p:nvSpPr>
        <p:spPr>
          <a:xfrm>
            <a:off x="5169529" y="5476409"/>
            <a:ext cx="1738265" cy="307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F5C1E8-A5A2-EC5A-696C-CECABD1D3F5D}"/>
              </a:ext>
            </a:extLst>
          </p:cNvPr>
          <p:cNvSpPr txBox="1"/>
          <p:nvPr/>
        </p:nvSpPr>
        <p:spPr>
          <a:xfrm>
            <a:off x="4899710" y="1073772"/>
            <a:ext cx="652425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#[opcode(7'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b0001011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#[funct7(7'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b0101000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rtype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v3ddist_vv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64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128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192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256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320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}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while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burst_write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DAB1F3-489C-90FF-E556-1CF4A5736BBC}"/>
              </a:ext>
            </a:extLst>
          </p:cNvPr>
          <p:cNvSpPr/>
          <p:nvPr/>
        </p:nvSpPr>
        <p:spPr>
          <a:xfrm>
            <a:off x="1226809" y="1883121"/>
            <a:ext cx="3322620" cy="4617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Read two address from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regfile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34FC1-1AB4-277B-85A5-123693D0D5C5}"/>
              </a:ext>
            </a:extLst>
          </p:cNvPr>
          <p:cNvSpPr/>
          <p:nvPr/>
        </p:nvSpPr>
        <p:spPr>
          <a:xfrm>
            <a:off x="1226808" y="2344848"/>
            <a:ext cx="3322621" cy="14576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Load point cloud data</a:t>
            </a:r>
            <a:b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from DRAM to ISAX memory</a:t>
            </a:r>
            <a:b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using DMA engine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57ABD5D-0F68-4819-5DEF-24AE9E73A269}"/>
              </a:ext>
            </a:extLst>
          </p:cNvPr>
          <p:cNvSpPr/>
          <p:nvPr/>
        </p:nvSpPr>
        <p:spPr>
          <a:xfrm>
            <a:off x="1226809" y="3784348"/>
            <a:ext cx="3322620" cy="1457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Calculate pair-wise</a:t>
            </a:r>
            <a:b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distance square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685884E-3398-2288-FE41-CF0947D9D7CE}"/>
              </a:ext>
            </a:extLst>
          </p:cNvPr>
          <p:cNvSpPr/>
          <p:nvPr/>
        </p:nvSpPr>
        <p:spPr>
          <a:xfrm>
            <a:off x="1226808" y="5214795"/>
            <a:ext cx="3322621" cy="3078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Burst store back to DRAM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789189-A2D7-5C83-2D9C-04A2CCA4EF8B}"/>
              </a:ext>
            </a:extLst>
          </p:cNvPr>
          <p:cNvSpPr/>
          <p:nvPr/>
        </p:nvSpPr>
        <p:spPr>
          <a:xfrm>
            <a:off x="1226808" y="5476409"/>
            <a:ext cx="3322620" cy="3078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Write zero to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regfile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燕尾形 26">
            <a:extLst>
              <a:ext uri="{FF2B5EF4-FFF2-40B4-BE49-F238E27FC236}">
                <a16:creationId xmlns:a16="http://schemas.microsoft.com/office/drawing/2014/main" id="{71435E1D-5BF4-647B-DCF7-0846A7AE3E1E}"/>
              </a:ext>
            </a:extLst>
          </p:cNvPr>
          <p:cNvSpPr/>
          <p:nvPr/>
        </p:nvSpPr>
        <p:spPr>
          <a:xfrm>
            <a:off x="4731905" y="2009073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燕尾形 27">
            <a:extLst>
              <a:ext uri="{FF2B5EF4-FFF2-40B4-BE49-F238E27FC236}">
                <a16:creationId xmlns:a16="http://schemas.microsoft.com/office/drawing/2014/main" id="{F2B75B47-DE3E-0FF2-4469-A1D860CF9226}"/>
              </a:ext>
            </a:extLst>
          </p:cNvPr>
          <p:cNvSpPr/>
          <p:nvPr/>
        </p:nvSpPr>
        <p:spPr>
          <a:xfrm>
            <a:off x="4731905" y="2965765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燕尾形 28">
            <a:extLst>
              <a:ext uri="{FF2B5EF4-FFF2-40B4-BE49-F238E27FC236}">
                <a16:creationId xmlns:a16="http://schemas.microsoft.com/office/drawing/2014/main" id="{77F3E6A6-3A0E-CCAF-64A3-0BC2C1E761F3}"/>
              </a:ext>
            </a:extLst>
          </p:cNvPr>
          <p:cNvSpPr/>
          <p:nvPr/>
        </p:nvSpPr>
        <p:spPr>
          <a:xfrm>
            <a:off x="4731905" y="4346102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燕尾形 29">
            <a:extLst>
              <a:ext uri="{FF2B5EF4-FFF2-40B4-BE49-F238E27FC236}">
                <a16:creationId xmlns:a16="http://schemas.microsoft.com/office/drawing/2014/main" id="{F41E2861-D03F-31A2-FC83-1E96D2E87C50}"/>
              </a:ext>
            </a:extLst>
          </p:cNvPr>
          <p:cNvSpPr/>
          <p:nvPr/>
        </p:nvSpPr>
        <p:spPr>
          <a:xfrm>
            <a:off x="4731905" y="5241956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燕尾形 30">
            <a:extLst>
              <a:ext uri="{FF2B5EF4-FFF2-40B4-BE49-F238E27FC236}">
                <a16:creationId xmlns:a16="http://schemas.microsoft.com/office/drawing/2014/main" id="{602B8F25-C040-8B46-3A10-677105FA9EF7}"/>
              </a:ext>
            </a:extLst>
          </p:cNvPr>
          <p:cNvSpPr/>
          <p:nvPr/>
        </p:nvSpPr>
        <p:spPr>
          <a:xfrm>
            <a:off x="4731905" y="5510666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4CC3E080-BD4C-A878-3069-37C36D4251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E7FABD-2580-FF48-9677-B2B5042927C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22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E4BE2-C135-8164-D579-97CB8ADB2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F36FA-8DF0-3301-13AE-08632561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9747A-4E7E-A7DA-8AA5-30E85521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faster?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Optimizations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 Loop unroll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ED4EDA-0F04-9408-723E-5128A7E3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B47724-4C62-1A45-C81B-DE9A24BD4925}"/>
              </a:ext>
            </a:extLst>
          </p:cNvPr>
          <p:cNvSpPr/>
          <p:nvPr/>
        </p:nvSpPr>
        <p:spPr>
          <a:xfrm>
            <a:off x="4850840" y="1032034"/>
            <a:ext cx="6612625" cy="5076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CCCD83-CCA4-F7E1-18E5-1EA850B0ED48}"/>
              </a:ext>
            </a:extLst>
          </p:cNvPr>
          <p:cNvSpPr/>
          <p:nvPr/>
        </p:nvSpPr>
        <p:spPr>
          <a:xfrm>
            <a:off x="5169529" y="3784348"/>
            <a:ext cx="5504507" cy="1457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2A98A7-100F-56B4-498F-0B055D4CC21C}"/>
              </a:ext>
            </a:extLst>
          </p:cNvPr>
          <p:cNvSpPr txBox="1"/>
          <p:nvPr/>
        </p:nvSpPr>
        <p:spPr>
          <a:xfrm>
            <a:off x="4899710" y="1073772"/>
            <a:ext cx="652425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#[opcode(7'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b0001011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#[funct7(7'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b0101000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rtype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v3ddist_vv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64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128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192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256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addr1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320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points2_z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}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while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burst_write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out_addr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BABC72E-34C8-4032-0756-ECE15363179E}"/>
              </a:ext>
            </a:extLst>
          </p:cNvPr>
          <p:cNvSpPr/>
          <p:nvPr/>
        </p:nvSpPr>
        <p:spPr>
          <a:xfrm>
            <a:off x="1226809" y="4176583"/>
            <a:ext cx="3322620" cy="5548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 can unroll this loop by 4x!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燕尾形 28">
            <a:extLst>
              <a:ext uri="{FF2B5EF4-FFF2-40B4-BE49-F238E27FC236}">
                <a16:creationId xmlns:a16="http://schemas.microsoft.com/office/drawing/2014/main" id="{F6C40590-CB70-ED92-42F5-BCF289C07EFC}"/>
              </a:ext>
            </a:extLst>
          </p:cNvPr>
          <p:cNvSpPr/>
          <p:nvPr/>
        </p:nvSpPr>
        <p:spPr>
          <a:xfrm>
            <a:off x="4731905" y="4346102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19CE9B-475B-348B-CD2B-90DE9384B255}"/>
              </a:ext>
            </a:extLst>
          </p:cNvPr>
          <p:cNvSpPr/>
          <p:nvPr/>
        </p:nvSpPr>
        <p:spPr>
          <a:xfrm>
            <a:off x="5056015" y="3429000"/>
            <a:ext cx="4006705" cy="6086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[[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unroll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89F6BA-D735-4791-733F-717780592702}"/>
              </a:ext>
            </a:extLst>
          </p:cNvPr>
          <p:cNvSpPr txBox="1"/>
          <p:nvPr/>
        </p:nvSpPr>
        <p:spPr>
          <a:xfrm>
            <a:off x="623393" y="4953231"/>
            <a:ext cx="3121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${APS}/tutorial/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v3ddist_vv.cadl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BDBE7B-8984-E538-40A0-83443A7035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E3355E-CC4B-144F-B40A-359D096F1CC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491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9" grpId="0" animBg="1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26E3-9323-D4FA-2BCC-733A3E11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818BD-5CAD-C099-94B6-CBE71FAC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(1): 3D-Point Cloud Analytics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18982-A911-62A4-191B-41D24C6B7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faster?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Optimizations</a:t>
            </a:r>
          </a:p>
          <a:p>
            <a:pPr marL="0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4569A-A3A2-7F4A-CB8D-9F691266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0C0663-358D-A7DB-FE2B-1E2A16ECCD1A}"/>
              </a:ext>
            </a:extLst>
          </p:cNvPr>
          <p:cNvSpPr/>
          <p:nvPr/>
        </p:nvSpPr>
        <p:spPr>
          <a:xfrm>
            <a:off x="609600" y="2100585"/>
            <a:ext cx="3844710" cy="3964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v3ddist_vv.cadl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8E62E3-5276-7735-78E8-A50017478764}"/>
              </a:ext>
            </a:extLst>
          </p:cNvPr>
          <p:cNvSpPr txBox="1"/>
          <p:nvPr/>
        </p:nvSpPr>
        <p:spPr>
          <a:xfrm>
            <a:off x="5389077" y="2807589"/>
            <a:ext cx="4365812" cy="132610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>
                <a:shade val="15000"/>
              </a:schemeClr>
            </a:solidFill>
            <a:prstDash val="dash"/>
          </a:ln>
        </p:spPr>
        <p:txBody>
          <a:bodyPr wrap="square" lIns="180000" tIns="108000" rIns="180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ARRAYNAME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80D44A-4905-76FC-AE68-F2FCBC9D7876}"/>
              </a:ext>
            </a:extLst>
          </p:cNvPr>
          <p:cNvSpPr txBox="1"/>
          <p:nvPr/>
        </p:nvSpPr>
        <p:spPr>
          <a:xfrm>
            <a:off x="9088206" y="2469108"/>
            <a:ext cx="218229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Apply partition on the first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dimention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AD0B27-FD21-A27E-C831-23F01C8E83F7}"/>
              </a:ext>
            </a:extLst>
          </p:cNvPr>
          <p:cNvSpPr txBox="1"/>
          <p:nvPr/>
        </p:nvSpPr>
        <p:spPr>
          <a:xfrm>
            <a:off x="9362075" y="3293655"/>
            <a:ext cx="230991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Apply cyclic partition </a:t>
            </a:r>
            <a:b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with factor 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A8768E-CE8E-5567-9B0A-EA2E479BF02D}"/>
              </a:ext>
            </a:extLst>
          </p:cNvPr>
          <p:cNvSpPr txBox="1"/>
          <p:nvPr/>
        </p:nvSpPr>
        <p:spPr>
          <a:xfrm>
            <a:off x="7124708" y="4036124"/>
            <a:ext cx="223736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16 elements in array, </a:t>
            </a:r>
            <a:b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each 32bit unsigned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2DE203-15F5-F263-C252-99C05A9A3811}"/>
              </a:ext>
            </a:extLst>
          </p:cNvPr>
          <p:cNvSpPr txBox="1"/>
          <p:nvPr/>
        </p:nvSpPr>
        <p:spPr>
          <a:xfrm>
            <a:off x="4878774" y="1516249"/>
            <a:ext cx="640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 should be used together 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with array partition to fully utilize the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parallism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F7F879C-018B-CCB6-CB76-B335802338B7}"/>
              </a:ext>
            </a:extLst>
          </p:cNvPr>
          <p:cNvSpPr txBox="1"/>
          <p:nvPr/>
        </p:nvSpPr>
        <p:spPr>
          <a:xfrm>
            <a:off x="5773317" y="4939710"/>
            <a:ext cx="507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${APS}/tutorial/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/v3ddist_vv.cadl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61ACF0-15A2-8F4F-0FDD-F93A132BE9F5}"/>
              </a:ext>
            </a:extLst>
          </p:cNvPr>
          <p:cNvSpPr/>
          <p:nvPr/>
        </p:nvSpPr>
        <p:spPr>
          <a:xfrm>
            <a:off x="714743" y="2509666"/>
            <a:ext cx="3552457" cy="783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971430-B075-ACC0-441F-DC911C519A82}"/>
              </a:ext>
            </a:extLst>
          </p:cNvPr>
          <p:cNvSpPr/>
          <p:nvPr/>
        </p:nvSpPr>
        <p:spPr>
          <a:xfrm>
            <a:off x="714743" y="4961612"/>
            <a:ext cx="3552457" cy="7839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1D30D7-8158-6515-421F-342FDB00338C}"/>
              </a:ext>
            </a:extLst>
          </p:cNvPr>
          <p:cNvSpPr txBox="1"/>
          <p:nvPr/>
        </p:nvSpPr>
        <p:spPr>
          <a:xfrm>
            <a:off x="714743" y="2499995"/>
            <a:ext cx="358910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 omitted...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points1_y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 omitted...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points1_z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 also for points2_*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dist_out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E28FD5-3441-753A-5A2A-C205462AFD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206152-45D7-3E44-9414-9D4A8BBDADA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07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85F94-A092-C00B-DA91-5658226C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the ISAX to RTL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998B73-E18D-46A8-E31E-E5E27E5D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Synthesis (1/3)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(1) Run CADL-to-MLIR parser: 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should look like this: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2DD796-1EE5-2F35-36A5-C968A21B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AFB659-8582-89C0-3A15-D598EC11785E}"/>
              </a:ext>
            </a:extLst>
          </p:cNvPr>
          <p:cNvSpPr txBox="1"/>
          <p:nvPr/>
        </p:nvSpPr>
        <p:spPr>
          <a:xfrm>
            <a:off x="734911" y="2145715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$APS/tutorial &amp;&amp;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mlir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/v3ddist_vv.cadl outputs/v3ddist_vv.mlir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2C93E88-9B14-2CE6-8C72-76CAB7586130}"/>
              </a:ext>
            </a:extLst>
          </p:cNvPr>
          <p:cNvCxnSpPr/>
          <p:nvPr/>
        </p:nvCxnSpPr>
        <p:spPr>
          <a:xfrm>
            <a:off x="3989493" y="2607380"/>
            <a:ext cx="1496907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0B12FED3-F881-F261-B23A-B59D89420E04}"/>
              </a:ext>
            </a:extLst>
          </p:cNvPr>
          <p:cNvCxnSpPr>
            <a:cxnSpLocks/>
          </p:cNvCxnSpPr>
          <p:nvPr/>
        </p:nvCxnSpPr>
        <p:spPr>
          <a:xfrm>
            <a:off x="5564538" y="2607380"/>
            <a:ext cx="252959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0D65D8F-4EE5-BD21-2839-35D4CF3C4C64}"/>
              </a:ext>
            </a:extLst>
          </p:cNvPr>
          <p:cNvCxnSpPr>
            <a:cxnSpLocks/>
          </p:cNvCxnSpPr>
          <p:nvPr/>
        </p:nvCxnSpPr>
        <p:spPr>
          <a:xfrm>
            <a:off x="8158724" y="2607380"/>
            <a:ext cx="2929223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606D122-B0BA-8006-2823-FA362D9B8E04}"/>
              </a:ext>
            </a:extLst>
          </p:cNvPr>
          <p:cNvSpPr txBox="1"/>
          <p:nvPr/>
        </p:nvSpPr>
        <p:spPr>
          <a:xfrm>
            <a:off x="4003075" y="2677879"/>
            <a:ext cx="14969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 Parser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F20D22-0C2B-E7E4-6F9A-5914AEBD5F6A}"/>
              </a:ext>
            </a:extLst>
          </p:cNvPr>
          <p:cNvSpPr txBox="1"/>
          <p:nvPr/>
        </p:nvSpPr>
        <p:spPr>
          <a:xfrm>
            <a:off x="5564538" y="2677879"/>
            <a:ext cx="25295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CADL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9E24F4-0931-5DC8-FBB2-0936BF51194C}"/>
              </a:ext>
            </a:extLst>
          </p:cNvPr>
          <p:cNvSpPr txBox="1"/>
          <p:nvPr/>
        </p:nvSpPr>
        <p:spPr>
          <a:xfrm>
            <a:off x="8158724" y="2677879"/>
            <a:ext cx="29292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Pre-opt MLIR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19E8F1-9ED3-F330-2B40-D06631C215A4}"/>
              </a:ext>
            </a:extLst>
          </p:cNvPr>
          <p:cNvSpPr txBox="1"/>
          <p:nvPr/>
        </p:nvSpPr>
        <p:spPr>
          <a:xfrm>
            <a:off x="4599340" y="3302376"/>
            <a:ext cx="7077888" cy="28507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module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memref.global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@points1_x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 {...}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func.func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@flow_v3ddist_vv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%arg0: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%arg1: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%arg2: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attributes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funct7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opcode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%0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aps.readrf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%arg0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%1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aps.readrf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%arg1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-&gt;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%2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memref.get_global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@points1_x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memref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%c0_i32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arith.constant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%c16_i32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arith.constant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// ...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674758-8AA1-2487-D409-F90C37369C7E}"/>
              </a:ext>
            </a:extLst>
          </p:cNvPr>
          <p:cNvSpPr txBox="1"/>
          <p:nvPr/>
        </p:nvSpPr>
        <p:spPr>
          <a:xfrm>
            <a:off x="758859" y="4591212"/>
            <a:ext cx="3745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 outputs/v3ddist_vv.mlir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312542-597E-2B4B-3282-98BFA653A1E1}"/>
              </a:ext>
            </a:extLst>
          </p:cNvPr>
          <p:cNvSpPr txBox="1"/>
          <p:nvPr/>
        </p:nvSpPr>
        <p:spPr>
          <a:xfrm>
            <a:off x="5156200" y="1116944"/>
            <a:ext cx="652102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a1-ex1synth.sh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D961DDC7-36D2-62D1-A54D-4F7AAF7874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FC7E53-4E3B-AE4B-8E42-94F6E02866E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501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298A-2745-2BD4-4C02-6C9AEEF4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9DEE1-708A-1541-791A-77711BE8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the ISAX to RTL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927E0-E11B-017E-B63E-E1694CFE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Synthesis (2/3)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(2) Run APS Synthesis tool to generate Cement HDL design: 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should look like this: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11616A-4B1C-E1D5-E6B9-59E00951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936A79-0F87-64BD-D313-133074BAFD0B}"/>
              </a:ext>
            </a:extLst>
          </p:cNvPr>
          <p:cNvSpPr txBox="1"/>
          <p:nvPr/>
        </p:nvSpPr>
        <p:spPr>
          <a:xfrm>
            <a:off x="734911" y="2145715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opt outputs/v3ddist_vv.mlir outputs/v3ddist_vv_cmt.mlir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5E069CC-E564-2EC9-901D-DE110527C58B}"/>
              </a:ext>
            </a:extLst>
          </p:cNvPr>
          <p:cNvCxnSpPr/>
          <p:nvPr/>
        </p:nvCxnSpPr>
        <p:spPr>
          <a:xfrm>
            <a:off x="2038773" y="2607380"/>
            <a:ext cx="1496907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F521B78-3990-D7C5-C2CB-DAF889D9478D}"/>
              </a:ext>
            </a:extLst>
          </p:cNvPr>
          <p:cNvCxnSpPr>
            <a:cxnSpLocks/>
          </p:cNvCxnSpPr>
          <p:nvPr/>
        </p:nvCxnSpPr>
        <p:spPr>
          <a:xfrm>
            <a:off x="3613818" y="2607380"/>
            <a:ext cx="299695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C973F69-8858-E5CE-E6F2-53679E0DD8B7}"/>
              </a:ext>
            </a:extLst>
          </p:cNvPr>
          <p:cNvCxnSpPr>
            <a:cxnSpLocks/>
          </p:cNvCxnSpPr>
          <p:nvPr/>
        </p:nvCxnSpPr>
        <p:spPr>
          <a:xfrm>
            <a:off x="6675364" y="2607380"/>
            <a:ext cx="3552369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EF3C667-0FF6-2548-02FF-87E9DEBEA67A}"/>
              </a:ext>
            </a:extLst>
          </p:cNvPr>
          <p:cNvSpPr txBox="1"/>
          <p:nvPr/>
        </p:nvSpPr>
        <p:spPr>
          <a:xfrm>
            <a:off x="2052355" y="2677879"/>
            <a:ext cx="14969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APS-Synthesis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B4DEA8-AA98-0885-5051-E31FA0C5B269}"/>
              </a:ext>
            </a:extLst>
          </p:cNvPr>
          <p:cNvSpPr txBox="1"/>
          <p:nvPr/>
        </p:nvSpPr>
        <p:spPr>
          <a:xfrm>
            <a:off x="3613818" y="2677879"/>
            <a:ext cx="299695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MLIR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92615F-34CD-4D1E-D74E-2129D9C9B968}"/>
              </a:ext>
            </a:extLst>
          </p:cNvPr>
          <p:cNvSpPr txBox="1"/>
          <p:nvPr/>
        </p:nvSpPr>
        <p:spPr>
          <a:xfrm>
            <a:off x="6675364" y="2677879"/>
            <a:ext cx="35523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Cement MLIR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C1F51A-4710-B094-ED09-92CDC71369A2}"/>
              </a:ext>
            </a:extLst>
          </p:cNvPr>
          <p:cNvSpPr txBox="1"/>
          <p:nvPr/>
        </p:nvSpPr>
        <p:spPr>
          <a:xfrm>
            <a:off x="4599340" y="3248865"/>
            <a:ext cx="7077888" cy="2877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module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cmt2.circuit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cmt2.interface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@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BurstDMAController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  cmt2.method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@cpu_to_isax_ch0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(...) -&gt; ()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    cmt2.return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Menlo" panose="020B0609030804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  }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    cmt2.return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Menlo" panose="020B0609030804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 // ...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Menlo" panose="020B0609030804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CA0557-179E-179D-30E5-34718E32864C}"/>
              </a:ext>
            </a:extLst>
          </p:cNvPr>
          <p:cNvSpPr txBox="1"/>
          <p:nvPr/>
        </p:nvSpPr>
        <p:spPr>
          <a:xfrm>
            <a:off x="149262" y="4644686"/>
            <a:ext cx="4450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 outputs/v3ddist_vv_cmt.mlir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FAC073-BF42-7A5E-3B43-59D32177A880}"/>
              </a:ext>
            </a:extLst>
          </p:cNvPr>
          <p:cNvSpPr txBox="1"/>
          <p:nvPr/>
        </p:nvSpPr>
        <p:spPr>
          <a:xfrm>
            <a:off x="5156200" y="1116944"/>
            <a:ext cx="652102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a1-ex1synth.sh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0E9C47E-CA35-0837-6CEB-EB235B548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CE749D-0D16-DA42-A086-FF2D561DBC0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350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7DED9-1448-CC32-C056-89567D45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54056-31EC-EB41-6991-C4FB862F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the ISAX to RTL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E7529-50A8-4263-882C-57B8A257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Synthesis (3/3)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(3) Run Cement’s RTL elaborate tool to produce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SystemVerilog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should look like this: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FF630D-0174-0161-2441-7F82D0F7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A438E-258D-53F6-C2AB-3BADDA5EBBAE}"/>
              </a:ext>
            </a:extLst>
          </p:cNvPr>
          <p:cNvSpPr txBox="1"/>
          <p:nvPr/>
        </p:nvSpPr>
        <p:spPr>
          <a:xfrm>
            <a:off x="734911" y="2145715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sv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outputs/v3ddist_vv_cmt.mlir outputs/v3ddist_vv.sv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8A06EED-8FA1-C10F-F7A5-9F7FF261AEB3}"/>
              </a:ext>
            </a:extLst>
          </p:cNvPr>
          <p:cNvCxnSpPr>
            <a:cxnSpLocks/>
          </p:cNvCxnSpPr>
          <p:nvPr/>
        </p:nvCxnSpPr>
        <p:spPr>
          <a:xfrm>
            <a:off x="2206935" y="2607380"/>
            <a:ext cx="132874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CBB5792-2748-D297-D253-EC0859BCFA10}"/>
              </a:ext>
            </a:extLst>
          </p:cNvPr>
          <p:cNvCxnSpPr>
            <a:cxnSpLocks/>
          </p:cNvCxnSpPr>
          <p:nvPr/>
        </p:nvCxnSpPr>
        <p:spPr>
          <a:xfrm>
            <a:off x="3613818" y="2607380"/>
            <a:ext cx="358623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1D0E4AF-0E4F-AFEC-5FA9-D976CF1DB88F}"/>
              </a:ext>
            </a:extLst>
          </p:cNvPr>
          <p:cNvCxnSpPr>
            <a:cxnSpLocks/>
          </p:cNvCxnSpPr>
          <p:nvPr/>
        </p:nvCxnSpPr>
        <p:spPr>
          <a:xfrm>
            <a:off x="7261013" y="2607380"/>
            <a:ext cx="2966720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C7F8B90-0F06-91A5-DB4F-58579BE6294A}"/>
              </a:ext>
            </a:extLst>
          </p:cNvPr>
          <p:cNvSpPr txBox="1"/>
          <p:nvPr/>
        </p:nvSpPr>
        <p:spPr>
          <a:xfrm>
            <a:off x="2206935" y="2677879"/>
            <a:ext cx="134232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Cement Tool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08DD25-34BC-E6CC-ECAD-DA2C42F60416}"/>
              </a:ext>
            </a:extLst>
          </p:cNvPr>
          <p:cNvSpPr txBox="1"/>
          <p:nvPr/>
        </p:nvSpPr>
        <p:spPr>
          <a:xfrm>
            <a:off x="3613817" y="2677879"/>
            <a:ext cx="358623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Cement HDL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59F34F-266A-DA9A-248E-EA183803049B}"/>
              </a:ext>
            </a:extLst>
          </p:cNvPr>
          <p:cNvSpPr txBox="1"/>
          <p:nvPr/>
        </p:nvSpPr>
        <p:spPr>
          <a:xfrm>
            <a:off x="7261013" y="2677879"/>
            <a:ext cx="296672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SystemVerilog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RTL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D8A8AE-4AE9-1BBB-A3D1-CD7170DCF127}"/>
              </a:ext>
            </a:extLst>
          </p:cNvPr>
          <p:cNvSpPr txBox="1"/>
          <p:nvPr/>
        </p:nvSpPr>
        <p:spPr>
          <a:xfrm>
            <a:off x="4599340" y="3248865"/>
            <a:ext cx="7077888" cy="287729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Generated by CIRCT 1f696a2b7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Include register initializers in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init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blocks unless synthesis is set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`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RANDOMIZE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`ifdef RANDOMIZE_REG_INIT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`define RANDOMIZE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`endif // RANDOMIZE_REG_INIT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`endif // not def RANDOMIZE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`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SYNTHESIS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467234-9C4E-1B06-665F-F8F6F6DBA539}"/>
              </a:ext>
            </a:extLst>
          </p:cNvPr>
          <p:cNvSpPr txBox="1"/>
          <p:nvPr/>
        </p:nvSpPr>
        <p:spPr>
          <a:xfrm>
            <a:off x="352213" y="4543798"/>
            <a:ext cx="4097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 outputs/v3ddist_vv.sv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56E1F1-CB92-0A82-24D0-833AE1B98F96}"/>
              </a:ext>
            </a:extLst>
          </p:cNvPr>
          <p:cNvSpPr txBox="1"/>
          <p:nvPr/>
        </p:nvSpPr>
        <p:spPr>
          <a:xfrm>
            <a:off x="514772" y="5468916"/>
            <a:ext cx="3902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This step will take ~1minute!!!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45465F-B54D-C4AF-324E-385BC4BA300D}"/>
              </a:ext>
            </a:extLst>
          </p:cNvPr>
          <p:cNvSpPr txBox="1"/>
          <p:nvPr/>
        </p:nvSpPr>
        <p:spPr>
          <a:xfrm>
            <a:off x="5232400" y="1116944"/>
            <a:ext cx="644482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a1-ex1synth.sh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A8DFD5A2-26D7-8A1A-8E08-C9B9094B0B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65FF6D-0298-D046-875F-FDA74C1A0AB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500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06F67-EF7D-1E0E-1A4E-55316826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43E2F-5E2A-D275-9C0E-C7181228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Target Workloads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9A19F-925E-5CCC-1FFA-31BA85040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APS compiler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megg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 to compile the workload with our customized ISAX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0C3928-3FCA-91CE-42BC-0D8B1AD8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C08B03-EDB0-00E6-AFE9-64394A66E8B1}"/>
              </a:ext>
            </a:extLst>
          </p:cNvPr>
          <p:cNvSpPr txBox="1"/>
          <p:nvPr/>
        </p:nvSpPr>
        <p:spPr>
          <a:xfrm>
            <a:off x="734911" y="2519992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compile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/v3ddist_vv.cadl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csrc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/test_v3ddist_vv.c outputs/v3ddist_vv.riscv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2763C3D-90B6-D036-1D54-A44B6DE35F59}"/>
              </a:ext>
            </a:extLst>
          </p:cNvPr>
          <p:cNvCxnSpPr>
            <a:cxnSpLocks/>
          </p:cNvCxnSpPr>
          <p:nvPr/>
        </p:nvCxnSpPr>
        <p:spPr>
          <a:xfrm>
            <a:off x="936115" y="2981657"/>
            <a:ext cx="1975173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F986146-428F-AE46-BED0-5061C2F40AFD}"/>
              </a:ext>
            </a:extLst>
          </p:cNvPr>
          <p:cNvCxnSpPr>
            <a:cxnSpLocks/>
          </p:cNvCxnSpPr>
          <p:nvPr/>
        </p:nvCxnSpPr>
        <p:spPr>
          <a:xfrm>
            <a:off x="3012141" y="2981657"/>
            <a:ext cx="249443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BD195C4-0684-729D-FBFA-70D3A6A587A1}"/>
              </a:ext>
            </a:extLst>
          </p:cNvPr>
          <p:cNvCxnSpPr>
            <a:cxnSpLocks/>
          </p:cNvCxnSpPr>
          <p:nvPr/>
        </p:nvCxnSpPr>
        <p:spPr>
          <a:xfrm>
            <a:off x="8323729" y="2981657"/>
            <a:ext cx="3052483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AB08FBF-0950-A201-2459-FC9A66EE0C49}"/>
              </a:ext>
            </a:extLst>
          </p:cNvPr>
          <p:cNvSpPr txBox="1"/>
          <p:nvPr/>
        </p:nvSpPr>
        <p:spPr>
          <a:xfrm>
            <a:off x="949697" y="3052156"/>
            <a:ext cx="196159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APS-Compiler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7DD0B7-743B-B255-9936-2E589AC1509A}"/>
              </a:ext>
            </a:extLst>
          </p:cNvPr>
          <p:cNvSpPr txBox="1"/>
          <p:nvPr/>
        </p:nvSpPr>
        <p:spPr>
          <a:xfrm>
            <a:off x="3012142" y="3052156"/>
            <a:ext cx="250449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CADL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766DFB-2E80-9AFE-258E-56C96F656A96}"/>
              </a:ext>
            </a:extLst>
          </p:cNvPr>
          <p:cNvSpPr txBox="1"/>
          <p:nvPr/>
        </p:nvSpPr>
        <p:spPr>
          <a:xfrm>
            <a:off x="8323729" y="3052156"/>
            <a:ext cx="3052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RISC-V Binary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8E7BF6-7CF6-4B37-1A66-3A9DA3578827}"/>
              </a:ext>
            </a:extLst>
          </p:cNvPr>
          <p:cNvSpPr txBox="1"/>
          <p:nvPr/>
        </p:nvSpPr>
        <p:spPr>
          <a:xfrm>
            <a:off x="2052355" y="3636012"/>
            <a:ext cx="8224857" cy="2877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=== Compilation Complete ===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Executable:         v3ddist_vv.riscv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  Intermediate files: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compile_logs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 panose="020B060903080402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Generated files: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total 988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-r-- 1 user user 770759 Jan 11 20:49 v3ddist_vv.asm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-r-- 1 user user 1190 	Jan 11 20:48 v3ddist_vv.c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-r-- 1 user user 68 	Jan 11 20:48 v3ddist_vv.json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-r-- 1 user user 1417 	Jan 11 20:48 v3ddist_vv.mlir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rwxrwxr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-x 1 user user 210520 Jan 11 20:49 v3ddist_vv.riscv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rw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 panose="020B0609030804020204" pitchFamily="49" charset="0"/>
                <a:ea typeface="宋体" panose="02010600030101010101" pitchFamily="2" charset="-122"/>
                <a:cs typeface="+mn-cs"/>
              </a:rPr>
              <a:t>-r-- 1 user user 278 	Jan 11 20:49 v3ddist_vv.stats.json</a:t>
            </a: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E8FFDD91-3BDA-76DD-F7F8-E52FCA906DBA}"/>
              </a:ext>
            </a:extLst>
          </p:cNvPr>
          <p:cNvCxnSpPr>
            <a:cxnSpLocks/>
          </p:cNvCxnSpPr>
          <p:nvPr/>
        </p:nvCxnSpPr>
        <p:spPr>
          <a:xfrm>
            <a:off x="5617491" y="2981657"/>
            <a:ext cx="2625901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E4433C0-F9E9-67DA-07EA-4AD4FF21BD8C}"/>
              </a:ext>
            </a:extLst>
          </p:cNvPr>
          <p:cNvSpPr txBox="1"/>
          <p:nvPr/>
        </p:nvSpPr>
        <p:spPr>
          <a:xfrm>
            <a:off x="5617491" y="3052156"/>
            <a:ext cx="26259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C Program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C951D5-886C-1478-2B06-B7B523B0133B}"/>
              </a:ext>
            </a:extLst>
          </p:cNvPr>
          <p:cNvSpPr txBox="1"/>
          <p:nvPr/>
        </p:nvSpPr>
        <p:spPr>
          <a:xfrm>
            <a:off x="4838700" y="1116944"/>
            <a:ext cx="683852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a2-ex1compile.sh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2C1DD615-5370-8F76-5510-5A6F656E2D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3965A8-340D-D448-8473-E326937C3F4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984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 dirty="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 dirty="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0EE5C-C1D2-41BE-B71C-60F3CC94EE8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the top of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899DA-1095-45DE-9D4A-41CADA1E2C7C}"/>
              </a:ext>
            </a:extLst>
          </p:cNvPr>
          <p:cNvSpPr txBox="1"/>
          <p:nvPr/>
        </p:nvSpPr>
        <p:spPr>
          <a:xfrm>
            <a:off x="4975538" y="1821574"/>
            <a:ext cx="693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use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clauses import cmt2’s eHDL and compiler features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3039621"/>
            <a:ext cx="6936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itfc_declare!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 a </a:t>
            </a: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macro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macro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in Rust transforms code at the token-level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E72EC-D1B4-4901-8541-56EBB268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86" y="1711477"/>
            <a:ext cx="4403525" cy="3013668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0C0A81-9788-42A4-8203-C2C9D07838F2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964C9B-DB4B-EC4F-5B75-5CC5983EB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331CE2-C88E-CC44-A522-6A4036155CA8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23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95AB-008B-5965-9ADE-5AC38190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13827-7248-4BB3-78C0-8179AC99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Target Workloads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244BA-FF39-534A-DA4E-73D09286A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Check assembly file to check if ISAX is correctly applied, run: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273A9F-36BC-EB24-5388-3F293A51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BF46F3-CB51-FAE0-1945-CBB00961F2FA}"/>
              </a:ext>
            </a:extLst>
          </p:cNvPr>
          <p:cNvSpPr txBox="1"/>
          <p:nvPr/>
        </p:nvSpPr>
        <p:spPr>
          <a:xfrm>
            <a:off x="1277471" y="2258671"/>
            <a:ext cx="9855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cat output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</a:t>
            </a:r>
            <a:r>
              <a:rPr kumimoji="1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/compile_logs/v3ddist_vv.asm | grep -v f1202573 | grep insn -C 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F2B92B-FA2F-46DE-684F-F354D718273B}"/>
              </a:ext>
            </a:extLst>
          </p:cNvPr>
          <p:cNvSpPr txBox="1"/>
          <p:nvPr/>
        </p:nvSpPr>
        <p:spPr>
          <a:xfrm>
            <a:off x="1702396" y="3317397"/>
            <a:ext cx="9216616" cy="2655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101a0:       00000317        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auipc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t1,0x0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101a4:       00000067        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zero # 0 &lt;exit-0x100b4&gt;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101a8:       00008067                ret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000101ac &lt;v3ddist_vv&gt;: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101ac:       50b5752b      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insn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4, 0x50b5752b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101b0:       00000513                li      a0,0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101b4:       00008067                ret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000101b8 &lt;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get_march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101b8:       fff50513              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addi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a0,a0,-1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DA1FA4-199E-7CB2-E6BC-C237883F2609}"/>
              </a:ext>
            </a:extLst>
          </p:cNvPr>
          <p:cNvSpPr txBox="1"/>
          <p:nvPr/>
        </p:nvSpPr>
        <p:spPr>
          <a:xfrm>
            <a:off x="4382592" y="1116944"/>
            <a:ext cx="7294636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a3-ex1objdump.sh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A7220B3-A963-A9C9-12C5-E70A379D3C1F}"/>
              </a:ext>
            </a:extLst>
          </p:cNvPr>
          <p:cNvCxnSpPr>
            <a:cxnSpLocks/>
          </p:cNvCxnSpPr>
          <p:nvPr/>
        </p:nvCxnSpPr>
        <p:spPr>
          <a:xfrm>
            <a:off x="9009529" y="2724500"/>
            <a:ext cx="1781736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41F4FE9-F3E8-6C8F-7358-78F048376F6B}"/>
              </a:ext>
            </a:extLst>
          </p:cNvPr>
          <p:cNvSpPr txBox="1"/>
          <p:nvPr/>
        </p:nvSpPr>
        <p:spPr>
          <a:xfrm>
            <a:off x="9009529" y="2794999"/>
            <a:ext cx="17817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Our ISAX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2973CF31-9708-2909-F115-5845DE20823E}"/>
              </a:ext>
            </a:extLst>
          </p:cNvPr>
          <p:cNvCxnSpPr>
            <a:cxnSpLocks/>
          </p:cNvCxnSpPr>
          <p:nvPr/>
        </p:nvCxnSpPr>
        <p:spPr>
          <a:xfrm>
            <a:off x="6626020" y="2724500"/>
            <a:ext cx="2155603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F80B26D-3DEB-4FB4-ADC3-89409A237FCB}"/>
              </a:ext>
            </a:extLst>
          </p:cNvPr>
          <p:cNvSpPr txBox="1"/>
          <p:nvPr/>
        </p:nvSpPr>
        <p:spPr>
          <a:xfrm>
            <a:off x="6626020" y="2794999"/>
            <a:ext cx="204767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Filter out fake target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左箭头 34">
            <a:extLst>
              <a:ext uri="{FF2B5EF4-FFF2-40B4-BE49-F238E27FC236}">
                <a16:creationId xmlns:a16="http://schemas.microsoft.com/office/drawing/2014/main" id="{CCF40A08-75FC-72E8-00F2-40379E6271D1}"/>
              </a:ext>
            </a:extLst>
          </p:cNvPr>
          <p:cNvSpPr/>
          <p:nvPr/>
        </p:nvSpPr>
        <p:spPr>
          <a:xfrm>
            <a:off x="8733864" y="4376306"/>
            <a:ext cx="558054" cy="537882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0AF0A67-480A-C99A-4A25-FBF52336E903}"/>
              </a:ext>
            </a:extLst>
          </p:cNvPr>
          <p:cNvSpPr txBox="1"/>
          <p:nvPr/>
        </p:nvSpPr>
        <p:spPr>
          <a:xfrm>
            <a:off x="9159980" y="4414415"/>
            <a:ext cx="168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Here it is!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7B5124-E599-DC4D-3B41-10D751A578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6ECE0C-A9FE-8A40-82BA-BC0C18C8DC9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543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84227-FD0B-6AEB-66D4-19070065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B3DF1-74F0-B6C0-35AE-132BB313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Compile Target Workloads (Baseline)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4ADDF4-1EA7-C185-A5CF-033E6113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Compile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Also compile a baseline version without ISAX, run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Check there’s no ISAX calling in baseline binary, run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expect NO outputs from terminal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E2A4E0-6437-CA7D-DF9D-FE9EA1BC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0D8E3D-CE5F-E003-A0CB-E48D4258FE39}"/>
              </a:ext>
            </a:extLst>
          </p:cNvPr>
          <p:cNvSpPr txBox="1"/>
          <p:nvPr/>
        </p:nvSpPr>
        <p:spPr>
          <a:xfrm>
            <a:off x="4927600" y="1116944"/>
            <a:ext cx="674962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a4-ex1native.sh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79F919-70B6-9AAD-1AEF-30A1971D68CF}"/>
              </a:ext>
            </a:extLst>
          </p:cNvPr>
          <p:cNvSpPr txBox="1"/>
          <p:nvPr/>
        </p:nvSpPr>
        <p:spPr>
          <a:xfrm>
            <a:off x="734911" y="2350574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compile-native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csrc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/test_v3ddist_vv.c outputs/v3ddist_vv_native.riscv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029952E-D481-E166-DBEB-6385D972B9DD}"/>
              </a:ext>
            </a:extLst>
          </p:cNvPr>
          <p:cNvCxnSpPr>
            <a:cxnSpLocks/>
          </p:cNvCxnSpPr>
          <p:nvPr/>
        </p:nvCxnSpPr>
        <p:spPr>
          <a:xfrm>
            <a:off x="1190115" y="2812239"/>
            <a:ext cx="283754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1DDC9FBD-BCAC-4C5E-796D-A19DBA0B59B9}"/>
              </a:ext>
            </a:extLst>
          </p:cNvPr>
          <p:cNvCxnSpPr>
            <a:cxnSpLocks/>
          </p:cNvCxnSpPr>
          <p:nvPr/>
        </p:nvCxnSpPr>
        <p:spPr>
          <a:xfrm>
            <a:off x="4122483" y="2812239"/>
            <a:ext cx="2691489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284D02F-DD19-B107-E83F-4E488333DCA7}"/>
              </a:ext>
            </a:extLst>
          </p:cNvPr>
          <p:cNvCxnSpPr>
            <a:cxnSpLocks/>
          </p:cNvCxnSpPr>
          <p:nvPr/>
        </p:nvCxnSpPr>
        <p:spPr>
          <a:xfrm>
            <a:off x="6908800" y="2812239"/>
            <a:ext cx="4271469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498E935-AA91-C5BB-FE7B-0E084F2AE6D0}"/>
              </a:ext>
            </a:extLst>
          </p:cNvPr>
          <p:cNvSpPr txBox="1"/>
          <p:nvPr/>
        </p:nvSpPr>
        <p:spPr>
          <a:xfrm>
            <a:off x="1203697" y="2882738"/>
            <a:ext cx="28239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RISC-V Native Compiler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F4A6AB-2C75-F230-11F5-7BBE3F840A07}"/>
              </a:ext>
            </a:extLst>
          </p:cNvPr>
          <p:cNvSpPr txBox="1"/>
          <p:nvPr/>
        </p:nvSpPr>
        <p:spPr>
          <a:xfrm>
            <a:off x="4122484" y="2882738"/>
            <a:ext cx="269148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C Program File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B68E02-322D-194B-3C1B-53FEB93A378F}"/>
              </a:ext>
            </a:extLst>
          </p:cNvPr>
          <p:cNvSpPr txBox="1"/>
          <p:nvPr/>
        </p:nvSpPr>
        <p:spPr>
          <a:xfrm>
            <a:off x="6908800" y="2882738"/>
            <a:ext cx="42714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Output RISC-V Binary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3F3BC5-D389-49AF-7026-41C60E1DB069}"/>
              </a:ext>
            </a:extLst>
          </p:cNvPr>
          <p:cNvSpPr txBox="1"/>
          <p:nvPr/>
        </p:nvSpPr>
        <p:spPr>
          <a:xfrm>
            <a:off x="609600" y="4193903"/>
            <a:ext cx="10972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riscv32-unknown-elf-objdump -j .text –D outputs/v3ddist_vv_native.riscv </a:t>
            </a:r>
            <a:r>
              <a:rPr kumimoji="1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|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kumimoji="1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grep -v f1202573 | grep insn -C 5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C0FB835C-F1F0-53C1-7037-52059F82DC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07E51A-6B5A-AA41-AD62-DCB98932327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005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A7AD2-3C79-B42F-61EB-AAD1227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Processor Integration: </a:t>
            </a:r>
            <a:r>
              <a:rPr kumimoji="1" lang="en-US" altLang="zh-CN" dirty="0" err="1"/>
              <a:t>Chipyard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7061C-B81A-06BF-7539-D7329F8D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use a JSON file (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aps_config.json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 to integrate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Chipyard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our workflow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looks like this: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2291D9-A825-92B6-391A-C32F02F3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7CFCF9-2ADD-F69F-E8FE-3EB303C890C9}"/>
              </a:ext>
            </a:extLst>
          </p:cNvPr>
          <p:cNvSpPr txBox="1"/>
          <p:nvPr/>
        </p:nvSpPr>
        <p:spPr>
          <a:xfrm>
            <a:off x="4374719" y="1831587"/>
            <a:ext cx="7072639" cy="4045687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aps_config.json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"backend"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rocc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"arch"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"rv32"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core_count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top_module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aps_rocc_wrapper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"name"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aps_rocc_module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vsrc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wrapper_dma_trig.sv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"tl_dma_2ch_v2.sv"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"v3ddist_vv.sv"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maxBurstBytes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128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"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nXacts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1956A8-1F80-F840-A4DE-6962718C6E08}"/>
              </a:ext>
            </a:extLst>
          </p:cNvPr>
          <p:cNvSpPr txBox="1"/>
          <p:nvPr/>
        </p:nvSpPr>
        <p:spPr>
          <a:xfrm>
            <a:off x="422907" y="3097869"/>
            <a:ext cx="3522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Please modify this file </a:t>
            </a:r>
            <a:b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only when </a:t>
            </a:r>
            <a:b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using different ISAX path 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F9ACB2-86AE-6357-8D8C-C17FF33855D6}"/>
              </a:ext>
            </a:extLst>
          </p:cNvPr>
          <p:cNvSpPr txBox="1"/>
          <p:nvPr/>
        </p:nvSpPr>
        <p:spPr>
          <a:xfrm>
            <a:off x="623393" y="4761560"/>
            <a:ext cx="3121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${APS_CHIPYARD}/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aps_config.json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CD4546A-F2E0-8AF2-0380-22A8F38B52F3}"/>
              </a:ext>
            </a:extLst>
          </p:cNvPr>
          <p:cNvSpPr txBox="1"/>
          <p:nvPr/>
        </p:nvSpPr>
        <p:spPr>
          <a:xfrm>
            <a:off x="6746485" y="2489620"/>
            <a:ext cx="149690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rv32/rv64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E96330-B64F-C540-4862-E5B9B60CB26B}"/>
              </a:ext>
            </a:extLst>
          </p:cNvPr>
          <p:cNvSpPr txBox="1"/>
          <p:nvPr/>
        </p:nvSpPr>
        <p:spPr>
          <a:xfrm>
            <a:off x="6900916" y="2913203"/>
            <a:ext cx="237755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Number of Rocket core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26FEAD-C1DF-3720-1D10-13FD391249F8}"/>
              </a:ext>
            </a:extLst>
          </p:cNvPr>
          <p:cNvSpPr txBox="1"/>
          <p:nvPr/>
        </p:nvSpPr>
        <p:spPr>
          <a:xfrm>
            <a:off x="6988144" y="4485141"/>
            <a:ext cx="40427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source file (Change here if required)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9A79866-96D8-6964-217C-638E3B62EA1A}"/>
              </a:ext>
            </a:extLst>
          </p:cNvPr>
          <p:cNvSpPr txBox="1"/>
          <p:nvPr/>
        </p:nvSpPr>
        <p:spPr>
          <a:xfrm>
            <a:off x="6404747" y="5397522"/>
            <a:ext cx="274526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Number of DMA Channels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469F2E-952F-C543-CB13-56AC86C4A954}"/>
              </a:ext>
            </a:extLst>
          </p:cNvPr>
          <p:cNvSpPr txBox="1"/>
          <p:nvPr/>
        </p:nvSpPr>
        <p:spPr>
          <a:xfrm>
            <a:off x="7426776" y="4917771"/>
            <a:ext cx="346710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Maximum transfer bytes each burst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燕尾形 18">
            <a:extLst>
              <a:ext uri="{FF2B5EF4-FFF2-40B4-BE49-F238E27FC236}">
                <a16:creationId xmlns:a16="http://schemas.microsoft.com/office/drawing/2014/main" id="{297E2BA5-7ACD-E293-2F9B-61DC408DC86F}"/>
              </a:ext>
            </a:extLst>
          </p:cNvPr>
          <p:cNvSpPr/>
          <p:nvPr/>
        </p:nvSpPr>
        <p:spPr>
          <a:xfrm rot="9900000">
            <a:off x="6428440" y="2702745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燕尾形 19">
            <a:extLst>
              <a:ext uri="{FF2B5EF4-FFF2-40B4-BE49-F238E27FC236}">
                <a16:creationId xmlns:a16="http://schemas.microsoft.com/office/drawing/2014/main" id="{A09A8BCE-3DE6-C122-1957-6CFF9E4391B7}"/>
              </a:ext>
            </a:extLst>
          </p:cNvPr>
          <p:cNvSpPr/>
          <p:nvPr/>
        </p:nvSpPr>
        <p:spPr>
          <a:xfrm rot="10800000">
            <a:off x="6609753" y="3035401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燕尾形 20">
            <a:extLst>
              <a:ext uri="{FF2B5EF4-FFF2-40B4-BE49-F238E27FC236}">
                <a16:creationId xmlns:a16="http://schemas.microsoft.com/office/drawing/2014/main" id="{C31A8FE3-4E50-968E-623A-20645AB3ADBA}"/>
              </a:ext>
            </a:extLst>
          </p:cNvPr>
          <p:cNvSpPr/>
          <p:nvPr/>
        </p:nvSpPr>
        <p:spPr>
          <a:xfrm rot="11700000">
            <a:off x="6663518" y="4527120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燕尾形 21">
            <a:extLst>
              <a:ext uri="{FF2B5EF4-FFF2-40B4-BE49-F238E27FC236}">
                <a16:creationId xmlns:a16="http://schemas.microsoft.com/office/drawing/2014/main" id="{778D21DE-B8B7-095B-FAB5-8A8AA6C6149F}"/>
              </a:ext>
            </a:extLst>
          </p:cNvPr>
          <p:cNvSpPr/>
          <p:nvPr/>
        </p:nvSpPr>
        <p:spPr>
          <a:xfrm rot="10800000">
            <a:off x="7094663" y="4987350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燕尾形 22">
            <a:extLst>
              <a:ext uri="{FF2B5EF4-FFF2-40B4-BE49-F238E27FC236}">
                <a16:creationId xmlns:a16="http://schemas.microsoft.com/office/drawing/2014/main" id="{5209CF43-5FD3-5F42-F763-AFBD9AF03E0E}"/>
              </a:ext>
            </a:extLst>
          </p:cNvPr>
          <p:cNvSpPr/>
          <p:nvPr/>
        </p:nvSpPr>
        <p:spPr>
          <a:xfrm rot="12600000">
            <a:off x="6048446" y="5361724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FB63C9-81EC-C15F-BBB6-EB5CC96DAC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C0A2E8-8205-EA46-ACCE-831DA8913398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967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73016-A69F-F0CF-61B8-67C881E18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D9C02-03AB-6EB8-D48F-997C5938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RTL Simulation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A1F53-18B8-E9D6-6BC3-50A9E920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Chipyard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elaborate the whole processor, and simulate it with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Verilator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First run without ISAX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Then run with ISAX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03676A-FB0F-E63B-E08E-C231EEE0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2D6B6A-2428-45BF-F64A-349D60ECEA02}"/>
              </a:ext>
            </a:extLst>
          </p:cNvPr>
          <p:cNvSpPr txBox="1"/>
          <p:nvPr/>
        </p:nvSpPr>
        <p:spPr>
          <a:xfrm>
            <a:off x="734911" y="4676945"/>
            <a:ext cx="10847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$APS_CHIPYARD/sims/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verilator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&amp;&amp;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make CONFIG=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APSRocketConfig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run-binary-debug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BINARY=$APS/tutorial/outputs/v3ddist_vv.riscv LOADMEM=1 -j4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96F9B6-1513-E940-3E0C-DB6D23A6828E}"/>
              </a:ext>
            </a:extLst>
          </p:cNvPr>
          <p:cNvSpPr txBox="1"/>
          <p:nvPr/>
        </p:nvSpPr>
        <p:spPr>
          <a:xfrm>
            <a:off x="734911" y="2684373"/>
            <a:ext cx="10847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$APS_CHIPYARD/sims/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verilator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&amp;&amp;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make CONFIG=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APSRocketConfig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run-binary-debug</a:t>
            </a:r>
            <a:b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BINARY=$APS/tutorial/outputs/v3ddist_vv_native.riscv LOADMEM=1 -j4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D2DA05-833C-4811-2540-FF8156C93418}"/>
              </a:ext>
            </a:extLst>
          </p:cNvPr>
          <p:cNvSpPr txBox="1"/>
          <p:nvPr/>
        </p:nvSpPr>
        <p:spPr>
          <a:xfrm>
            <a:off x="4709830" y="2098460"/>
            <a:ext cx="7067123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a5-ex1nativesim.sh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44B81C-99A4-02A6-0A85-5D0CF8C9113A}"/>
              </a:ext>
            </a:extLst>
          </p:cNvPr>
          <p:cNvSpPr txBox="1"/>
          <p:nvPr/>
        </p:nvSpPr>
        <p:spPr>
          <a:xfrm>
            <a:off x="5268832" y="4139867"/>
            <a:ext cx="6508121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a6-ex1sim.sh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CB356615-EF55-CCA0-6046-0E705365C2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ACD260-31A6-7C4C-9A5D-84AB27D8F838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225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359B-11D7-BF6A-A890-012A31AC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08C1A-238C-891E-3713-90BCFCEB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F49FA-5206-C863-E6F7-9460AB258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Each output will show the result and performance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B88D6D-9481-8408-F687-CA443189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7F1DC8-2539-E74F-B96B-0FC9C77EFC7B}"/>
              </a:ext>
            </a:extLst>
          </p:cNvPr>
          <p:cNvSpPr/>
          <p:nvPr/>
        </p:nvSpPr>
        <p:spPr>
          <a:xfrm>
            <a:off x="6096001" y="2592986"/>
            <a:ext cx="5530422" cy="2717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Used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cycles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Computed 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[ 1]: (10,5,100) &lt;-&gt; (15,10,110)=150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[ 2]: (20,15,200) &lt;-&gt; (25,20,210)=150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[ 3]: (30,25,300) &lt;-&gt; (35,30,310)=150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[ 4]: (40,35,400) &lt;-&gt; (45,40,410)=150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...omitted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[16]: (160,155,1600)&lt;-&gt;(165,160,1610)=150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4A45E0-4833-EEF2-DC72-A4BE8D263BCC}"/>
              </a:ext>
            </a:extLst>
          </p:cNvPr>
          <p:cNvSpPr txBox="1"/>
          <p:nvPr/>
        </p:nvSpPr>
        <p:spPr>
          <a:xfrm>
            <a:off x="736875" y="1617975"/>
            <a:ext cx="4764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Without 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(v3ddist_vv_native.riscv)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21E70B-3579-958E-570F-D802DE251F1E}"/>
              </a:ext>
            </a:extLst>
          </p:cNvPr>
          <p:cNvSpPr txBox="1"/>
          <p:nvPr/>
        </p:nvSpPr>
        <p:spPr>
          <a:xfrm>
            <a:off x="7641889" y="1617976"/>
            <a:ext cx="2279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With 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(v3ddist_vv.riscv)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880F47-2189-27B2-20EC-A6A68939FC41}"/>
              </a:ext>
            </a:extLst>
          </p:cNvPr>
          <p:cNvSpPr txBox="1"/>
          <p:nvPr/>
        </p:nvSpPr>
        <p:spPr>
          <a:xfrm>
            <a:off x="3119151" y="5468917"/>
            <a:ext cx="5967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4.14x performance improvement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3CFC50-B1CB-DF72-A39A-5E47B0FD3EB7}"/>
              </a:ext>
            </a:extLst>
          </p:cNvPr>
          <p:cNvSpPr/>
          <p:nvPr/>
        </p:nvSpPr>
        <p:spPr>
          <a:xfrm>
            <a:off x="353940" y="2592986"/>
            <a:ext cx="5530422" cy="2717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Used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688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cycles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Computed 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[ 1]: (10,5,100) &lt;-&gt; (15,10,110)=150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[ 2]: (20,15,200) &lt;-&gt; (25,20,210)=150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[ 3]: (30,25,300) &lt;-&gt; (35,30,310)=150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[ 4]: (40,35,400) &lt;-&gt; (45,40,410)=150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...omitted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[16]: (160,155,1600)&lt;-&gt;(165,160,1610)=150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623A6E3C-E652-4DAA-704E-8903F5237F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D08849-B3E2-0349-96DC-2F02049BB14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686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DBDD-92C8-6FDB-80BF-172C332C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551E4-0C98-0BC0-9A11-78457721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VLSI Flow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2B33D-432B-F5F1-8BC5-1D8D29BE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use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yosys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OpenROAD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for logic synthesis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PnR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Scripts are located at $APS_CHIPYARD/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nextvlsi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Open-source PDK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stdcell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IHP130 and sg13g2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logic synthesis: </a:t>
            </a: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Synthesis takes ~10 minutes to finish</a:t>
            </a:r>
          </a:p>
          <a:p>
            <a:pPr lvl="1"/>
            <a:r>
              <a:rPr kumimoji="1" lang="en-US" altLang="zh-CN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PnR</a:t>
            </a:r>
            <a:r>
              <a:rPr kumimoji="1"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slower, we don’t run it here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7D5164-D4DA-1521-1FB2-BE4EB362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C83DB3-BF39-C116-4855-344D96B583A3}"/>
              </a:ext>
            </a:extLst>
          </p:cNvPr>
          <p:cNvSpPr txBox="1"/>
          <p:nvPr/>
        </p:nvSpPr>
        <p:spPr>
          <a:xfrm>
            <a:off x="734911" y="3670285"/>
            <a:ext cx="10847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$APS_VLSI &amp;&amp; make 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yosys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CONFIG=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APSRocketConfig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5E5DD8-BDE9-1DA3-3539-DBC2D14211B9}"/>
              </a:ext>
            </a:extLst>
          </p:cNvPr>
          <p:cNvSpPr txBox="1"/>
          <p:nvPr/>
        </p:nvSpPr>
        <p:spPr>
          <a:xfrm>
            <a:off x="4762501" y="2726051"/>
            <a:ext cx="6243812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$APS_VLSI &amp;&amp; bash a7-ex1yosys.sh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7D0F4B0D-F61A-8A84-AE0F-C8159E2FB8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889352-83E3-E443-A4EA-BEF4DB34EC47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54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E120C-3AD7-6B81-7ADF-CAF95783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Logic Synthesis 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29764-AAA6-12B2-DAB1-D7872879D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Synthesis report will be available at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 simplify the result, run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You will get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B3BEAF-AE4E-D659-E0AD-E1E93266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26123-5772-2872-01D8-29AAAACB76F6}"/>
              </a:ext>
            </a:extLst>
          </p:cNvPr>
          <p:cNvSpPr txBox="1"/>
          <p:nvPr/>
        </p:nvSpPr>
        <p:spPr>
          <a:xfrm>
            <a:off x="734911" y="1702889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$APS_CHIPYARD/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nextvlsi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yosys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/default/reports/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RocketTile_area.rpt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9C8273-52BE-89BA-02BB-39FBC63D80B9}"/>
              </a:ext>
            </a:extLst>
          </p:cNvPr>
          <p:cNvSpPr txBox="1"/>
          <p:nvPr/>
        </p:nvSpPr>
        <p:spPr>
          <a:xfrm>
            <a:off x="734911" y="3474720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$APS/tutorial/ &amp;&amp; python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vlsi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-report-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simplify.py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638596-6381-0100-9804-482976C2A44D}"/>
              </a:ext>
            </a:extLst>
          </p:cNvPr>
          <p:cNvSpPr/>
          <p:nvPr/>
        </p:nvSpPr>
        <p:spPr>
          <a:xfrm>
            <a:off x="3496302" y="4286127"/>
            <a:ext cx="7844798" cy="174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Synthesis report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=============================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Original processor’s area: 4230122.10 um²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Your design’s area: 1351298.67 um² (+31.94% overhead)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=============================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F18C2B-CF2F-B8C5-76E9-D4F31A07FBC3}"/>
              </a:ext>
            </a:extLst>
          </p:cNvPr>
          <p:cNvSpPr txBox="1"/>
          <p:nvPr/>
        </p:nvSpPr>
        <p:spPr>
          <a:xfrm>
            <a:off x="734911" y="2198189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$APS_CHIPYARD/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nextvlsi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yosys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/default/reports/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RocketTile_area_rocc.rpt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74CBBB5F-4908-FB4B-8744-52AE9222DA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4907E89-715C-7E43-8BF1-60D10AA741F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985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01E27C1C-2A7F-B02B-DEAD-9B8951B759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996" y="3444419"/>
            <a:ext cx="5112053" cy="25768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BCFE3E-1B89-830E-4A00-0C24019F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FPGA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B1A39-6F6A-AAC6-17F5-5BD97EF19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FPGA deployment flow on AMD ZYNQ platform, including</a:t>
            </a:r>
          </a:p>
          <a:p>
            <a:pPr lvl="1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block-design workflow for PL logic (RISC-V) 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Pre-built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Petalinux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image for PS core (ARM)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Programming and monitoring tool (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APS-prog, built upon </a:t>
            </a:r>
            <a:r>
              <a:rPr kumimoji="1" lang="en-US" altLang="zh-CN" i="1" dirty="0" err="1">
                <a:latin typeface="Calibri" panose="020F0502020204030204" pitchFamily="34" charset="0"/>
                <a:cs typeface="Calibri" panose="020F0502020204030204" pitchFamily="34" charset="0"/>
              </a:rPr>
              <a:t>fesvr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3B612-CB99-7C07-7FD8-75F2D207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50" name="Picture 2" descr="Computer - Free computer icons">
            <a:extLst>
              <a:ext uri="{FF2B5EF4-FFF2-40B4-BE49-F238E27FC236}">
                <a16:creationId xmlns:a16="http://schemas.microsoft.com/office/drawing/2014/main" id="{A9020DDF-E279-8EF4-F030-140B019F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963" y="3249830"/>
            <a:ext cx="1883415" cy="188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E0F4668-303F-40B1-C161-2D490877BE31}"/>
              </a:ext>
            </a:extLst>
          </p:cNvPr>
          <p:cNvCxnSpPr>
            <a:cxnSpLocks/>
          </p:cNvCxnSpPr>
          <p:nvPr/>
        </p:nvCxnSpPr>
        <p:spPr>
          <a:xfrm>
            <a:off x="3071664" y="3942386"/>
            <a:ext cx="1512168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FD2EEBD-2A73-4E3E-655A-22DCF6B0B17A}"/>
              </a:ext>
            </a:extLst>
          </p:cNvPr>
          <p:cNvSpPr txBox="1"/>
          <p:nvPr/>
        </p:nvSpPr>
        <p:spPr>
          <a:xfrm>
            <a:off x="3246841" y="3412481"/>
            <a:ext cx="116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RJ45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DA01719-AC7A-6129-7F46-90DC12C026D4}"/>
              </a:ext>
            </a:extLst>
          </p:cNvPr>
          <p:cNvCxnSpPr>
            <a:cxnSpLocks/>
          </p:cNvCxnSpPr>
          <p:nvPr/>
        </p:nvCxnSpPr>
        <p:spPr>
          <a:xfrm>
            <a:off x="3071664" y="4685713"/>
            <a:ext cx="1512168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EB52646-32F4-811B-9886-FE001965F24C}"/>
              </a:ext>
            </a:extLst>
          </p:cNvPr>
          <p:cNvSpPr txBox="1"/>
          <p:nvPr/>
        </p:nvSpPr>
        <p:spPr>
          <a:xfrm>
            <a:off x="3246841" y="4155808"/>
            <a:ext cx="116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UART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790F50-ED01-B898-8FDD-D02662DD022C}"/>
              </a:ext>
            </a:extLst>
          </p:cNvPr>
          <p:cNvSpPr txBox="1"/>
          <p:nvPr/>
        </p:nvSpPr>
        <p:spPr>
          <a:xfrm>
            <a:off x="9694034" y="3790435"/>
            <a:ext cx="2130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AMD Xilinx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ZC706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(XC7Z045)</a:t>
            </a:r>
            <a:endParaRPr kumimoji="1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54" name="Picture 6" descr="Sandisk 16gb Sandisk Ultra 8gb Micro Sd 8gb Micro Sd Card SanDisk Ultra  16GB Class 10">
            <a:extLst>
              <a:ext uri="{FF2B5EF4-FFF2-40B4-BE49-F238E27FC236}">
                <a16:creationId xmlns:a16="http://schemas.microsoft.com/office/drawing/2014/main" id="{36634551-BC12-481F-76E0-17065E669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3947" y="5060218"/>
            <a:ext cx="742651" cy="96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C746AE26-A9BE-B1AD-782E-A5EE15B7EFC6}"/>
              </a:ext>
            </a:extLst>
          </p:cNvPr>
          <p:cNvCxnSpPr>
            <a:cxnSpLocks/>
          </p:cNvCxnSpPr>
          <p:nvPr/>
        </p:nvCxnSpPr>
        <p:spPr>
          <a:xfrm>
            <a:off x="3071664" y="5461233"/>
            <a:ext cx="1512168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93F7E76-A379-BB1D-FD7A-359DC70AB391}"/>
              </a:ext>
            </a:extLst>
          </p:cNvPr>
          <p:cNvSpPr txBox="1"/>
          <p:nvPr/>
        </p:nvSpPr>
        <p:spPr>
          <a:xfrm>
            <a:off x="3246841" y="4931328"/>
            <a:ext cx="116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SD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13CD223-5622-1511-8E0C-8269C3A18B3B}"/>
              </a:ext>
            </a:extLst>
          </p:cNvPr>
          <p:cNvSpPr txBox="1"/>
          <p:nvPr/>
        </p:nvSpPr>
        <p:spPr>
          <a:xfrm>
            <a:off x="720043" y="5007230"/>
            <a:ext cx="1381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BOOT.BIN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Linux 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Linux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rootfs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B94971F-AF96-38ED-469D-5F7F72434D75}"/>
              </a:ext>
            </a:extLst>
          </p:cNvPr>
          <p:cNvGrpSpPr/>
          <p:nvPr/>
        </p:nvGrpSpPr>
        <p:grpSpPr>
          <a:xfrm>
            <a:off x="4707889" y="3437632"/>
            <a:ext cx="7071006" cy="2520297"/>
            <a:chOff x="4643018" y="3428983"/>
            <a:chExt cx="7071006" cy="252029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A0C6E92-6254-11F9-451D-34AAD63FE54E}"/>
                </a:ext>
              </a:extLst>
            </p:cNvPr>
            <p:cNvSpPr/>
            <p:nvPr/>
          </p:nvSpPr>
          <p:spPr>
            <a:xfrm>
              <a:off x="4655839" y="3429000"/>
              <a:ext cx="7058185" cy="252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E3DD887-3DE3-5839-A97A-545AB4292755}"/>
                </a:ext>
              </a:extLst>
            </p:cNvPr>
            <p:cNvSpPr/>
            <p:nvPr/>
          </p:nvSpPr>
          <p:spPr>
            <a:xfrm>
              <a:off x="10791010" y="4581128"/>
              <a:ext cx="824852" cy="9282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ETH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…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EACBEF-3240-265C-7669-932D1F4021B7}"/>
                </a:ext>
              </a:extLst>
            </p:cNvPr>
            <p:cNvSpPr/>
            <p:nvPr/>
          </p:nvSpPr>
          <p:spPr>
            <a:xfrm>
              <a:off x="10791010" y="3797977"/>
              <a:ext cx="824852" cy="6904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 DDR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A9338A4-303F-0CCE-8AC5-7D060452164C}"/>
                </a:ext>
              </a:extLst>
            </p:cNvPr>
            <p:cNvSpPr/>
            <p:nvPr/>
          </p:nvSpPr>
          <p:spPr>
            <a:xfrm>
              <a:off x="4643018" y="3428983"/>
              <a:ext cx="2899065" cy="252027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Ins="72000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PS Core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(ARM)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0A20EED-201F-D497-1F35-B0B9E6AAE5AD}"/>
                </a:ext>
              </a:extLst>
            </p:cNvPr>
            <p:cNvSpPr/>
            <p:nvPr/>
          </p:nvSpPr>
          <p:spPr>
            <a:xfrm>
              <a:off x="4655840" y="4537971"/>
              <a:ext cx="1008112" cy="3057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PS UART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87E9C31-E402-17CD-1253-7E31E91FF570}"/>
                </a:ext>
              </a:extLst>
            </p:cNvPr>
            <p:cNvSpPr/>
            <p:nvPr/>
          </p:nvSpPr>
          <p:spPr>
            <a:xfrm>
              <a:off x="4655840" y="3789519"/>
              <a:ext cx="894564" cy="3057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PS ETH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15A7D0E-D082-B463-46D2-DEDB6FE91D29}"/>
                </a:ext>
              </a:extLst>
            </p:cNvPr>
            <p:cNvSpPr/>
            <p:nvPr/>
          </p:nvSpPr>
          <p:spPr>
            <a:xfrm>
              <a:off x="4655624" y="5243613"/>
              <a:ext cx="1008112" cy="3057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PS SDIO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3250F0F-BB10-5F95-2269-62E4B190ABB2}"/>
                </a:ext>
              </a:extLst>
            </p:cNvPr>
            <p:cNvSpPr/>
            <p:nvPr/>
          </p:nvSpPr>
          <p:spPr>
            <a:xfrm>
              <a:off x="6920399" y="4360093"/>
              <a:ext cx="621684" cy="6512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AXI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GP0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5289DA8E-49F7-B0EF-9643-B63E3B3205D4}"/>
                </a:ext>
              </a:extLst>
            </p:cNvPr>
            <p:cNvSpPr/>
            <p:nvPr/>
          </p:nvSpPr>
          <p:spPr>
            <a:xfrm>
              <a:off x="7970827" y="3645023"/>
              <a:ext cx="2443580" cy="201764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lIns="90000" r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 Core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(APS)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8F78B5A-48A7-F175-8D3C-26A6205D0979}"/>
                </a:ext>
              </a:extLst>
            </p:cNvPr>
            <p:cNvSpPr/>
            <p:nvPr/>
          </p:nvSpPr>
          <p:spPr>
            <a:xfrm>
              <a:off x="7969376" y="4522902"/>
              <a:ext cx="600832" cy="3256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fbus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3C893C-928E-CBB6-1BC8-653674E0ECFE}"/>
                </a:ext>
              </a:extLst>
            </p:cNvPr>
            <p:cNvSpPr/>
            <p:nvPr/>
          </p:nvSpPr>
          <p:spPr>
            <a:xfrm>
              <a:off x="9738098" y="3977710"/>
              <a:ext cx="674077" cy="3256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fbus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CC87564-DBEA-039C-B2A9-681A8EA66160}"/>
                </a:ext>
              </a:extLst>
            </p:cNvPr>
            <p:cNvSpPr/>
            <p:nvPr/>
          </p:nvSpPr>
          <p:spPr>
            <a:xfrm>
              <a:off x="9738098" y="4881984"/>
              <a:ext cx="674077" cy="3256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pbus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EC47C2D9-FDBB-6874-4925-19A06B9CD0B9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 flipV="1">
              <a:off x="7542083" y="4685712"/>
              <a:ext cx="427293" cy="1"/>
            </a:xfrm>
            <a:prstGeom prst="straightConnector1">
              <a:avLst/>
            </a:prstGeom>
            <a:ln w="4762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2693CB73-5E8D-6BD8-F259-EC118F57178F}"/>
                </a:ext>
              </a:extLst>
            </p:cNvPr>
            <p:cNvCxnSpPr>
              <a:cxnSpLocks/>
              <a:stCxn id="42" idx="3"/>
              <a:endCxn id="19" idx="1"/>
            </p:cNvCxnSpPr>
            <p:nvPr/>
          </p:nvCxnSpPr>
          <p:spPr>
            <a:xfrm>
              <a:off x="10412175" y="4140520"/>
              <a:ext cx="378835" cy="2696"/>
            </a:xfrm>
            <a:prstGeom prst="straightConnector1">
              <a:avLst/>
            </a:prstGeom>
            <a:ln w="4762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0F3D8B6C-E285-48EB-1106-ABE31F1791F6}"/>
                </a:ext>
              </a:extLst>
            </p:cNvPr>
            <p:cNvCxnSpPr>
              <a:cxnSpLocks/>
              <a:stCxn id="43" idx="3"/>
              <a:endCxn id="18" idx="1"/>
            </p:cNvCxnSpPr>
            <p:nvPr/>
          </p:nvCxnSpPr>
          <p:spPr>
            <a:xfrm>
              <a:off x="10412175" y="5044794"/>
              <a:ext cx="378835" cy="450"/>
            </a:xfrm>
            <a:prstGeom prst="straightConnector1">
              <a:avLst/>
            </a:prstGeom>
            <a:ln w="47625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RISC-V Instruction Set Architecture">
              <a:extLst>
                <a:ext uri="{FF2B5EF4-FFF2-40B4-BE49-F238E27FC236}">
                  <a16:creationId xmlns:a16="http://schemas.microsoft.com/office/drawing/2014/main" id="{9BAD0A28-9BC7-27DF-5A34-716BF5CC1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396" y="5245765"/>
              <a:ext cx="1975188" cy="32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A980017B-BE0C-629F-7844-2AABC400B2B9}"/>
                </a:ext>
              </a:extLst>
            </p:cNvPr>
            <p:cNvSpPr/>
            <p:nvPr/>
          </p:nvSpPr>
          <p:spPr>
            <a:xfrm>
              <a:off x="5846864" y="5202207"/>
              <a:ext cx="1432977" cy="5046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+ APS-Prog</a:t>
              </a:r>
              <a:endParaRPr kumimoji="1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FA907D9-22EB-9B41-41C0-4A419C254B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FC9C11-2FC9-7D43-B1D0-F345A672A5F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500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8CC46-82A2-0A63-2FD8-7E12E5FD3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FPGA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5159C-27AF-4E11-270E-E459975D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block design for ZC706 development board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AMD ZYNQ 7045, 218k LUTs, 437k FFs, 19.2Mb BRAM, 900 DSPs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Runs rocket-core (Small, 1 Core) at ~80MHz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5F7E34-5D8D-B7D8-ED89-319F6381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79EEBC-5EFC-C95B-E5E9-1B7C50518B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70" y="2664220"/>
            <a:ext cx="10979130" cy="3461944"/>
          </a:xfrm>
          <a:prstGeom prst="rect">
            <a:avLst/>
          </a:prstGeom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649C2522-C154-78C6-44C8-65C2BFBDDA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2C07F3-C778-784C-8BF3-CE2037581946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733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D22BD-A062-6BDE-016D-B394E032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33FF7-D0B9-253A-A9E2-583024B6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FPGA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CF601-51BD-1B8F-48EE-3320FC68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APS-Prog: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Programming and monitoring tool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Program RISC-V core using UIO via PS-PL AXI interface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Runs on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Petalinux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inside PS ARM core</a:t>
            </a: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94DD3-D430-BF1E-1D09-AB21A35B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AF76A43-F2F6-950D-A6A0-00170C356166}"/>
              </a:ext>
            </a:extLst>
          </p:cNvPr>
          <p:cNvSpPr txBox="1"/>
          <p:nvPr/>
        </p:nvSpPr>
        <p:spPr>
          <a:xfrm>
            <a:off x="1936320" y="2707798"/>
            <a:ext cx="8156456" cy="1214142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aps_petalinux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~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 ./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aps_prog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MMIO-based HTIF for FPGA Rocket 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Usage: ./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aps_prog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+uio=/dev/uioX [OPTIONS] &lt;binary&gt;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73EC76-2C40-374A-6AEB-05A16AA04200}"/>
              </a:ext>
            </a:extLst>
          </p:cNvPr>
          <p:cNvSpPr txBox="1"/>
          <p:nvPr/>
        </p:nvSpPr>
        <p:spPr>
          <a:xfrm>
            <a:off x="1936320" y="4804729"/>
            <a:ext cx="8156456" cy="598589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txBody>
          <a:bodyPr wrap="square" lIns="144000" tIns="144000" rIns="144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sudo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aps_prog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uio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=/dev/uio0 ~/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hello.riscv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62AC1D-F0F0-4F64-E65A-95A9682668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8CB343-5545-2245-BDE7-D5BD4CF4F3B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496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116890"/>
            <a:ext cx="693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macro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is an advanced feature in Rust!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Please leave cmt2 developers to suffer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and… just use them!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5337369"/>
            <a:ext cx="3744416" cy="810184"/>
          </a:xfrm>
          <a:custGeom>
            <a:avLst/>
            <a:gdLst>
              <a:gd name="csX0" fmla="*/ 0 w 3744416"/>
              <a:gd name="csY0" fmla="*/ 0 h 810184"/>
              <a:gd name="csX1" fmla="*/ 586625 w 3744416"/>
              <a:gd name="csY1" fmla="*/ 0 h 810184"/>
              <a:gd name="csX2" fmla="*/ 1098362 w 3744416"/>
              <a:gd name="csY2" fmla="*/ 0 h 810184"/>
              <a:gd name="csX3" fmla="*/ 1647543 w 3744416"/>
              <a:gd name="csY3" fmla="*/ 0 h 810184"/>
              <a:gd name="csX4" fmla="*/ 2309057 w 3744416"/>
              <a:gd name="csY4" fmla="*/ 0 h 810184"/>
              <a:gd name="csX5" fmla="*/ 2895682 w 3744416"/>
              <a:gd name="csY5" fmla="*/ 0 h 810184"/>
              <a:gd name="csX6" fmla="*/ 3744416 w 3744416"/>
              <a:gd name="csY6" fmla="*/ 0 h 810184"/>
              <a:gd name="csX7" fmla="*/ 3744416 w 3744416"/>
              <a:gd name="csY7" fmla="*/ 413194 h 810184"/>
              <a:gd name="csX8" fmla="*/ 3744416 w 3744416"/>
              <a:gd name="csY8" fmla="*/ 810184 h 810184"/>
              <a:gd name="csX9" fmla="*/ 3120347 w 3744416"/>
              <a:gd name="csY9" fmla="*/ 810184 h 810184"/>
              <a:gd name="csX10" fmla="*/ 2571166 w 3744416"/>
              <a:gd name="csY10" fmla="*/ 810184 h 810184"/>
              <a:gd name="csX11" fmla="*/ 1872208 w 3744416"/>
              <a:gd name="csY11" fmla="*/ 810184 h 810184"/>
              <a:gd name="csX12" fmla="*/ 1285583 w 3744416"/>
              <a:gd name="csY12" fmla="*/ 810184 h 810184"/>
              <a:gd name="csX13" fmla="*/ 773846 w 3744416"/>
              <a:gd name="csY13" fmla="*/ 810184 h 810184"/>
              <a:gd name="csX14" fmla="*/ 0 w 3744416"/>
              <a:gd name="csY14" fmla="*/ 810184 h 810184"/>
              <a:gd name="csX15" fmla="*/ 0 w 3744416"/>
              <a:gd name="csY15" fmla="*/ 421296 h 810184"/>
              <a:gd name="csX16" fmla="*/ 0 w 3744416"/>
              <a:gd name="csY16" fmla="*/ 0 h 8101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E0C6D-21EF-4439-A918-7F0EC4313A85}"/>
              </a:ext>
            </a:extLst>
          </p:cNvPr>
          <p:cNvSpPr txBox="1"/>
          <p:nvPr/>
        </p:nvSpPr>
        <p:spPr>
          <a:xfrm>
            <a:off x="5087888" y="3770613"/>
            <a:ext cx="71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left code creates 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module interface named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has one input port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one output port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both of which have type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exposes a method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external world to invoke!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543715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5437159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5505590"/>
            <a:ext cx="3635538" cy="504056"/>
          </a:xfrm>
          <a:custGeom>
            <a:avLst/>
            <a:gdLst>
              <a:gd name="csX0" fmla="*/ 0 w 3635538"/>
              <a:gd name="csY0" fmla="*/ 84011 h 504056"/>
              <a:gd name="csX1" fmla="*/ 84011 w 3635538"/>
              <a:gd name="csY1" fmla="*/ 0 h 504056"/>
              <a:gd name="csX2" fmla="*/ 708164 w 3635538"/>
              <a:gd name="csY2" fmla="*/ 0 h 504056"/>
              <a:gd name="csX3" fmla="*/ 1401667 w 3635538"/>
              <a:gd name="csY3" fmla="*/ 0 h 504056"/>
              <a:gd name="csX4" fmla="*/ 2025820 w 3635538"/>
              <a:gd name="csY4" fmla="*/ 0 h 504056"/>
              <a:gd name="csX5" fmla="*/ 2719323 w 3635538"/>
              <a:gd name="csY5" fmla="*/ 0 h 504056"/>
              <a:gd name="csX6" fmla="*/ 3551527 w 3635538"/>
              <a:gd name="csY6" fmla="*/ 0 h 504056"/>
              <a:gd name="csX7" fmla="*/ 3635538 w 3635538"/>
              <a:gd name="csY7" fmla="*/ 84011 h 504056"/>
              <a:gd name="csX8" fmla="*/ 3635538 w 3635538"/>
              <a:gd name="csY8" fmla="*/ 420045 h 504056"/>
              <a:gd name="csX9" fmla="*/ 3551527 w 3635538"/>
              <a:gd name="csY9" fmla="*/ 504056 h 504056"/>
              <a:gd name="csX10" fmla="*/ 2892699 w 3635538"/>
              <a:gd name="csY10" fmla="*/ 504056 h 504056"/>
              <a:gd name="csX11" fmla="*/ 2303221 w 3635538"/>
              <a:gd name="csY11" fmla="*/ 504056 h 504056"/>
              <a:gd name="csX12" fmla="*/ 1575043 w 3635538"/>
              <a:gd name="csY12" fmla="*/ 504056 h 504056"/>
              <a:gd name="csX13" fmla="*/ 950890 w 3635538"/>
              <a:gd name="csY13" fmla="*/ 504056 h 504056"/>
              <a:gd name="csX14" fmla="*/ 84011 w 3635538"/>
              <a:gd name="csY14" fmla="*/ 504056 h 504056"/>
              <a:gd name="csX15" fmla="*/ 0 w 3635538"/>
              <a:gd name="csY15" fmla="*/ 420045 h 504056"/>
              <a:gd name="csX16" fmla="*/ 0 w 3635538"/>
              <a:gd name="csY16" fmla="*/ 84011 h 5040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D8CD3-2B8C-4FF6-A21D-55CC570EE0EE}"/>
              </a:ext>
            </a:extLst>
          </p:cNvPr>
          <p:cNvSpPr txBox="1"/>
          <p:nvPr/>
        </p:nvSpPr>
        <p:spPr>
          <a:xfrm>
            <a:off x="8710331" y="4973664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A2B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8D48-2EED-498E-8E35-DAE77792172E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the top of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15DCE088-EB68-4234-B9E5-A60CA3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1E426-771F-493A-8079-1AA248456126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4FBE909-E011-1DDB-11E5-8AE099628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6A6453-E07A-EB40-9854-75575BC4119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330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7D549-0E07-2F98-480A-4877BE9E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27F40-9DC8-0CF0-34E2-DCBD04B6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LLM inference is fundamentally GEMV-bound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 profiled llama2.c on target RISC-V platform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GEMV contributes to 90% latency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597B23-9AD8-A9C1-7233-4419DFFF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折角形 5">
            <a:extLst>
              <a:ext uri="{FF2B5EF4-FFF2-40B4-BE49-F238E27FC236}">
                <a16:creationId xmlns:a16="http://schemas.microsoft.com/office/drawing/2014/main" id="{F30DA48E-F5DA-39BE-832D-40C156035145}"/>
              </a:ext>
            </a:extLst>
          </p:cNvPr>
          <p:cNvSpPr/>
          <p:nvPr/>
        </p:nvSpPr>
        <p:spPr>
          <a:xfrm>
            <a:off x="1345944" y="3177312"/>
            <a:ext cx="3860799" cy="2121673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28800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Profiling: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==========================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%time	calls	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89.55	5332	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gemv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2.99	248	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sample_topp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1.49	124	forward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C76CF2-2C68-06AE-18BE-F73990C5C886}"/>
              </a:ext>
            </a:extLst>
          </p:cNvPr>
          <p:cNvSpPr/>
          <p:nvPr/>
        </p:nvSpPr>
        <p:spPr>
          <a:xfrm>
            <a:off x="1258291" y="4238148"/>
            <a:ext cx="2783588" cy="4568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AFA76A-1BCD-769A-3E6A-402980A1A70B}"/>
              </a:ext>
            </a:extLst>
          </p:cNvPr>
          <p:cNvSpPr txBox="1"/>
          <p:nvPr/>
        </p:nvSpPr>
        <p:spPr>
          <a:xfrm>
            <a:off x="6601077" y="2183955"/>
            <a:ext cx="498132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kernel_gemv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nj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DATA_TYPE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[NI][NJ],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DATA_TYPE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[NJ],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DATA_TYPE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[NI])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j;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DATA_TYPE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0.0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for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(j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j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nj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][j]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[j];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190E7D6-6222-9729-E640-617C1A2755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5459DC-7F59-824F-9864-2D1F37453CE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724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716A7-3848-68A2-F9DD-95A64905A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38A77-5F6F-7231-5F02-17BAE0BD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D8220-E46F-BAA8-4B84-F135EADE3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GEMV kernels in LLM inference are huge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Placing the whole matrix or vector in SRAM is unpractical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AMD ZYNQ 7045: 19.2Mb BRAM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Apply tiling is a must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8AE543-CB71-311A-4500-4DD57B77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3A45-66D3-D614-5F6A-6B3A56964CCF}"/>
              </a:ext>
            </a:extLst>
          </p:cNvPr>
          <p:cNvSpPr txBox="1"/>
          <p:nvPr/>
        </p:nvSpPr>
        <p:spPr>
          <a:xfrm>
            <a:off x="496642" y="6071029"/>
            <a:ext cx="105884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Animation modified based on: https://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towardsdatascience.com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/hey-gpu-whats-up-with-my-matrix-cb7f6d7ae7d6/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C1ED5B5-4956-1938-AFCF-25B6A64F57D7}"/>
              </a:ext>
            </a:extLst>
          </p:cNvPr>
          <p:cNvGraphicFramePr>
            <a:graphicFrameLocks noGrp="1"/>
          </p:cNvGraphicFramePr>
          <p:nvPr/>
        </p:nvGraphicFramePr>
        <p:xfrm>
          <a:off x="1159993" y="3429000"/>
          <a:ext cx="6040288" cy="209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144">
                  <a:extLst>
                    <a:ext uri="{9D8B030D-6E8A-4147-A177-3AD203B41FA5}">
                      <a16:colId xmlns:a16="http://schemas.microsoft.com/office/drawing/2014/main" val="2594581051"/>
                    </a:ext>
                  </a:extLst>
                </a:gridCol>
                <a:gridCol w="3020144">
                  <a:extLst>
                    <a:ext uri="{9D8B030D-6E8A-4147-A177-3AD203B41FA5}">
                      <a16:colId xmlns:a16="http://schemas.microsoft.com/office/drawing/2014/main" val="1105313622"/>
                    </a:ext>
                  </a:extLst>
                </a:gridCol>
              </a:tblGrid>
              <a:tr h="419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Operations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GEMV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Size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extLst>
                  <a:ext uri="{0D108BD9-81ED-4DB2-BD59-A6C34878D82A}">
                    <a16:rowId xmlns:a16="http://schemas.microsoft.com/office/drawing/2014/main" val="3809186314"/>
                  </a:ext>
                </a:extLst>
              </a:tr>
              <a:tr h="419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Attention Projection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[1x288] x [288x288]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extLst>
                  <a:ext uri="{0D108BD9-81ED-4DB2-BD59-A6C34878D82A}">
                    <a16:rowId xmlns:a16="http://schemas.microsoft.com/office/drawing/2014/main" val="235445882"/>
                  </a:ext>
                </a:extLst>
              </a:tr>
              <a:tr h="4192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FFN</a:t>
                      </a:r>
                      <a:endParaRPr lang="zh-CN" altLang="en-US" sz="2000" dirty="0"/>
                    </a:p>
                  </a:txBody>
                  <a:tcPr marL="103382" marR="103382" marT="51691" marB="5169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[1x288] x [288x768]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extLst>
                  <a:ext uri="{0D108BD9-81ED-4DB2-BD59-A6C34878D82A}">
                    <a16:rowId xmlns:a16="http://schemas.microsoft.com/office/drawing/2014/main" val="1709358065"/>
                  </a:ext>
                </a:extLst>
              </a:tr>
              <a:tr h="41927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[1x768] x [768x288]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extLst>
                  <a:ext uri="{0D108BD9-81ED-4DB2-BD59-A6C34878D82A}">
                    <a16:rowId xmlns:a16="http://schemas.microsoft.com/office/drawing/2014/main" val="995763975"/>
                  </a:ext>
                </a:extLst>
              </a:tr>
              <a:tr h="419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Vocabulary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[1x288] x [288x32000]</a:t>
                      </a:r>
                      <a:endParaRPr lang="zh-CN" altLang="en-US" sz="2000" dirty="0"/>
                    </a:p>
                  </a:txBody>
                  <a:tcPr marL="103382" marR="103382" marT="51691" marB="51691"/>
                </a:tc>
                <a:extLst>
                  <a:ext uri="{0D108BD9-81ED-4DB2-BD59-A6C34878D82A}">
                    <a16:rowId xmlns:a16="http://schemas.microsoft.com/office/drawing/2014/main" val="4223892067"/>
                  </a:ext>
                </a:extLst>
              </a:tr>
            </a:tbl>
          </a:graphicData>
        </a:graphic>
      </p:graphicFrame>
      <p:pic>
        <p:nvPicPr>
          <p:cNvPr id="13" name="图片 12" descr="图表, 树状图&#10;&#10;AI 生成的内容可能不正确。">
            <a:extLst>
              <a:ext uri="{FF2B5EF4-FFF2-40B4-BE49-F238E27FC236}">
                <a16:creationId xmlns:a16="http://schemas.microsoft.com/office/drawing/2014/main" id="{19AF136F-9279-8602-131D-62D1F3C38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673" y="2217686"/>
            <a:ext cx="2688051" cy="3598178"/>
          </a:xfrm>
          <a:prstGeom prst="rect">
            <a:avLst/>
          </a:prstGeom>
        </p:spPr>
      </p:pic>
      <p:sp>
        <p:nvSpPr>
          <p:cNvPr id="8" name="燕尾形 7">
            <a:extLst>
              <a:ext uri="{FF2B5EF4-FFF2-40B4-BE49-F238E27FC236}">
                <a16:creationId xmlns:a16="http://schemas.microsoft.com/office/drawing/2014/main" id="{6AEAED18-5F5C-58A8-BB5A-3C342D1BF6A6}"/>
              </a:ext>
            </a:extLst>
          </p:cNvPr>
          <p:cNvSpPr/>
          <p:nvPr/>
        </p:nvSpPr>
        <p:spPr>
          <a:xfrm rot="5400000">
            <a:off x="8140676" y="4049501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F8E1E7-FB29-0874-30C3-0F430859B08E}"/>
              </a:ext>
            </a:extLst>
          </p:cNvPr>
          <p:cNvSpPr txBox="1"/>
          <p:nvPr/>
        </p:nvSpPr>
        <p:spPr>
          <a:xfrm>
            <a:off x="7863963" y="3582771"/>
            <a:ext cx="81331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Tile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Wingdings" pitchFamily="2" charset="2"/>
            </a:endParaRP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FBC5CF5-E481-97E9-C987-6230331B0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6A0F08-5697-4E40-9AAC-C6138241FFF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07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BBF73-4E06-B630-B944-792FD429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6AFAB-05CF-3ED2-E298-5EBCCC7C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7D229-1AE1-AF0E-589B-3AF62856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Tiling strategy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Tile Size: 8x16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W8A8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int32 accumulation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Scratchpad memory</a:t>
            </a:r>
          </a:p>
          <a:p>
            <a:pPr lvl="1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matA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int8, 256KB</a:t>
            </a:r>
          </a:p>
          <a:p>
            <a:pPr lvl="1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vecB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int8, 128KB</a:t>
            </a:r>
          </a:p>
          <a:p>
            <a:pPr lvl="1"/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vecC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 int32, 256KB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F2C9F-2538-B19B-AF6E-E94316C4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7E0437-FB44-7D1D-90C9-B7DDF408179A}"/>
              </a:ext>
            </a:extLst>
          </p:cNvPr>
          <p:cNvSpPr/>
          <p:nvPr/>
        </p:nvSpPr>
        <p:spPr>
          <a:xfrm>
            <a:off x="6096148" y="1619420"/>
            <a:ext cx="5370950" cy="4506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inference.cadl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5D832F-3884-E030-74CB-FCBB8289215B}"/>
              </a:ext>
            </a:extLst>
          </p:cNvPr>
          <p:cNvSpPr txBox="1"/>
          <p:nvPr/>
        </p:nvSpPr>
        <p:spPr>
          <a:xfrm>
            <a:off x="6203057" y="2043850"/>
            <a:ext cx="47880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262144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256KB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vecB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131072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128KB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partition_dim_array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partition_factor_array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partition_cyclic_array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static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vecC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65536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256KB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4C0AF7-1DCC-B272-AFF6-43724FE6954E}"/>
              </a:ext>
            </a:extLst>
          </p:cNvPr>
          <p:cNvSpPr txBox="1"/>
          <p:nvPr/>
        </p:nvSpPr>
        <p:spPr>
          <a:xfrm>
            <a:off x="4575541" y="1053860"/>
            <a:ext cx="708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$APS/tutorial/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inference.cadl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CCB2149A-4840-3E9A-27B1-C28E8EE244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FF592E9-DF4E-6540-9FCA-D5D42D3CB8C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491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8B30-B0DB-DCFC-5584-FA71FE75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53D11-D3E9-3432-DF12-43535EDC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41772-A632-5D0D-A195-339A61C84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Moving from and to ISAX memory: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matA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Load mat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C53744-9E78-65A5-2022-2E1A2B22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A54A86-0BBC-B26D-232A-0B98F4AAEAE6}"/>
              </a:ext>
            </a:extLst>
          </p:cNvPr>
          <p:cNvSpPr/>
          <p:nvPr/>
        </p:nvSpPr>
        <p:spPr>
          <a:xfrm>
            <a:off x="552422" y="1619420"/>
            <a:ext cx="5370950" cy="4506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inference.cadl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6E9BB8-538A-2149-4F38-521B7C1ECCEC}"/>
              </a:ext>
            </a:extLst>
          </p:cNvPr>
          <p:cNvSpPr txBox="1"/>
          <p:nvPr/>
        </p:nvSpPr>
        <p:spPr>
          <a:xfrm>
            <a:off x="626759" y="2053150"/>
            <a:ext cx="537095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#[opcode(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7'b1111011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#[funct7(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7'b0000000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rtype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loadmat_a_4tile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rs1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rd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rs1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&gt;&gt;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block_w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&amp;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32'hFFFF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[[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unroll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with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do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}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while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_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rd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3CB1BA-F704-928D-8E7E-EBF4BEAC9DDF}"/>
              </a:ext>
            </a:extLst>
          </p:cNvPr>
          <p:cNvSpPr/>
          <p:nvPr/>
        </p:nvSpPr>
        <p:spPr>
          <a:xfrm>
            <a:off x="6311655" y="3990109"/>
            <a:ext cx="5251769" cy="1965188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F3E5AA-CF6B-3DEE-91C4-CB5B665C5B44}"/>
              </a:ext>
            </a:extLst>
          </p:cNvPr>
          <p:cNvSpPr txBox="1"/>
          <p:nvPr/>
        </p:nvSpPr>
        <p:spPr>
          <a:xfrm>
            <a:off x="6445586" y="4061392"/>
            <a:ext cx="49691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stride_y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burst_read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64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dram_addr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block_w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spm_addr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174B28B-0649-DC4B-90DF-DB89EC38F794}"/>
              </a:ext>
            </a:extLst>
          </p:cNvPr>
          <p:cNvGraphicFramePr>
            <a:graphicFrameLocks noGrp="1"/>
          </p:cNvGraphicFramePr>
          <p:nvPr/>
        </p:nvGraphicFramePr>
        <p:xfrm>
          <a:off x="6748300" y="2551419"/>
          <a:ext cx="4564536" cy="752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378">
                  <a:extLst>
                    <a:ext uri="{9D8B030D-6E8A-4147-A177-3AD203B41FA5}">
                      <a16:colId xmlns:a16="http://schemas.microsoft.com/office/drawing/2014/main" val="840813093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97953915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38108293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3940288790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2232288108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1550855735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3067054189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2340001220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4248106475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1271707564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3914593975"/>
                    </a:ext>
                  </a:extLst>
                </a:gridCol>
                <a:gridCol w="380378">
                  <a:extLst>
                    <a:ext uri="{9D8B030D-6E8A-4147-A177-3AD203B41FA5}">
                      <a16:colId xmlns:a16="http://schemas.microsoft.com/office/drawing/2014/main" val="2785038426"/>
                    </a:ext>
                  </a:extLst>
                </a:gridCol>
              </a:tblGrid>
              <a:tr h="250836">
                <a:tc>
                  <a:txBody>
                    <a:bodyPr/>
                    <a:lstStyle/>
                    <a:p>
                      <a:endParaRPr lang="zh-CN" altLang="en-US" sz="200" dirty="0">
                        <a:solidFill>
                          <a:schemeClr val="accent2"/>
                        </a:solidFill>
                      </a:endParaRPr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>
                        <a:solidFill>
                          <a:schemeClr val="accent2"/>
                        </a:solidFill>
                      </a:endParaRPr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>
                        <a:solidFill>
                          <a:schemeClr val="accent2"/>
                        </a:solidFill>
                      </a:endParaRPr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>
                        <a:solidFill>
                          <a:schemeClr val="accent2"/>
                        </a:solidFill>
                      </a:endParaRPr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637019"/>
                  </a:ext>
                </a:extLst>
              </a:tr>
              <a:tr h="250836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667431"/>
                  </a:ext>
                </a:extLst>
              </a:tr>
              <a:tr h="250836"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" dirty="0"/>
                    </a:p>
                  </a:txBody>
                  <a:tcPr marL="111058" marR="111058" marT="55529" marB="55529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098713"/>
                  </a:ext>
                </a:extLst>
              </a:tr>
            </a:tbl>
          </a:graphicData>
        </a:graphic>
      </p:graphicFrame>
      <p:sp>
        <p:nvSpPr>
          <p:cNvPr id="17" name="燕尾形 16">
            <a:extLst>
              <a:ext uri="{FF2B5EF4-FFF2-40B4-BE49-F238E27FC236}">
                <a16:creationId xmlns:a16="http://schemas.microsoft.com/office/drawing/2014/main" id="{0C87E476-74E1-6C9B-B967-12F2376D7CAC}"/>
              </a:ext>
            </a:extLst>
          </p:cNvPr>
          <p:cNvSpPr/>
          <p:nvPr/>
        </p:nvSpPr>
        <p:spPr>
          <a:xfrm>
            <a:off x="10163685" y="3065701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425D72-B4C6-3E69-6576-4A9C98AF2BED}"/>
              </a:ext>
            </a:extLst>
          </p:cNvPr>
          <p:cNvSpPr txBox="1"/>
          <p:nvPr/>
        </p:nvSpPr>
        <p:spPr>
          <a:xfrm rot="5400000">
            <a:off x="8418818" y="3258352"/>
            <a:ext cx="35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...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4128D0-F78E-FD70-5BFB-E2173BE89582}"/>
              </a:ext>
            </a:extLst>
          </p:cNvPr>
          <p:cNvSpPr txBox="1"/>
          <p:nvPr/>
        </p:nvSpPr>
        <p:spPr>
          <a:xfrm>
            <a:off x="11275830" y="2391413"/>
            <a:ext cx="35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...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3837F3-A2F0-F25B-398A-A8FF502D2554}"/>
              </a:ext>
            </a:extLst>
          </p:cNvPr>
          <p:cNvSpPr/>
          <p:nvPr/>
        </p:nvSpPr>
        <p:spPr>
          <a:xfrm>
            <a:off x="10546007" y="3040984"/>
            <a:ext cx="371230" cy="257863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1D65F603-00B5-3947-A21B-37646BD5655D}"/>
              </a:ext>
            </a:extLst>
          </p:cNvPr>
          <p:cNvSpPr/>
          <p:nvPr/>
        </p:nvSpPr>
        <p:spPr>
          <a:xfrm rot="16200000">
            <a:off x="9034138" y="-16149"/>
            <a:ext cx="243448" cy="4815124"/>
          </a:xfrm>
          <a:prstGeom prst="rightBrace">
            <a:avLst>
              <a:gd name="adj1" fmla="val 47575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E77C9893-7300-0404-AC37-3DE78966C146}"/>
              </a:ext>
            </a:extLst>
          </p:cNvPr>
          <p:cNvSpPr/>
          <p:nvPr/>
        </p:nvSpPr>
        <p:spPr>
          <a:xfrm rot="10800000">
            <a:off x="6445586" y="2579272"/>
            <a:ext cx="242436" cy="1286122"/>
          </a:xfrm>
          <a:prstGeom prst="rightBrace">
            <a:avLst>
              <a:gd name="adj1" fmla="val 47575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64C595-2F68-FA46-D109-E4D82C2EF961}"/>
              </a:ext>
            </a:extLst>
          </p:cNvPr>
          <p:cNvSpPr txBox="1"/>
          <p:nvPr/>
        </p:nvSpPr>
        <p:spPr>
          <a:xfrm>
            <a:off x="7763994" y="1962968"/>
            <a:ext cx="285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N_TILES = N / 16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32A3101-A56B-321B-45DC-0F6005F53E4A}"/>
              </a:ext>
            </a:extLst>
          </p:cNvPr>
          <p:cNvSpPr txBox="1"/>
          <p:nvPr/>
        </p:nvSpPr>
        <p:spPr>
          <a:xfrm rot="16200000">
            <a:off x="5259357" y="2814455"/>
            <a:ext cx="205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M_TILES = M / 8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0B7A595-7183-0ADA-5B81-86A7E26F9E87}"/>
              </a:ext>
            </a:extLst>
          </p:cNvPr>
          <p:cNvSpPr/>
          <p:nvPr/>
        </p:nvSpPr>
        <p:spPr>
          <a:xfrm>
            <a:off x="6736480" y="2544165"/>
            <a:ext cx="1515104" cy="2578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8610CF-5382-8CC3-202B-66DEAC1B63ED}"/>
              </a:ext>
            </a:extLst>
          </p:cNvPr>
          <p:cNvSpPr txBox="1"/>
          <p:nvPr/>
        </p:nvSpPr>
        <p:spPr>
          <a:xfrm>
            <a:off x="6872491" y="1630329"/>
            <a:ext cx="32382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Load 4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consequtive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tiles each call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燕尾形 28">
            <a:extLst>
              <a:ext uri="{FF2B5EF4-FFF2-40B4-BE49-F238E27FC236}">
                <a16:creationId xmlns:a16="http://schemas.microsoft.com/office/drawing/2014/main" id="{04F6F1CB-AD72-9B03-1DFB-6BD1F180F0B0}"/>
              </a:ext>
            </a:extLst>
          </p:cNvPr>
          <p:cNvSpPr/>
          <p:nvPr/>
        </p:nvSpPr>
        <p:spPr>
          <a:xfrm rot="5400000">
            <a:off x="7309366" y="2138617"/>
            <a:ext cx="369330" cy="215773"/>
          </a:xfrm>
          <a:prstGeom prst="chevron">
            <a:avLst>
              <a:gd name="adj" fmla="val 4608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A8B7FE-BD19-1986-1B1A-F93C3D214A0E}"/>
              </a:ext>
            </a:extLst>
          </p:cNvPr>
          <p:cNvSpPr txBox="1"/>
          <p:nvPr/>
        </p:nvSpPr>
        <p:spPr>
          <a:xfrm>
            <a:off x="1157003" y="5079800"/>
            <a:ext cx="4160682" cy="2224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0B297E5-B391-8694-361A-1FB3828D9645}"/>
              </a:ext>
            </a:extLst>
          </p:cNvPr>
          <p:cNvCxnSpPr>
            <a:cxnSpLocks/>
          </p:cNvCxnSpPr>
          <p:nvPr/>
        </p:nvCxnSpPr>
        <p:spPr>
          <a:xfrm flipV="1">
            <a:off x="5317685" y="3990109"/>
            <a:ext cx="993970" cy="108969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52FC4F1-611C-D6F9-CAE5-BC29A0D19E20}"/>
              </a:ext>
            </a:extLst>
          </p:cNvPr>
          <p:cNvCxnSpPr>
            <a:cxnSpLocks/>
          </p:cNvCxnSpPr>
          <p:nvPr/>
        </p:nvCxnSpPr>
        <p:spPr>
          <a:xfrm>
            <a:off x="5317685" y="5302293"/>
            <a:ext cx="993970" cy="65300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C45CF5F-D292-3EC9-C8B0-4FFA4D3A2453}"/>
              </a:ext>
            </a:extLst>
          </p:cNvPr>
          <p:cNvSpPr txBox="1"/>
          <p:nvPr/>
        </p:nvSpPr>
        <p:spPr>
          <a:xfrm>
            <a:off x="8803471" y="4318919"/>
            <a:ext cx="307389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block_w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= N *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sizeof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(int8) = 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AD16D309-910E-E926-DDFF-E3C04C24A44B}"/>
              </a:ext>
            </a:extLst>
          </p:cNvPr>
          <p:cNvSpPr/>
          <p:nvPr/>
        </p:nvSpPr>
        <p:spPr>
          <a:xfrm rot="7199538">
            <a:off x="11105792" y="4859647"/>
            <a:ext cx="248316" cy="215773"/>
          </a:xfrm>
          <a:prstGeom prst="chevron">
            <a:avLst>
              <a:gd name="adj" fmla="val 460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AE3A10-4761-5D9C-C7CE-389A738647BC}"/>
              </a:ext>
            </a:extLst>
          </p:cNvPr>
          <p:cNvSpPr txBox="1"/>
          <p:nvPr/>
        </p:nvSpPr>
        <p:spPr>
          <a:xfrm>
            <a:off x="-1159776" y="5334965"/>
            <a:ext cx="7083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$APS/tutorial/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inference.cadl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826936D-94CB-13CF-ED8B-E9AF71868C3A}"/>
              </a:ext>
            </a:extLst>
          </p:cNvPr>
          <p:cNvSpPr/>
          <p:nvPr/>
        </p:nvSpPr>
        <p:spPr>
          <a:xfrm>
            <a:off x="835279" y="2807141"/>
            <a:ext cx="4041932" cy="1151876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rs1: DRAM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rs2[31:16]: ISAX Memory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rs2[15:0]: Matrix width (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block_w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)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806454-0A0D-8B42-3F42-C3A989C97759}"/>
              </a:ext>
            </a:extLst>
          </p:cNvPr>
          <p:cNvSpPr txBox="1"/>
          <p:nvPr/>
        </p:nvSpPr>
        <p:spPr>
          <a:xfrm>
            <a:off x="8759567" y="2876597"/>
            <a:ext cx="133711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Tile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Wingdings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itchFamily="2" charset="2"/>
              </a:rPr>
              <a:t>(8x16, int8)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C8817A1-D7ED-9BB2-2FEF-D024E260E9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96EDEE-D19E-3A41-8435-9CDD27EE3E5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601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434DC-0950-D745-6EBF-709AC5CD1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609727A1-6A83-EBAA-847B-ED14F8C0B834}"/>
              </a:ext>
            </a:extLst>
          </p:cNvPr>
          <p:cNvSpPr/>
          <p:nvPr/>
        </p:nvSpPr>
        <p:spPr>
          <a:xfrm>
            <a:off x="403556" y="2600534"/>
            <a:ext cx="11508075" cy="3525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5A992A-4B3D-D978-C8D0-F1EAF5A2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E7021-C6CC-9495-50B3-D06DC8A73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Moving from and to ISAX memory: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vecB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vecC</a:t>
            </a: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Also provide load 32B/256B vector B and store 128B/256B vector C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rs1: DRAM address, r2[31:15]: ISAX memory address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3CD305-C8D8-E84F-34E3-8DD090F7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61DCC68-0192-825E-0AB8-859BA82ACD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595" y="2633373"/>
            <a:ext cx="3466530" cy="34599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968D76-8AD8-EE62-24BE-1E49584E86E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589" y="2646453"/>
            <a:ext cx="3466530" cy="344687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2B1C619-7291-5FB4-C09D-67D696BCDC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125" y="2666561"/>
            <a:ext cx="3107541" cy="16537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994E76F-1D70-16F5-A694-2DE895BC96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4483" y="4430382"/>
            <a:ext cx="3173740" cy="162321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A2FE5D6-9862-E807-2EF6-CE35D4BD8FE1}"/>
              </a:ext>
            </a:extLst>
          </p:cNvPr>
          <p:cNvSpPr txBox="1"/>
          <p:nvPr/>
        </p:nvSpPr>
        <p:spPr>
          <a:xfrm>
            <a:off x="2419860" y="5741760"/>
            <a:ext cx="708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$APS/tutorial/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inference.cadl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8747F0-0E86-4CE3-5038-A12BEBEB8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9384A6-FB03-6643-A70F-570392D1D4A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140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B685-91A4-EAE0-D93B-BD0F1B9F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A6EC0-D4EF-0C85-AA53-F5EAE228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42B7E-851B-9C59-11FB-7BB60DBD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GEMV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 Behavior: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Instruction format: Opcode=7'b0001011, Funct7=7’b0000000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84402-CFA1-8860-355F-954C5F4A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D2D98F3-A79A-F228-18D8-99195E2980FF}"/>
              </a:ext>
            </a:extLst>
          </p:cNvPr>
          <p:cNvGraphicFramePr>
            <a:graphicFrameLocks noGrp="1"/>
          </p:cNvGraphicFramePr>
          <p:nvPr/>
        </p:nvGraphicFramePr>
        <p:xfrm>
          <a:off x="1446784" y="3263565"/>
          <a:ext cx="946201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1008">
                  <a:extLst>
                    <a:ext uri="{9D8B030D-6E8A-4147-A177-3AD203B41FA5}">
                      <a16:colId xmlns:a16="http://schemas.microsoft.com/office/drawing/2014/main" val="3199227575"/>
                    </a:ext>
                  </a:extLst>
                </a:gridCol>
                <a:gridCol w="295688">
                  <a:extLst>
                    <a:ext uri="{9D8B030D-6E8A-4147-A177-3AD203B41FA5}">
                      <a16:colId xmlns:a16="http://schemas.microsoft.com/office/drawing/2014/main" val="337683175"/>
                    </a:ext>
                  </a:extLst>
                </a:gridCol>
                <a:gridCol w="4435320">
                  <a:extLst>
                    <a:ext uri="{9D8B030D-6E8A-4147-A177-3AD203B41FA5}">
                      <a16:colId xmlns:a16="http://schemas.microsoft.com/office/drawing/2014/main" val="40232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[31:16]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 marL="0" marR="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[14:0]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74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3E59D8-01B7-4082-4652-735E419B172F}"/>
                  </a:ext>
                </a:extLst>
              </p:cNvPr>
              <p:cNvSpPr txBox="1"/>
              <p:nvPr/>
            </p:nvSpPr>
            <p:spPr>
              <a:xfrm>
                <a:off x="4489858" y="1550645"/>
                <a:ext cx="33758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𝐂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]+=</m:t>
                      </m:r>
                      <m:r>
                        <a:rPr kumimoji="1" lang="en-US" altLang="zh-C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𝐀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]×</m:t>
                      </m:r>
                      <m:r>
                        <a:rPr kumimoji="1" lang="en-US" altLang="zh-C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𝐁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𝑗</m:t>
                      </m:r>
                      <m:r>
                        <a:rPr kumimoji="1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A3E59D8-01B7-4082-4652-735E419B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58" y="1550645"/>
                <a:ext cx="3375867" cy="52322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A20E7A4-CA8D-23D6-63FE-A4CFD77235CC}"/>
              </a:ext>
            </a:extLst>
          </p:cNvPr>
          <p:cNvSpPr txBox="1"/>
          <p:nvPr/>
        </p:nvSpPr>
        <p:spPr>
          <a:xfrm>
            <a:off x="1320465" y="2897731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31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162088-607A-659B-58F2-2D01DC6C0DEE}"/>
              </a:ext>
            </a:extLst>
          </p:cNvPr>
          <p:cNvSpPr txBox="1"/>
          <p:nvPr/>
        </p:nvSpPr>
        <p:spPr>
          <a:xfrm>
            <a:off x="10491897" y="2897731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BD3CD7-4508-232D-DC16-0E15DEAD5FB6}"/>
              </a:ext>
            </a:extLst>
          </p:cNvPr>
          <p:cNvSpPr txBox="1"/>
          <p:nvPr/>
        </p:nvSpPr>
        <p:spPr>
          <a:xfrm>
            <a:off x="5743409" y="2897731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16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1791D99-C52F-65A5-80BD-BB205317C9CF}"/>
              </a:ext>
            </a:extLst>
          </p:cNvPr>
          <p:cNvSpPr txBox="1"/>
          <p:nvPr/>
        </p:nvSpPr>
        <p:spPr>
          <a:xfrm>
            <a:off x="6056960" y="2897731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EEB1BF-73D9-DA65-9A30-62CB047475DD}"/>
              </a:ext>
            </a:extLst>
          </p:cNvPr>
          <p:cNvSpPr txBox="1"/>
          <p:nvPr/>
        </p:nvSpPr>
        <p:spPr>
          <a:xfrm>
            <a:off x="722382" y="3191112"/>
            <a:ext cx="7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rs1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57A7D8-64F0-4BEC-AB02-D798C8A37D5B}"/>
              </a:ext>
            </a:extLst>
          </p:cNvPr>
          <p:cNvSpPr txBox="1"/>
          <p:nvPr/>
        </p:nvSpPr>
        <p:spPr>
          <a:xfrm>
            <a:off x="1769081" y="3652777"/>
            <a:ext cx="432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offsetA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Start address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matA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memory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F93E05E-BD1D-01A2-2A1C-46DB25E53638}"/>
              </a:ext>
            </a:extLst>
          </p:cNvPr>
          <p:cNvSpPr txBox="1"/>
          <p:nvPr/>
        </p:nvSpPr>
        <p:spPr>
          <a:xfrm>
            <a:off x="6343895" y="2897731"/>
            <a:ext cx="5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55EE6D0-CC9F-1B4A-32FA-759A7EF32AFB}"/>
              </a:ext>
            </a:extLst>
          </p:cNvPr>
          <p:cNvGraphicFramePr>
            <a:graphicFrameLocks noGrp="1"/>
          </p:cNvGraphicFramePr>
          <p:nvPr/>
        </p:nvGraphicFramePr>
        <p:xfrm>
          <a:off x="1446784" y="4858050"/>
          <a:ext cx="946201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1008">
                  <a:extLst>
                    <a:ext uri="{9D8B030D-6E8A-4147-A177-3AD203B41FA5}">
                      <a16:colId xmlns:a16="http://schemas.microsoft.com/office/drawing/2014/main" val="3199227575"/>
                    </a:ext>
                  </a:extLst>
                </a:gridCol>
                <a:gridCol w="4731008">
                  <a:extLst>
                    <a:ext uri="{9D8B030D-6E8A-4147-A177-3AD203B41FA5}">
                      <a16:colId xmlns:a16="http://schemas.microsoft.com/office/drawing/2014/main" val="337683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[15:0]</a:t>
                      </a:r>
                      <a:endParaRPr lang="zh-CN" altLang="en-US" dirty="0"/>
                    </a:p>
                  </a:txBody>
                  <a:tcPr marL="0" marR="0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77408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1AB427FD-1362-A0E1-A551-23807F753FB8}"/>
              </a:ext>
            </a:extLst>
          </p:cNvPr>
          <p:cNvSpPr txBox="1"/>
          <p:nvPr/>
        </p:nvSpPr>
        <p:spPr>
          <a:xfrm>
            <a:off x="10491897" y="4492216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EA8B3A-169E-2613-3452-B91993A55F38}"/>
              </a:ext>
            </a:extLst>
          </p:cNvPr>
          <p:cNvSpPr txBox="1"/>
          <p:nvPr/>
        </p:nvSpPr>
        <p:spPr>
          <a:xfrm>
            <a:off x="6056960" y="4492216"/>
            <a:ext cx="512064" cy="36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15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CEED4D-15B5-12F0-60C4-6B4D71083628}"/>
              </a:ext>
            </a:extLst>
          </p:cNvPr>
          <p:cNvSpPr txBox="1"/>
          <p:nvPr/>
        </p:nvSpPr>
        <p:spPr>
          <a:xfrm>
            <a:off x="6569024" y="3652777"/>
            <a:ext cx="432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offsetB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Start address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vecB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memory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3D8F28A-3986-FFC3-4005-56BA012EA5B4}"/>
              </a:ext>
            </a:extLst>
          </p:cNvPr>
          <p:cNvSpPr txBox="1"/>
          <p:nvPr/>
        </p:nvSpPr>
        <p:spPr>
          <a:xfrm>
            <a:off x="6569024" y="5307355"/>
            <a:ext cx="432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offsetC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Start address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vecC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memory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D40777-B5E0-331C-A46D-33F3E2A435DC}"/>
              </a:ext>
            </a:extLst>
          </p:cNvPr>
          <p:cNvSpPr txBox="1"/>
          <p:nvPr/>
        </p:nvSpPr>
        <p:spPr>
          <a:xfrm>
            <a:off x="722382" y="4816712"/>
            <a:ext cx="71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rs2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1EAA42-AAE2-A015-73EF-87C88443CDD7}"/>
              </a:ext>
            </a:extLst>
          </p:cNvPr>
          <p:cNvSpPr txBox="1"/>
          <p:nvPr/>
        </p:nvSpPr>
        <p:spPr>
          <a:xfrm>
            <a:off x="6102896" y="4039458"/>
            <a:ext cx="502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useC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1: Do accumulation on C[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]; 0: Overwrite 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378CA1F3-C2AC-4ED2-4205-2286289C00C9}"/>
              </a:ext>
            </a:extLst>
          </p:cNvPr>
          <p:cNvCxnSpPr>
            <a:cxnSpLocks/>
          </p:cNvCxnSpPr>
          <p:nvPr/>
        </p:nvCxnSpPr>
        <p:spPr>
          <a:xfrm flipV="1">
            <a:off x="6325736" y="3701879"/>
            <a:ext cx="0" cy="41975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39F6AC42-A837-FC00-484F-AFD920FF19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94D5B9-69BC-274E-B750-2023A58CF66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3505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07EA-348E-683B-38D3-23FACB420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93FE09-04CD-331E-2829-06980BAB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Example (2): CPU LLM Inference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D77F24-E5F3-8A2E-96D7-0D6F3134C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Compute GEMV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18B442-978A-1B3E-E8C6-9428B104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0D47F5-F22C-2C17-9713-FFF453DDABC2}"/>
              </a:ext>
            </a:extLst>
          </p:cNvPr>
          <p:cNvSpPr/>
          <p:nvPr/>
        </p:nvSpPr>
        <p:spPr>
          <a:xfrm>
            <a:off x="725050" y="1693311"/>
            <a:ext cx="5370950" cy="44328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inference.cadl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1C74B3-29E3-D879-B6E7-7F0F15B6B3CB}"/>
              </a:ext>
            </a:extLst>
          </p:cNvPr>
          <p:cNvSpPr txBox="1"/>
          <p:nvPr/>
        </p:nvSpPr>
        <p:spPr>
          <a:xfrm>
            <a:off x="833488" y="2094291"/>
            <a:ext cx="52694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#[opcode(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7'b0001011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#[funct7(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7'b0000000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rtype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gemv16_i8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rs2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&gt;&gt;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&amp;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32'h7FFF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&amp;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32'hFFFF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use_c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&gt;&gt;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&amp;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}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while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_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rd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C057C-B96D-F22D-C901-7C7FBFC33E45}"/>
              </a:ext>
            </a:extLst>
          </p:cNvPr>
          <p:cNvSpPr/>
          <p:nvPr/>
        </p:nvSpPr>
        <p:spPr>
          <a:xfrm>
            <a:off x="6255473" y="1693311"/>
            <a:ext cx="5370950" cy="44328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D17CFF-B5B9-2183-2C82-E2170E7F1AB4}"/>
              </a:ext>
            </a:extLst>
          </p:cNvPr>
          <p:cNvSpPr txBox="1"/>
          <p:nvPr/>
        </p:nvSpPr>
        <p:spPr>
          <a:xfrm>
            <a:off x="6389281" y="1770690"/>
            <a:ext cx="526940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zacc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unroll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with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do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128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matA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zacc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zacc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while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k_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&lt;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offsetC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c_val_raw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(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use_c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c_val_raw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else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{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32'h0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zacc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c_val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matC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c_idx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c_out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let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_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u32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97BC3A-7C40-780C-675C-F959E5185880}"/>
              </a:ext>
            </a:extLst>
          </p:cNvPr>
          <p:cNvSpPr txBox="1"/>
          <p:nvPr/>
        </p:nvSpPr>
        <p:spPr>
          <a:xfrm>
            <a:off x="4575541" y="1053860"/>
            <a:ext cx="708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 this file at: 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$APS/tutorial/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inference.cadl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429885-AF5E-002C-9786-FF3392D5CBE4}"/>
              </a:ext>
            </a:extLst>
          </p:cNvPr>
          <p:cNvSpPr txBox="1"/>
          <p:nvPr/>
        </p:nvSpPr>
        <p:spPr>
          <a:xfrm>
            <a:off x="1328453" y="4882387"/>
            <a:ext cx="416068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E1270F1-9ED0-7B38-6945-04D6A1C7EBCB}"/>
              </a:ext>
            </a:extLst>
          </p:cNvPr>
          <p:cNvCxnSpPr>
            <a:cxnSpLocks/>
          </p:cNvCxnSpPr>
          <p:nvPr/>
        </p:nvCxnSpPr>
        <p:spPr>
          <a:xfrm flipV="1">
            <a:off x="5489135" y="1693311"/>
            <a:ext cx="766338" cy="318907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346A175-6E37-2CAA-21E7-8827300307FF}"/>
              </a:ext>
            </a:extLst>
          </p:cNvPr>
          <p:cNvCxnSpPr>
            <a:cxnSpLocks/>
          </p:cNvCxnSpPr>
          <p:nvPr/>
        </p:nvCxnSpPr>
        <p:spPr>
          <a:xfrm>
            <a:off x="5489135" y="5282497"/>
            <a:ext cx="766338" cy="84366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B66DE04B-1ED4-F773-5BD1-F7772246CA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9307CF-3FA8-2144-88D9-0A7213932CF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495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EF2C-ED3B-BF73-DEC6-265F0554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CE2C3-34CC-3D30-CC68-F9333474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and Compiling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D6F6B9-2690-C52B-A98E-5D02F360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synthesis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 compiler</a:t>
            </a:r>
          </a:p>
          <a:p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will produce </a:t>
            </a:r>
            <a:r>
              <a:rPr kumimoji="1" lang="en-US" altLang="zh-CN" i="1" dirty="0" err="1">
                <a:latin typeface="Calibri" panose="020F0502020204030204" pitchFamily="34" charset="0"/>
                <a:cs typeface="Calibri" panose="020F0502020204030204" pitchFamily="34" charset="0"/>
              </a:rPr>
              <a:t>inference.riscv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 (with ISAX)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i="1" dirty="0" err="1">
                <a:latin typeface="Calibri" panose="020F0502020204030204" pitchFamily="34" charset="0"/>
                <a:cs typeface="Calibri" panose="020F0502020204030204" pitchFamily="34" charset="0"/>
              </a:rPr>
              <a:t>inference_native.riscv</a:t>
            </a:r>
            <a:r>
              <a:rPr kumimoji="1"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 (without ISAX)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 outputs/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222C1F-ED26-9D50-AD51-8CA4E7DB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0C3653-DC69-7716-CCB7-60D45ED1E4BB}"/>
              </a:ext>
            </a:extLst>
          </p:cNvPr>
          <p:cNvSpPr txBox="1"/>
          <p:nvPr/>
        </p:nvSpPr>
        <p:spPr>
          <a:xfrm>
            <a:off x="4722312" y="1444651"/>
            <a:ext cx="6504718" cy="46166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OR RUN: cd $APS/tutorial &amp;&amp; bash a8-ex2synth.sh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6BAF4-D45A-57FA-6103-76DAC283F2EB}"/>
              </a:ext>
            </a:extLst>
          </p:cNvPr>
          <p:cNvSpPr txBox="1"/>
          <p:nvPr/>
        </p:nvSpPr>
        <p:spPr>
          <a:xfrm>
            <a:off x="734911" y="3014739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sv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outputs/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inference_cmt.mlir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outputs/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inference.sv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74B095-51DD-2F60-7281-5B3498643E9B}"/>
              </a:ext>
            </a:extLst>
          </p:cNvPr>
          <p:cNvSpPr txBox="1"/>
          <p:nvPr/>
        </p:nvSpPr>
        <p:spPr>
          <a:xfrm>
            <a:off x="734911" y="2529796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opt outputs/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inference.mlir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outputs/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inference_cmt.mlir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FCC880-BC15-3354-8B8B-747AEB90C9D2}"/>
              </a:ext>
            </a:extLst>
          </p:cNvPr>
          <p:cNvSpPr txBox="1"/>
          <p:nvPr/>
        </p:nvSpPr>
        <p:spPr>
          <a:xfrm>
            <a:off x="734911" y="2043798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$APS/tutorial &amp;&amp;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pixi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run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mlir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inference.cadl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outputs/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inference.mlir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左箭头 10">
            <a:extLst>
              <a:ext uri="{FF2B5EF4-FFF2-40B4-BE49-F238E27FC236}">
                <a16:creationId xmlns:a16="http://schemas.microsoft.com/office/drawing/2014/main" id="{4C47EC6A-E158-FD82-9EED-2042ED2FF585}"/>
              </a:ext>
            </a:extLst>
          </p:cNvPr>
          <p:cNvSpPr/>
          <p:nvPr/>
        </p:nvSpPr>
        <p:spPr>
          <a:xfrm rot="16200000">
            <a:off x="10703873" y="935128"/>
            <a:ext cx="331146" cy="537882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50A3DD-D82D-AC14-46C9-C66094C9213F}"/>
              </a:ext>
            </a:extLst>
          </p:cNvPr>
          <p:cNvSpPr txBox="1"/>
          <p:nvPr/>
        </p:nvSpPr>
        <p:spPr>
          <a:xfrm>
            <a:off x="6868875" y="970819"/>
            <a:ext cx="382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We recommend to use this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1A82D9-73EC-91EC-9C0F-65A488258D8B}"/>
              </a:ext>
            </a:extLst>
          </p:cNvPr>
          <p:cNvSpPr txBox="1"/>
          <p:nvPr/>
        </p:nvSpPr>
        <p:spPr>
          <a:xfrm>
            <a:off x="734911" y="4212564"/>
            <a:ext cx="1084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cd $APS/tutorial &amp;&amp; bash a9-ex2compile.sh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052FB116-3090-A652-683F-4169A9C914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5E6D6E-E925-A442-B019-385901075DD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06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8AFB7-FE9E-5E1F-19DB-FCEFF2E1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4739F-8EFC-600E-1F00-52A4827FE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FPGA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78681-42AF-3AD8-773A-1DF77047C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FPGA Prototyping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Try it out after this tutorial if you have ZC706 board and basic knowledge of ZYNQ development!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(1) Replace “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ISAX.sv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” in APS-FPGA Project with “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inference.sv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”;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(2) Run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Vivado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Synthesis,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PnR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and generate bitstream;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(3) Use “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petalinux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-package” to generate BOOT.BIN;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(4) Format your SD card into two partition, format the first partition in FAT32;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(5) copy BOOT.BIN,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boot.scr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image.ub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the first partition;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(6) Use “dd” to copy our 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rootfs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the second partition.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B143D1-61F8-5CF5-8E32-AB185FCC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2BE649-59DF-1B69-CD81-D6203D519C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F4F33D-A90F-5F49-A646-3894B47AE9C6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194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1B718-0D5E-DC7C-10F1-B8DA652BA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BD0B-0A8E-2210-021B-5917323C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C7FCB-AEB4-F702-51E5-19E5733D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FPGA Prototyping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Load the binary “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inference.riscv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” and “</a:t>
            </a:r>
            <a:r>
              <a:rPr kumimoji="1"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inference_native.riscv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Run:  </a:t>
            </a:r>
            <a:r>
              <a:rPr kumimoji="1" lang="en-US" altLang="zh-CN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kumimoji="1"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 ./</a:t>
            </a:r>
            <a:r>
              <a:rPr kumimoji="1" lang="en-US" altLang="zh-CN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aps_prog</a:t>
            </a:r>
            <a:r>
              <a:rPr kumimoji="1"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 ~/</a:t>
            </a:r>
            <a:r>
              <a:rPr kumimoji="1" lang="en-US" altLang="zh-CN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inference.riscv</a:t>
            </a:r>
            <a:r>
              <a:rPr kumimoji="1"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 OR ~/</a:t>
            </a:r>
            <a:r>
              <a:rPr kumimoji="1" lang="en-US" altLang="zh-CN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inference_native.riscv</a:t>
            </a:r>
            <a:endParaRPr kumimoji="1" lang="en-US" altLang="zh-CN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A35F81-B7E0-8935-1F28-D692C593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44EF75-FC8F-67D5-F66E-0E6514287246}"/>
              </a:ext>
            </a:extLst>
          </p:cNvPr>
          <p:cNvSpPr txBox="1"/>
          <p:nvPr/>
        </p:nvSpPr>
        <p:spPr>
          <a:xfrm>
            <a:off x="941511" y="2640486"/>
            <a:ext cx="5031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Baseline (~0.24tok/s)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E322CE-3A4E-A0C6-EC3E-A53B11668E3F}"/>
              </a:ext>
            </a:extLst>
          </p:cNvPr>
          <p:cNvSpPr txBox="1"/>
          <p:nvPr/>
        </p:nvSpPr>
        <p:spPr>
          <a:xfrm>
            <a:off x="6437715" y="2640486"/>
            <a:ext cx="46798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APS (~1.19tok/s)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0" name="2026-01-17 13-44-39">
            <a:hlinkClick r:id="" action="ppaction://media"/>
            <a:extLst>
              <a:ext uri="{FF2B5EF4-FFF2-40B4-BE49-F238E27FC236}">
                <a16:creationId xmlns:a16="http://schemas.microsoft.com/office/drawing/2014/main" id="{6679EE17-0270-25CB-8D9C-6A02CA65B5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65.4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2992" y="3121033"/>
            <a:ext cx="5001730" cy="2813473"/>
          </a:xfrm>
          <a:prstGeom prst="rect">
            <a:avLst/>
          </a:prstGeom>
        </p:spPr>
      </p:pic>
      <p:pic>
        <p:nvPicPr>
          <p:cNvPr id="11" name="2026-01-17 13-45-41">
            <a:hlinkClick r:id="" action="ppaction://media"/>
            <a:extLst>
              <a:ext uri="{FF2B5EF4-FFF2-40B4-BE49-F238E27FC236}">
                <a16:creationId xmlns:a16="http://schemas.microsoft.com/office/drawing/2014/main" id="{48299404-D601-2367-82D3-BA55FBBA22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765.313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1153" y="3127938"/>
            <a:ext cx="5001730" cy="2813473"/>
          </a:xfrm>
          <a:prstGeom prst="rect">
            <a:avLst/>
          </a:prstGeom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A1D0CE0-92CE-A884-D4AB-E4CDC0E507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1DCC3F-DC67-7843-B7A1-313B367E32A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48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 sz="3200">
              <a:ea typeface="Fira Code" pitchFamily="1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2213568"/>
            <a:ext cx="3744416" cy="810184"/>
          </a:xfrm>
          <a:custGeom>
            <a:avLst/>
            <a:gdLst>
              <a:gd name="csX0" fmla="*/ 0 w 3744416"/>
              <a:gd name="csY0" fmla="*/ 0 h 810184"/>
              <a:gd name="csX1" fmla="*/ 586625 w 3744416"/>
              <a:gd name="csY1" fmla="*/ 0 h 810184"/>
              <a:gd name="csX2" fmla="*/ 1098362 w 3744416"/>
              <a:gd name="csY2" fmla="*/ 0 h 810184"/>
              <a:gd name="csX3" fmla="*/ 1647543 w 3744416"/>
              <a:gd name="csY3" fmla="*/ 0 h 810184"/>
              <a:gd name="csX4" fmla="*/ 2309057 w 3744416"/>
              <a:gd name="csY4" fmla="*/ 0 h 810184"/>
              <a:gd name="csX5" fmla="*/ 2895682 w 3744416"/>
              <a:gd name="csY5" fmla="*/ 0 h 810184"/>
              <a:gd name="csX6" fmla="*/ 3744416 w 3744416"/>
              <a:gd name="csY6" fmla="*/ 0 h 810184"/>
              <a:gd name="csX7" fmla="*/ 3744416 w 3744416"/>
              <a:gd name="csY7" fmla="*/ 413194 h 810184"/>
              <a:gd name="csX8" fmla="*/ 3744416 w 3744416"/>
              <a:gd name="csY8" fmla="*/ 810184 h 810184"/>
              <a:gd name="csX9" fmla="*/ 3120347 w 3744416"/>
              <a:gd name="csY9" fmla="*/ 810184 h 810184"/>
              <a:gd name="csX10" fmla="*/ 2571166 w 3744416"/>
              <a:gd name="csY10" fmla="*/ 810184 h 810184"/>
              <a:gd name="csX11" fmla="*/ 1872208 w 3744416"/>
              <a:gd name="csY11" fmla="*/ 810184 h 810184"/>
              <a:gd name="csX12" fmla="*/ 1285583 w 3744416"/>
              <a:gd name="csY12" fmla="*/ 810184 h 810184"/>
              <a:gd name="csX13" fmla="*/ 773846 w 3744416"/>
              <a:gd name="csY13" fmla="*/ 810184 h 810184"/>
              <a:gd name="csX14" fmla="*/ 0 w 3744416"/>
              <a:gd name="csY14" fmla="*/ 810184 h 810184"/>
              <a:gd name="csX15" fmla="*/ 0 w 3744416"/>
              <a:gd name="csY15" fmla="*/ 421296 h 810184"/>
              <a:gd name="csX16" fmla="*/ 0 w 3744416"/>
              <a:gd name="csY16" fmla="*/ 0 h 8101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2313358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2313358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2381789"/>
            <a:ext cx="3635538" cy="504056"/>
          </a:xfrm>
          <a:custGeom>
            <a:avLst/>
            <a:gdLst>
              <a:gd name="csX0" fmla="*/ 0 w 3635538"/>
              <a:gd name="csY0" fmla="*/ 84011 h 504056"/>
              <a:gd name="csX1" fmla="*/ 84011 w 3635538"/>
              <a:gd name="csY1" fmla="*/ 0 h 504056"/>
              <a:gd name="csX2" fmla="*/ 708164 w 3635538"/>
              <a:gd name="csY2" fmla="*/ 0 h 504056"/>
              <a:gd name="csX3" fmla="*/ 1401667 w 3635538"/>
              <a:gd name="csY3" fmla="*/ 0 h 504056"/>
              <a:gd name="csX4" fmla="*/ 2025820 w 3635538"/>
              <a:gd name="csY4" fmla="*/ 0 h 504056"/>
              <a:gd name="csX5" fmla="*/ 2719323 w 3635538"/>
              <a:gd name="csY5" fmla="*/ 0 h 504056"/>
              <a:gd name="csX6" fmla="*/ 3551527 w 3635538"/>
              <a:gd name="csY6" fmla="*/ 0 h 504056"/>
              <a:gd name="csX7" fmla="*/ 3635538 w 3635538"/>
              <a:gd name="csY7" fmla="*/ 84011 h 504056"/>
              <a:gd name="csX8" fmla="*/ 3635538 w 3635538"/>
              <a:gd name="csY8" fmla="*/ 420045 h 504056"/>
              <a:gd name="csX9" fmla="*/ 3551527 w 3635538"/>
              <a:gd name="csY9" fmla="*/ 504056 h 504056"/>
              <a:gd name="csX10" fmla="*/ 2892699 w 3635538"/>
              <a:gd name="csY10" fmla="*/ 504056 h 504056"/>
              <a:gd name="csX11" fmla="*/ 2303221 w 3635538"/>
              <a:gd name="csY11" fmla="*/ 504056 h 504056"/>
              <a:gd name="csX12" fmla="*/ 1575043 w 3635538"/>
              <a:gd name="csY12" fmla="*/ 504056 h 504056"/>
              <a:gd name="csX13" fmla="*/ 950890 w 3635538"/>
              <a:gd name="csY13" fmla="*/ 504056 h 504056"/>
              <a:gd name="csX14" fmla="*/ 84011 w 3635538"/>
              <a:gd name="csY14" fmla="*/ 504056 h 504056"/>
              <a:gd name="csX15" fmla="*/ 0 w 3635538"/>
              <a:gd name="csY15" fmla="*/ 420045 h 504056"/>
              <a:gd name="csX16" fmla="*/ 0 w 3635538"/>
              <a:gd name="csY16" fmla="*/ 84011 h 5040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6979-D00F-46EA-8FE4-12C772A03150}"/>
              </a:ext>
            </a:extLst>
          </p:cNvPr>
          <p:cNvSpPr txBox="1"/>
          <p:nvPr/>
        </p:nvSpPr>
        <p:spPr>
          <a:xfrm>
            <a:off x="5325667" y="3939953"/>
            <a:ext cx="65860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Hardware logic is organized as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the execution unit!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Don’t be afriad!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😁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 consider one rule as a group of operations that execute together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cmt2, we have two types of rules: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rules and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always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rules: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rule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need to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 invoked (Bluespec method)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always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rule runs actively (Bluespec rule)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57670-2351-443B-AC31-9C3D9A8F305E}"/>
              </a:ext>
            </a:extLst>
          </p:cNvPr>
          <p:cNvSpPr txBox="1"/>
          <p:nvPr/>
        </p:nvSpPr>
        <p:spPr>
          <a:xfrm>
            <a:off x="8710331" y="1777710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C1BC7-AB94-4BA2-926C-D8EC61ECF67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the top of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799C9D5-F5D7-4763-8C08-A8392897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0B0494-63D7-4753-847F-6921F0685953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3E7E-F0B5-4029-A6CE-C39B619DDCC7}"/>
              </a:ext>
            </a:extLst>
          </p:cNvPr>
          <p:cNvSpPr txBox="1"/>
          <p:nvPr/>
        </p:nvSpPr>
        <p:spPr>
          <a:xfrm>
            <a:off x="7847213" y="3269628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D7119-7BEA-4158-B0ED-FE94D217051B}"/>
              </a:ext>
            </a:extLst>
          </p:cNvPr>
          <p:cNvSpPr txBox="1"/>
          <p:nvPr/>
        </p:nvSpPr>
        <p:spPr>
          <a:xfrm>
            <a:off x="5009757" y="303879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cmt2!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198F6D1-95D5-DD3A-18FA-2EF06C1F36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9A9896-B7BA-5C4C-ABA4-E37AB99FDBA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623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E35B-874F-45B5-ABEC-73F27D1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3335D-3241-4E87-A5BF-2AD96FAE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54FBD-F337-42A2-B57C-D3891B612344}"/>
              </a:ext>
            </a:extLst>
          </p:cNvPr>
          <p:cNvSpPr txBox="1"/>
          <p:nvPr/>
        </p:nvSpPr>
        <p:spPr>
          <a:xfrm>
            <a:off x="6312992" y="1841289"/>
            <a:ext cx="406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following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itfc_declare!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6EE98-010C-4258-89F9-439BD4986D5E}"/>
              </a:ext>
            </a:extLst>
          </p:cNvPr>
          <p:cNvSpPr txBox="1"/>
          <p:nvPr/>
        </p:nvSpPr>
        <p:spPr>
          <a:xfrm>
            <a:off x="5303912" y="2533368"/>
            <a:ext cx="5832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starts a function!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#[module]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macro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transfoms the function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create a module of the interface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B5E66-0C6A-407E-9E33-44597DC3AF64}"/>
              </a:ext>
            </a:extLst>
          </p:cNvPr>
          <p:cNvSpPr/>
          <p:nvPr/>
        </p:nvSpPr>
        <p:spPr>
          <a:xfrm>
            <a:off x="6192743" y="4710207"/>
            <a:ext cx="3744416" cy="810184"/>
          </a:xfrm>
          <a:custGeom>
            <a:avLst/>
            <a:gdLst>
              <a:gd name="csX0" fmla="*/ 0 w 3744416"/>
              <a:gd name="csY0" fmla="*/ 0 h 810184"/>
              <a:gd name="csX1" fmla="*/ 586625 w 3744416"/>
              <a:gd name="csY1" fmla="*/ 0 h 810184"/>
              <a:gd name="csX2" fmla="*/ 1098362 w 3744416"/>
              <a:gd name="csY2" fmla="*/ 0 h 810184"/>
              <a:gd name="csX3" fmla="*/ 1647543 w 3744416"/>
              <a:gd name="csY3" fmla="*/ 0 h 810184"/>
              <a:gd name="csX4" fmla="*/ 2309057 w 3744416"/>
              <a:gd name="csY4" fmla="*/ 0 h 810184"/>
              <a:gd name="csX5" fmla="*/ 2895682 w 3744416"/>
              <a:gd name="csY5" fmla="*/ 0 h 810184"/>
              <a:gd name="csX6" fmla="*/ 3744416 w 3744416"/>
              <a:gd name="csY6" fmla="*/ 0 h 810184"/>
              <a:gd name="csX7" fmla="*/ 3744416 w 3744416"/>
              <a:gd name="csY7" fmla="*/ 413194 h 810184"/>
              <a:gd name="csX8" fmla="*/ 3744416 w 3744416"/>
              <a:gd name="csY8" fmla="*/ 810184 h 810184"/>
              <a:gd name="csX9" fmla="*/ 3120347 w 3744416"/>
              <a:gd name="csY9" fmla="*/ 810184 h 810184"/>
              <a:gd name="csX10" fmla="*/ 2571166 w 3744416"/>
              <a:gd name="csY10" fmla="*/ 810184 h 810184"/>
              <a:gd name="csX11" fmla="*/ 1872208 w 3744416"/>
              <a:gd name="csY11" fmla="*/ 810184 h 810184"/>
              <a:gd name="csX12" fmla="*/ 1285583 w 3744416"/>
              <a:gd name="csY12" fmla="*/ 810184 h 810184"/>
              <a:gd name="csX13" fmla="*/ 773846 w 3744416"/>
              <a:gd name="csY13" fmla="*/ 810184 h 810184"/>
              <a:gd name="csX14" fmla="*/ 0 w 3744416"/>
              <a:gd name="csY14" fmla="*/ 810184 h 810184"/>
              <a:gd name="csX15" fmla="*/ 0 w 3744416"/>
              <a:gd name="csY15" fmla="*/ 421296 h 810184"/>
              <a:gd name="csX16" fmla="*/ 0 w 3744416"/>
              <a:gd name="csY16" fmla="*/ 0 h 81018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9367B-13A7-4B08-928F-68DAEB124464}"/>
              </a:ext>
            </a:extLst>
          </p:cNvPr>
          <p:cNvSpPr/>
          <p:nvPr/>
        </p:nvSpPr>
        <p:spPr>
          <a:xfrm>
            <a:off x="580482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7D9F2-E343-4CA2-A3FE-32B4ED0F354C}"/>
              </a:ext>
            </a:extLst>
          </p:cNvPr>
          <p:cNvSpPr txBox="1"/>
          <p:nvPr/>
        </p:nvSpPr>
        <p:spPr>
          <a:xfrm>
            <a:off x="5524927" y="4809997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F5BE2-40C8-4AD0-956C-92261190731C}"/>
              </a:ext>
            </a:extLst>
          </p:cNvPr>
          <p:cNvSpPr/>
          <p:nvPr/>
        </p:nvSpPr>
        <p:spPr>
          <a:xfrm>
            <a:off x="999655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66A0F-8BA0-4032-8C87-2EF5429011FA}"/>
              </a:ext>
            </a:extLst>
          </p:cNvPr>
          <p:cNvSpPr txBox="1"/>
          <p:nvPr/>
        </p:nvSpPr>
        <p:spPr>
          <a:xfrm>
            <a:off x="9989295" y="4809997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997BC-A6C1-4859-A724-FA8EC516EC4A}"/>
              </a:ext>
            </a:extLst>
          </p:cNvPr>
          <p:cNvSpPr/>
          <p:nvPr/>
        </p:nvSpPr>
        <p:spPr>
          <a:xfrm>
            <a:off x="6222718" y="4878428"/>
            <a:ext cx="3635538" cy="504056"/>
          </a:xfrm>
          <a:custGeom>
            <a:avLst/>
            <a:gdLst>
              <a:gd name="csX0" fmla="*/ 0 w 3635538"/>
              <a:gd name="csY0" fmla="*/ 84011 h 504056"/>
              <a:gd name="csX1" fmla="*/ 84011 w 3635538"/>
              <a:gd name="csY1" fmla="*/ 0 h 504056"/>
              <a:gd name="csX2" fmla="*/ 708164 w 3635538"/>
              <a:gd name="csY2" fmla="*/ 0 h 504056"/>
              <a:gd name="csX3" fmla="*/ 1401667 w 3635538"/>
              <a:gd name="csY3" fmla="*/ 0 h 504056"/>
              <a:gd name="csX4" fmla="*/ 2025820 w 3635538"/>
              <a:gd name="csY4" fmla="*/ 0 h 504056"/>
              <a:gd name="csX5" fmla="*/ 2719323 w 3635538"/>
              <a:gd name="csY5" fmla="*/ 0 h 504056"/>
              <a:gd name="csX6" fmla="*/ 3551527 w 3635538"/>
              <a:gd name="csY6" fmla="*/ 0 h 504056"/>
              <a:gd name="csX7" fmla="*/ 3635538 w 3635538"/>
              <a:gd name="csY7" fmla="*/ 84011 h 504056"/>
              <a:gd name="csX8" fmla="*/ 3635538 w 3635538"/>
              <a:gd name="csY8" fmla="*/ 420045 h 504056"/>
              <a:gd name="csX9" fmla="*/ 3551527 w 3635538"/>
              <a:gd name="csY9" fmla="*/ 504056 h 504056"/>
              <a:gd name="csX10" fmla="*/ 2892699 w 3635538"/>
              <a:gd name="csY10" fmla="*/ 504056 h 504056"/>
              <a:gd name="csX11" fmla="*/ 2303221 w 3635538"/>
              <a:gd name="csY11" fmla="*/ 504056 h 504056"/>
              <a:gd name="csX12" fmla="*/ 1575043 w 3635538"/>
              <a:gd name="csY12" fmla="*/ 504056 h 504056"/>
              <a:gd name="csX13" fmla="*/ 950890 w 3635538"/>
              <a:gd name="csY13" fmla="*/ 504056 h 504056"/>
              <a:gd name="csX14" fmla="*/ 84011 w 3635538"/>
              <a:gd name="csY14" fmla="*/ 504056 h 504056"/>
              <a:gd name="csX15" fmla="*/ 0 w 3635538"/>
              <a:gd name="csY15" fmla="*/ 420045 h 504056"/>
              <a:gd name="csX16" fmla="*/ 0 w 3635538"/>
              <a:gd name="csY16" fmla="*/ 84011 h 5040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CA95-8C20-4DE3-9B1A-587A723C5148}"/>
              </a:ext>
            </a:extLst>
          </p:cNvPr>
          <p:cNvSpPr txBox="1"/>
          <p:nvPr/>
        </p:nvSpPr>
        <p:spPr>
          <a:xfrm>
            <a:off x="8800178" y="427434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A2B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A98C-91A2-457E-B7C7-06F4C00C417A}"/>
              </a:ext>
            </a:extLst>
          </p:cNvPr>
          <p:cNvSpPr txBox="1"/>
          <p:nvPr/>
        </p:nvSpPr>
        <p:spPr>
          <a:xfrm>
            <a:off x="7995441" y="4274349"/>
            <a:ext cx="927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add1 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08C79-0D7F-4A97-BF85-658423415DFC}"/>
              </a:ext>
            </a:extLst>
          </p:cNvPr>
          <p:cNvSpPr txBox="1"/>
          <p:nvPr/>
        </p:nvSpPr>
        <p:spPr>
          <a:xfrm>
            <a:off x="5489754" y="4237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UInt(4)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E8296-3995-4A38-B4D9-3970C99553A4}"/>
              </a:ext>
            </a:extLst>
          </p:cNvPr>
          <p:cNvSpPr txBox="1"/>
          <p:nvPr/>
        </p:nvSpPr>
        <p:spPr>
          <a:xfrm>
            <a:off x="8839519" y="493063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b=a+1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039AEC-2D47-4E0B-A329-4CE8D898AC83}"/>
              </a:ext>
            </a:extLst>
          </p:cNvPr>
          <p:cNvSpPr/>
          <p:nvPr/>
        </p:nvSpPr>
        <p:spPr>
          <a:xfrm>
            <a:off x="5954216" y="4561486"/>
            <a:ext cx="16625" cy="282633"/>
          </a:xfrm>
          <a:custGeom>
            <a:avLst/>
            <a:gdLst>
              <a:gd name="csX0" fmla="*/ 16625 w 16625"/>
              <a:gd name="csY0" fmla="*/ 0 h 282633"/>
              <a:gd name="csX1" fmla="*/ 0 w 16625"/>
              <a:gd name="csY1" fmla="*/ 282633 h 282633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16625" h="282633" extrusionOk="0">
                <a:moveTo>
                  <a:pt x="16625" y="0"/>
                </a:moveTo>
                <a:cubicBezTo>
                  <a:pt x="14270" y="73966"/>
                  <a:pt x="10336" y="174072"/>
                  <a:pt x="0" y="282633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6625 w 16625"/>
                      <a:gd name="connsiteY0" fmla="*/ 0 h 282633"/>
                      <a:gd name="connsiteX1" fmla="*/ 0 w 16625"/>
                      <a:gd name="connsiteY1" fmla="*/ 282633 h 282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25" h="282633">
                        <a:moveTo>
                          <a:pt x="16625" y="0"/>
                        </a:moveTo>
                        <a:lnTo>
                          <a:pt x="0" y="282633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8BE55D-31AA-4264-A8EB-1135C6413CC7}"/>
              </a:ext>
            </a:extLst>
          </p:cNvPr>
          <p:cNvSpPr/>
          <p:nvPr/>
        </p:nvSpPr>
        <p:spPr>
          <a:xfrm>
            <a:off x="6635860" y="4246868"/>
            <a:ext cx="3724101" cy="547375"/>
          </a:xfrm>
          <a:custGeom>
            <a:avLst/>
            <a:gdLst>
              <a:gd name="connsiteX0" fmla="*/ 0 w 3724101"/>
              <a:gd name="connsiteY0" fmla="*/ 98487 h 547375"/>
              <a:gd name="connsiteX1" fmla="*/ 3059083 w 3724101"/>
              <a:gd name="connsiteY1" fmla="*/ 31986 h 547375"/>
              <a:gd name="connsiteX2" fmla="*/ 3724101 w 3724101"/>
              <a:gd name="connsiteY2" fmla="*/ 547375 h 54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101" h="547375">
                <a:moveTo>
                  <a:pt x="0" y="98487"/>
                </a:moveTo>
                <a:cubicBezTo>
                  <a:pt x="1219200" y="27829"/>
                  <a:pt x="2438400" y="-42829"/>
                  <a:pt x="3059083" y="31986"/>
                </a:cubicBezTo>
                <a:cubicBezTo>
                  <a:pt x="3679766" y="106801"/>
                  <a:pt x="3701933" y="327088"/>
                  <a:pt x="3724101" y="547375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284492181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DF06A3-828D-4E45-B99B-E8DC688F1CDE}"/>
              </a:ext>
            </a:extLst>
          </p:cNvPr>
          <p:cNvSpPr txBox="1"/>
          <p:nvPr/>
        </p:nvSpPr>
        <p:spPr>
          <a:xfrm>
            <a:off x="3647728" y="574633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Now, types are given, rules are filled -- Module is completely described! </a:t>
            </a:r>
          </a:p>
        </p:txBody>
      </p: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03884AB9-BFBB-481E-9EE6-59D9D3E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4"/>
          <a:stretch/>
        </p:blipFill>
        <p:spPr>
          <a:xfrm>
            <a:off x="573832" y="1688614"/>
            <a:ext cx="4403525" cy="301366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07DF3C-BD1C-4509-89FF-42D7ECB5E86F}"/>
              </a:ext>
            </a:extLst>
          </p:cNvPr>
          <p:cNvSpPr/>
          <p:nvPr/>
        </p:nvSpPr>
        <p:spPr>
          <a:xfrm rot="337262">
            <a:off x="2667000" y="1936774"/>
            <a:ext cx="3619500" cy="114300"/>
          </a:xfrm>
          <a:custGeom>
            <a:avLst/>
            <a:gdLst>
              <a:gd name="csX0" fmla="*/ 3619500 w 3619500"/>
              <a:gd name="csY0" fmla="*/ 0 h 114300"/>
              <a:gd name="csX1" fmla="*/ 3030039 w 3619500"/>
              <a:gd name="csY1" fmla="*/ 18615 h 114300"/>
              <a:gd name="csX2" fmla="*/ 2585357 w 3619500"/>
              <a:gd name="csY2" fmla="*/ 32657 h 114300"/>
              <a:gd name="csX3" fmla="*/ 2140676 w 3619500"/>
              <a:gd name="csY3" fmla="*/ 46700 h 114300"/>
              <a:gd name="csX4" fmla="*/ 1623604 w 3619500"/>
              <a:gd name="csY4" fmla="*/ 63028 h 114300"/>
              <a:gd name="csX5" fmla="*/ 1070338 w 3619500"/>
              <a:gd name="csY5" fmla="*/ 80500 h 114300"/>
              <a:gd name="csX6" fmla="*/ 661851 w 3619500"/>
              <a:gd name="csY6" fmla="*/ 93399 h 114300"/>
              <a:gd name="csX7" fmla="*/ 0 w 3619500"/>
              <a:gd name="csY7" fmla="*/ 114300 h 114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3619500" h="114300" fill="none" extrusionOk="0">
                <a:moveTo>
                  <a:pt x="3619500" y="0"/>
                </a:moveTo>
                <a:cubicBezTo>
                  <a:pt x="3327614" y="27093"/>
                  <a:pt x="3208717" y="-49015"/>
                  <a:pt x="3030039" y="18615"/>
                </a:cubicBezTo>
                <a:cubicBezTo>
                  <a:pt x="2851361" y="86244"/>
                  <a:pt x="2764205" y="-745"/>
                  <a:pt x="2585357" y="32657"/>
                </a:cubicBezTo>
                <a:cubicBezTo>
                  <a:pt x="2406509" y="66059"/>
                  <a:pt x="2281977" y="26433"/>
                  <a:pt x="2140676" y="46700"/>
                </a:cubicBezTo>
                <a:cubicBezTo>
                  <a:pt x="1999375" y="66967"/>
                  <a:pt x="1805300" y="33980"/>
                  <a:pt x="1623604" y="63028"/>
                </a:cubicBezTo>
                <a:cubicBezTo>
                  <a:pt x="1441908" y="92077"/>
                  <a:pt x="1306231" y="71769"/>
                  <a:pt x="1070338" y="80500"/>
                </a:cubicBezTo>
                <a:cubicBezTo>
                  <a:pt x="834445" y="89230"/>
                  <a:pt x="810431" y="73586"/>
                  <a:pt x="661851" y="93399"/>
                </a:cubicBezTo>
                <a:cubicBezTo>
                  <a:pt x="513271" y="113212"/>
                  <a:pt x="234850" y="68721"/>
                  <a:pt x="0" y="114300"/>
                </a:cubicBezTo>
              </a:path>
              <a:path w="3619500" h="114300" stroke="0" extrusionOk="0">
                <a:moveTo>
                  <a:pt x="3619500" y="0"/>
                </a:moveTo>
                <a:cubicBezTo>
                  <a:pt x="3414008" y="48576"/>
                  <a:pt x="3324205" y="-20482"/>
                  <a:pt x="3138624" y="15186"/>
                </a:cubicBezTo>
                <a:cubicBezTo>
                  <a:pt x="2953043" y="50853"/>
                  <a:pt x="2879143" y="-6244"/>
                  <a:pt x="2730137" y="28085"/>
                </a:cubicBezTo>
                <a:cubicBezTo>
                  <a:pt x="2581131" y="62414"/>
                  <a:pt x="2318707" y="16261"/>
                  <a:pt x="2140676" y="46700"/>
                </a:cubicBezTo>
                <a:cubicBezTo>
                  <a:pt x="1962645" y="77138"/>
                  <a:pt x="1782948" y="48969"/>
                  <a:pt x="1659799" y="61885"/>
                </a:cubicBezTo>
                <a:cubicBezTo>
                  <a:pt x="1536650" y="74801"/>
                  <a:pt x="1361389" y="70671"/>
                  <a:pt x="1178923" y="77071"/>
                </a:cubicBezTo>
                <a:cubicBezTo>
                  <a:pt x="996457" y="83471"/>
                  <a:pt x="714467" y="37243"/>
                  <a:pt x="589461" y="95685"/>
                </a:cubicBezTo>
                <a:cubicBezTo>
                  <a:pt x="464455" y="154127"/>
                  <a:pt x="214480" y="9664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0432D1-42F2-4193-F4AA-33A23395BC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77BAC0-1FC3-C342-8A63-F045366E945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6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AA8-C110-4EB5-B85A-4B0D11D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generates SystemVerilog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0020-1B55-4FC2-9178-2599710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2E-D998-4673-9176-489DE317DD35}"/>
              </a:ext>
            </a:extLst>
          </p:cNvPr>
          <p:cNvSpPr txBox="1"/>
          <p:nvPr/>
        </p:nvSpPr>
        <p:spPr>
          <a:xfrm>
            <a:off x="7249421" y="2387180"/>
            <a:ext cx="292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following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fn add1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B2E2-89E8-43EA-AD88-B004D221B140}"/>
              </a:ext>
            </a:extLst>
          </p:cNvPr>
          <p:cNvSpPr txBox="1"/>
          <p:nvPr/>
        </p:nvSpPr>
        <p:spPr>
          <a:xfrm>
            <a:off x="6322450" y="3234603"/>
            <a:ext cx="491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new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main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function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call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elaborate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for the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module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A0206-CA40-4DAE-8C8F-F65A0FA63B61}"/>
              </a:ext>
            </a:extLst>
          </p:cNvPr>
          <p:cNvSpPr txBox="1"/>
          <p:nvPr/>
        </p:nvSpPr>
        <p:spPr>
          <a:xfrm>
            <a:off x="6404907" y="4371024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 [run] above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or …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71D0E86-403B-4CED-B4BA-59FF708B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4"/>
          <a:stretch/>
        </p:blipFill>
        <p:spPr>
          <a:xfrm>
            <a:off x="573832" y="2478038"/>
            <a:ext cx="5536165" cy="23911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FC36E5-F74D-4369-B578-76AACA239FCC}"/>
              </a:ext>
            </a:extLst>
          </p:cNvPr>
          <p:cNvSpPr/>
          <p:nvPr/>
        </p:nvSpPr>
        <p:spPr>
          <a:xfrm>
            <a:off x="4562885" y="2623258"/>
            <a:ext cx="2651760" cy="114300"/>
          </a:xfrm>
          <a:custGeom>
            <a:avLst/>
            <a:gdLst>
              <a:gd name="csX0" fmla="*/ 2651760 w 2651760"/>
              <a:gd name="csY0" fmla="*/ 0 h 114300"/>
              <a:gd name="csX1" fmla="*/ 2068373 w 2651760"/>
              <a:gd name="csY1" fmla="*/ 25146 h 114300"/>
              <a:gd name="csX2" fmla="*/ 1538021 w 2651760"/>
              <a:gd name="csY2" fmla="*/ 48006 h 114300"/>
              <a:gd name="csX3" fmla="*/ 1007669 w 2651760"/>
              <a:gd name="csY3" fmla="*/ 70866 h 114300"/>
              <a:gd name="csX4" fmla="*/ 530352 w 2651760"/>
              <a:gd name="csY4" fmla="*/ 91440 h 114300"/>
              <a:gd name="csX5" fmla="*/ 0 w 2651760"/>
              <a:gd name="csY5" fmla="*/ 114300 h 114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651760" h="114300" fill="none" extrusionOk="0">
                <a:moveTo>
                  <a:pt x="2651760" y="0"/>
                </a:moveTo>
                <a:cubicBezTo>
                  <a:pt x="2415768" y="39881"/>
                  <a:pt x="2261118" y="-5225"/>
                  <a:pt x="2068373" y="25146"/>
                </a:cubicBezTo>
                <a:cubicBezTo>
                  <a:pt x="1875628" y="55517"/>
                  <a:pt x="1668671" y="-6118"/>
                  <a:pt x="1538021" y="48006"/>
                </a:cubicBezTo>
                <a:cubicBezTo>
                  <a:pt x="1407371" y="102130"/>
                  <a:pt x="1263503" y="10481"/>
                  <a:pt x="1007669" y="70866"/>
                </a:cubicBezTo>
                <a:cubicBezTo>
                  <a:pt x="751835" y="131251"/>
                  <a:pt x="705679" y="51324"/>
                  <a:pt x="530352" y="91440"/>
                </a:cubicBezTo>
                <a:cubicBezTo>
                  <a:pt x="355025" y="131556"/>
                  <a:pt x="140818" y="50728"/>
                  <a:pt x="0" y="114300"/>
                </a:cubicBezTo>
              </a:path>
              <a:path w="2651760" h="114300" stroke="0" extrusionOk="0">
                <a:moveTo>
                  <a:pt x="2651760" y="0"/>
                </a:moveTo>
                <a:cubicBezTo>
                  <a:pt x="2504903" y="32518"/>
                  <a:pt x="2266407" y="-28216"/>
                  <a:pt x="2147926" y="21717"/>
                </a:cubicBezTo>
                <a:cubicBezTo>
                  <a:pt x="2029445" y="71650"/>
                  <a:pt x="1800122" y="-255"/>
                  <a:pt x="1697126" y="41148"/>
                </a:cubicBezTo>
                <a:cubicBezTo>
                  <a:pt x="1594130" y="82551"/>
                  <a:pt x="1231438" y="-7942"/>
                  <a:pt x="1113739" y="66294"/>
                </a:cubicBezTo>
                <a:cubicBezTo>
                  <a:pt x="996040" y="140530"/>
                  <a:pt x="782701" y="41568"/>
                  <a:pt x="609905" y="88011"/>
                </a:cubicBezTo>
                <a:cubicBezTo>
                  <a:pt x="437109" y="134454"/>
                  <a:pt x="128954" y="9420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E5A49-FE0F-47B7-B2E6-AA9BFD97679B}"/>
              </a:ext>
            </a:extLst>
          </p:cNvPr>
          <p:cNvSpPr txBox="1"/>
          <p:nvPr/>
        </p:nvSpPr>
        <p:spPr>
          <a:xfrm>
            <a:off x="5663952" y="5097980"/>
            <a:ext cx="6120679" cy="954107"/>
          </a:xfrm>
          <a:custGeom>
            <a:avLst/>
            <a:gdLst>
              <a:gd name="csX0" fmla="*/ 0 w 6120679"/>
              <a:gd name="csY0" fmla="*/ 0 h 954107"/>
              <a:gd name="csX1" fmla="*/ 6120679 w 6120679"/>
              <a:gd name="csY1" fmla="*/ 0 h 954107"/>
              <a:gd name="csX2" fmla="*/ 6120679 w 6120679"/>
              <a:gd name="csY2" fmla="*/ 954107 h 954107"/>
              <a:gd name="csX3" fmla="*/ 0 w 6120679"/>
              <a:gd name="csY3" fmla="*/ 954107 h 954107"/>
              <a:gd name="csX4" fmla="*/ 0 w 6120679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6120679" h="954107" fill="none" extrusionOk="0">
                <a:moveTo>
                  <a:pt x="0" y="0"/>
                </a:moveTo>
                <a:cubicBezTo>
                  <a:pt x="1388485" y="-86956"/>
                  <a:pt x="4130384" y="-19116"/>
                  <a:pt x="6120679" y="0"/>
                </a:cubicBezTo>
                <a:cubicBezTo>
                  <a:pt x="6104198" y="102934"/>
                  <a:pt x="6178861" y="744870"/>
                  <a:pt x="6120679" y="954107"/>
                </a:cubicBezTo>
                <a:cubicBezTo>
                  <a:pt x="3530349" y="874415"/>
                  <a:pt x="1879880" y="947980"/>
                  <a:pt x="0" y="954107"/>
                </a:cubicBezTo>
                <a:cubicBezTo>
                  <a:pt x="23141" y="845472"/>
                  <a:pt x="56763" y="217876"/>
                  <a:pt x="0" y="0"/>
                </a:cubicBezTo>
                <a:close/>
              </a:path>
              <a:path w="6120679" h="954107" stroke="0" extrusionOk="0">
                <a:moveTo>
                  <a:pt x="0" y="0"/>
                </a:moveTo>
                <a:cubicBezTo>
                  <a:pt x="1257624" y="58260"/>
                  <a:pt x="5045318" y="-159265"/>
                  <a:pt x="6120679" y="0"/>
                </a:cubicBezTo>
                <a:cubicBezTo>
                  <a:pt x="6172744" y="337796"/>
                  <a:pt x="6205796" y="786738"/>
                  <a:pt x="6120679" y="954107"/>
                </a:cubicBezTo>
                <a:cubicBezTo>
                  <a:pt x="4762440" y="890890"/>
                  <a:pt x="2442210" y="1051522"/>
                  <a:pt x="0" y="954107"/>
                </a:cubicBezTo>
                <a:cubicBezTo>
                  <a:pt x="49438" y="696191"/>
                  <a:pt x="39112" y="2941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936930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cargo run --example hello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cat add1.sv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4CD045-1A56-6DD8-6217-7CCDB82553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CC294C5-E567-A148-A808-637968205A6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5578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5303-C61E-B399-CDC3-769C2F835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CE294-EC57-4AD6-ACEB-2CA2ABC4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Project website: </a:t>
            </a:r>
            <a:r>
              <a:rPr lang="en-US" dirty="0">
                <a:hlinkClick r:id="rId3"/>
              </a:rPr>
              <a:t>https://aps.ericlyun.me</a:t>
            </a:r>
            <a:endParaRPr lang="en-US" dirty="0"/>
          </a:p>
          <a:p>
            <a:r>
              <a:rPr lang="en-US" dirty="0"/>
              <a:t>Tutorial (today) page: </a:t>
            </a:r>
            <a:r>
              <a:rPr lang="en-US" dirty="0">
                <a:hlinkClick r:id="rId4"/>
              </a:rPr>
              <a:t>https://aps.ericlyun.me/tutorials/aspdac-2026/</a:t>
            </a:r>
            <a:endParaRPr lang="en-US" dirty="0"/>
          </a:p>
          <a:p>
            <a:endParaRPr lang="en-CN" dirty="0"/>
          </a:p>
          <a:p>
            <a:r>
              <a:rPr lang="en-CN" dirty="0"/>
              <a:t>QR Code: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0D890-83E9-EF7D-F13A-AAC572B9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F8CA399B-234B-33F9-1681-F1FB5C931F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712" y="3284984"/>
            <a:ext cx="2095117" cy="2708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A025B-E52F-EC1B-E3C9-2834643EA5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284" y="2869923"/>
            <a:ext cx="4042938" cy="3256241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82ED758-669A-F8FC-B51D-647B10DC21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20A783A-85A5-0645-B53F-4D06F41ACE1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092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Show features by examples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166438 h 3860802"/>
              <a:gd name="csX3" fmla="*/ 251371 w 502742"/>
              <a:gd name="csY3" fmla="*/ 2569366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236037 h 3860802"/>
              <a:gd name="csX8" fmla="*/ 251371 w 502742"/>
              <a:gd name="csY8" fmla="*/ 657431 h 3860802"/>
              <a:gd name="csX9" fmla="*/ 251371 w 502742"/>
              <a:gd name="csY9" fmla="*/ 41893 h 3860802"/>
              <a:gd name="csX10" fmla="*/ 502742 w 502742"/>
              <a:gd name="csY10" fmla="*/ 0 h 3860802"/>
              <a:gd name="csX11" fmla="*/ 502742 w 502742"/>
              <a:gd name="csY11" fmla="*/ 604859 h 3860802"/>
              <a:gd name="csX12" fmla="*/ 502742 w 502742"/>
              <a:gd name="csY12" fmla="*/ 1248326 h 3860802"/>
              <a:gd name="csX13" fmla="*/ 502742 w 502742"/>
              <a:gd name="csY13" fmla="*/ 1891793 h 3860802"/>
              <a:gd name="csX14" fmla="*/ 502742 w 502742"/>
              <a:gd name="csY14" fmla="*/ 2535260 h 3860802"/>
              <a:gd name="csX15" fmla="*/ 502742 w 502742"/>
              <a:gd name="csY15" fmla="*/ 3217335 h 3860802"/>
              <a:gd name="csX16" fmla="*/ 502742 w 502742"/>
              <a:gd name="csY16" fmla="*/ 3860802 h 3860802"/>
              <a:gd name="csX0" fmla="*/ 502742 w 502742"/>
              <a:gd name="csY0" fmla="*/ 3860802 h 3860802"/>
              <a:gd name="csX1" fmla="*/ 251371 w 502742"/>
              <a:gd name="csY1" fmla="*/ 3818909 h 3860802"/>
              <a:gd name="csX2" fmla="*/ 251371 w 502742"/>
              <a:gd name="csY2" fmla="*/ 3203371 h 3860802"/>
              <a:gd name="csX3" fmla="*/ 251371 w 502742"/>
              <a:gd name="csY3" fmla="*/ 2624765 h 3860802"/>
              <a:gd name="csX4" fmla="*/ 251371 w 502742"/>
              <a:gd name="csY4" fmla="*/ 1972294 h 3860802"/>
              <a:gd name="csX5" fmla="*/ 0 w 502742"/>
              <a:gd name="csY5" fmla="*/ 1930401 h 3860802"/>
              <a:gd name="csX6" fmla="*/ 251371 w 502742"/>
              <a:gd name="csY6" fmla="*/ 1888508 h 3860802"/>
              <a:gd name="csX7" fmla="*/ 251371 w 502742"/>
              <a:gd name="csY7" fmla="*/ 1309902 h 3860802"/>
              <a:gd name="csX8" fmla="*/ 251371 w 502742"/>
              <a:gd name="csY8" fmla="*/ 694364 h 3860802"/>
              <a:gd name="csX9" fmla="*/ 251371 w 502742"/>
              <a:gd name="csY9" fmla="*/ 41893 h 3860802"/>
              <a:gd name="csX10" fmla="*/ 502742 w 502742"/>
              <a:gd name="csY10" fmla="*/ 0 h 38608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the successor of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 (cmt1)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cmt2!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497A6-2AF8-42B3-9D93-B7BA94AE9EF9}"/>
              </a:ext>
            </a:extLst>
          </p:cNvPr>
          <p:cNvSpPr txBox="1"/>
          <p:nvPr/>
        </p:nvSpPr>
        <p:spPr>
          <a:xfrm>
            <a:off x="10001949" y="2092761"/>
            <a:ext cx="172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GEMM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DEA22B-9A42-433E-9F06-59F201867E18}"/>
              </a:ext>
            </a:extLst>
          </p:cNvPr>
          <p:cNvSpPr/>
          <p:nvPr/>
        </p:nvSpPr>
        <p:spPr>
          <a:xfrm>
            <a:off x="8562109" y="2477193"/>
            <a:ext cx="1330036" cy="232756"/>
          </a:xfrm>
          <a:custGeom>
            <a:avLst/>
            <a:gdLst>
              <a:gd name="csX0" fmla="*/ 1330036 w 1330036"/>
              <a:gd name="csY0" fmla="*/ 0 h 232756"/>
              <a:gd name="csX1" fmla="*/ 665018 w 1330036"/>
              <a:gd name="csY1" fmla="*/ 182880 h 232756"/>
              <a:gd name="csX2" fmla="*/ 0 w 1330036"/>
              <a:gd name="csY2" fmla="*/ 232756 h 23275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330036" h="232756" extrusionOk="0">
                <a:moveTo>
                  <a:pt x="1330036" y="0"/>
                </a:moveTo>
                <a:cubicBezTo>
                  <a:pt x="1065492" y="45599"/>
                  <a:pt x="865825" y="151918"/>
                  <a:pt x="665018" y="182880"/>
                </a:cubicBezTo>
                <a:cubicBezTo>
                  <a:pt x="488106" y="231096"/>
                  <a:pt x="167926" y="228923"/>
                  <a:pt x="0" y="232756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30036 w 1330036"/>
                      <a:gd name="connsiteY0" fmla="*/ 0 h 232756"/>
                      <a:gd name="connsiteX1" fmla="*/ 665018 w 1330036"/>
                      <a:gd name="connsiteY1" fmla="*/ 182880 h 232756"/>
                      <a:gd name="connsiteX2" fmla="*/ 0 w 1330036"/>
                      <a:gd name="connsiteY2" fmla="*/ 232756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0036" h="232756">
                        <a:moveTo>
                          <a:pt x="1330036" y="0"/>
                        </a:moveTo>
                        <a:cubicBezTo>
                          <a:pt x="1108363" y="72043"/>
                          <a:pt x="886691" y="144087"/>
                          <a:pt x="665018" y="182880"/>
                        </a:cubicBezTo>
                        <a:cubicBezTo>
                          <a:pt x="443345" y="221673"/>
                          <a:pt x="221672" y="227214"/>
                          <a:pt x="0" y="23275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C687DD-89F1-4F23-A053-D68C589DD5EC}"/>
              </a:ext>
            </a:extLst>
          </p:cNvPr>
          <p:cNvSpPr/>
          <p:nvPr/>
        </p:nvSpPr>
        <p:spPr>
          <a:xfrm>
            <a:off x="8379229" y="2660073"/>
            <a:ext cx="1612669" cy="1296785"/>
          </a:xfrm>
          <a:custGeom>
            <a:avLst/>
            <a:gdLst>
              <a:gd name="csX0" fmla="*/ 1612669 w 1612669"/>
              <a:gd name="csY0" fmla="*/ 0 h 1296785"/>
              <a:gd name="csX1" fmla="*/ 731520 w 1612669"/>
              <a:gd name="csY1" fmla="*/ 1124486 h 1296785"/>
              <a:gd name="csX2" fmla="*/ 0 w 1612669"/>
              <a:gd name="csY2" fmla="*/ 1274417 h 129678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612669" h="1296785" extrusionOk="0">
                <a:moveTo>
                  <a:pt x="1612669" y="0"/>
                </a:moveTo>
                <a:cubicBezTo>
                  <a:pt x="1281762" y="454052"/>
                  <a:pt x="950084" y="944918"/>
                  <a:pt x="731520" y="1124486"/>
                </a:cubicBezTo>
                <a:cubicBezTo>
                  <a:pt x="458199" y="1319507"/>
                  <a:pt x="234689" y="1296470"/>
                  <a:pt x="0" y="1274417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1612669 w 1612669"/>
                      <a:gd name="connsiteY0" fmla="*/ 0 h 1437966"/>
                      <a:gd name="connsiteX1" fmla="*/ 731520 w 1612669"/>
                      <a:gd name="connsiteY1" fmla="*/ 1246909 h 1437966"/>
                      <a:gd name="connsiteX2" fmla="*/ 0 w 1612669"/>
                      <a:gd name="connsiteY2" fmla="*/ 1413163 h 143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2669" h="1437966">
                        <a:moveTo>
                          <a:pt x="1612669" y="0"/>
                        </a:moveTo>
                        <a:cubicBezTo>
                          <a:pt x="1306483" y="505691"/>
                          <a:pt x="1000298" y="1011382"/>
                          <a:pt x="731520" y="1246909"/>
                        </a:cubicBezTo>
                        <a:cubicBezTo>
                          <a:pt x="462742" y="1482436"/>
                          <a:pt x="231371" y="1447799"/>
                          <a:pt x="0" y="141316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A03C5E-1835-4798-B59B-0324F1AE37E7}"/>
              </a:ext>
            </a:extLst>
          </p:cNvPr>
          <p:cNvSpPr/>
          <p:nvPr/>
        </p:nvSpPr>
        <p:spPr>
          <a:xfrm>
            <a:off x="8611985" y="2959331"/>
            <a:ext cx="1346662" cy="1263534"/>
          </a:xfrm>
          <a:custGeom>
            <a:avLst/>
            <a:gdLst>
              <a:gd name="csX0" fmla="*/ 1346662 w 1346662"/>
              <a:gd name="csY0" fmla="*/ 1263534 h 1263534"/>
              <a:gd name="csX1" fmla="*/ 631768 w 1346662"/>
              <a:gd name="csY1" fmla="*/ 399011 h 1263534"/>
              <a:gd name="csX2" fmla="*/ 0 w 1346662"/>
              <a:gd name="csY2" fmla="*/ 0 h 12635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346662" h="1263534" extrusionOk="0">
                <a:moveTo>
                  <a:pt x="1346662" y="1263534"/>
                </a:moveTo>
                <a:cubicBezTo>
                  <a:pt x="1111692" y="949587"/>
                  <a:pt x="864011" y="633094"/>
                  <a:pt x="631768" y="399011"/>
                </a:cubicBezTo>
                <a:cubicBezTo>
                  <a:pt x="383065" y="166047"/>
                  <a:pt x="218777" y="93952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1346662 w 1346662"/>
                      <a:gd name="connsiteY0" fmla="*/ 1263534 h 1263534"/>
                      <a:gd name="connsiteX1" fmla="*/ 631768 w 1346662"/>
                      <a:gd name="connsiteY1" fmla="*/ 399011 h 1263534"/>
                      <a:gd name="connsiteX2" fmla="*/ 0 w 1346662"/>
                      <a:gd name="connsiteY2" fmla="*/ 0 h 126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662" h="1263534">
                        <a:moveTo>
                          <a:pt x="1346662" y="1263534"/>
                        </a:moveTo>
                        <a:cubicBezTo>
                          <a:pt x="1101437" y="936567"/>
                          <a:pt x="856212" y="609600"/>
                          <a:pt x="631768" y="399011"/>
                        </a:cubicBezTo>
                        <a:cubicBezTo>
                          <a:pt x="407324" y="188422"/>
                          <a:pt x="203662" y="94211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7BA476-734A-49CF-AA6C-AE5AFC8CBDDE}"/>
              </a:ext>
            </a:extLst>
          </p:cNvPr>
          <p:cNvSpPr/>
          <p:nvPr/>
        </p:nvSpPr>
        <p:spPr>
          <a:xfrm>
            <a:off x="8412480" y="4206240"/>
            <a:ext cx="1546167" cy="49876"/>
          </a:xfrm>
          <a:custGeom>
            <a:avLst/>
            <a:gdLst>
              <a:gd name="csX0" fmla="*/ 1546167 w 1546167"/>
              <a:gd name="csY0" fmla="*/ 49876 h 49876"/>
              <a:gd name="csX1" fmla="*/ 1139841 w 1546167"/>
              <a:gd name="csY1" fmla="*/ 41231 h 49876"/>
              <a:gd name="csX2" fmla="*/ 764771 w 1546167"/>
              <a:gd name="csY2" fmla="*/ 33251 h 49876"/>
              <a:gd name="csX3" fmla="*/ 0 w 1546167"/>
              <a:gd name="csY3" fmla="*/ 0 h 49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46167" h="49876" extrusionOk="0">
                <a:moveTo>
                  <a:pt x="1546167" y="49876"/>
                </a:moveTo>
                <a:cubicBezTo>
                  <a:pt x="1379725" y="29666"/>
                  <a:pt x="1249848" y="59780"/>
                  <a:pt x="1139841" y="41231"/>
                </a:cubicBezTo>
                <a:cubicBezTo>
                  <a:pt x="1029834" y="22682"/>
                  <a:pt x="842698" y="27803"/>
                  <a:pt x="764771" y="33251"/>
                </a:cubicBezTo>
                <a:cubicBezTo>
                  <a:pt x="548404" y="-13975"/>
                  <a:pt x="272544" y="-19455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1546167 w 1546167"/>
                      <a:gd name="connsiteY0" fmla="*/ 49876 h 49876"/>
                      <a:gd name="connsiteX1" fmla="*/ 764771 w 1546167"/>
                      <a:gd name="connsiteY1" fmla="*/ 33251 h 49876"/>
                      <a:gd name="connsiteX2" fmla="*/ 0 w 1546167"/>
                      <a:gd name="connsiteY2" fmla="*/ 0 h 49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6167" h="49876">
                        <a:moveTo>
                          <a:pt x="1546167" y="49876"/>
                        </a:moveTo>
                        <a:lnTo>
                          <a:pt x="764771" y="33251"/>
                        </a:lnTo>
                        <a:cubicBezTo>
                          <a:pt x="507077" y="24938"/>
                          <a:pt x="253538" y="12469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04F9BB-3D3A-4005-B87D-8D6A0FE9A4D5}"/>
              </a:ext>
            </a:extLst>
          </p:cNvPr>
          <p:cNvSpPr/>
          <p:nvPr/>
        </p:nvSpPr>
        <p:spPr>
          <a:xfrm>
            <a:off x="9476509" y="4305993"/>
            <a:ext cx="432262" cy="847898"/>
          </a:xfrm>
          <a:custGeom>
            <a:avLst/>
            <a:gdLst>
              <a:gd name="csX0" fmla="*/ 432262 w 432262"/>
              <a:gd name="csY0" fmla="*/ 0 h 847898"/>
              <a:gd name="csX1" fmla="*/ 133004 w 432262"/>
              <a:gd name="csY1" fmla="*/ 432262 h 847898"/>
              <a:gd name="csX2" fmla="*/ 0 w 432262"/>
              <a:gd name="csY2" fmla="*/ 847898 h 8478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32262" h="847898" extrusionOk="0">
                <a:moveTo>
                  <a:pt x="432262" y="0"/>
                </a:moveTo>
                <a:cubicBezTo>
                  <a:pt x="323886" y="175684"/>
                  <a:pt x="174343" y="269646"/>
                  <a:pt x="133004" y="432262"/>
                </a:cubicBezTo>
                <a:cubicBezTo>
                  <a:pt x="56739" y="566869"/>
                  <a:pt x="52266" y="732531"/>
                  <a:pt x="0" y="847898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733704057">
                  <a:custGeom>
                    <a:avLst/>
                    <a:gdLst>
                      <a:gd name="connsiteX0" fmla="*/ 432262 w 432262"/>
                      <a:gd name="connsiteY0" fmla="*/ 0 h 847898"/>
                      <a:gd name="connsiteX1" fmla="*/ 133004 w 432262"/>
                      <a:gd name="connsiteY1" fmla="*/ 432262 h 847898"/>
                      <a:gd name="connsiteX2" fmla="*/ 0 w 432262"/>
                      <a:gd name="connsiteY2" fmla="*/ 847898 h 84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262" h="847898">
                        <a:moveTo>
                          <a:pt x="432262" y="0"/>
                        </a:moveTo>
                        <a:cubicBezTo>
                          <a:pt x="318655" y="145473"/>
                          <a:pt x="205048" y="290946"/>
                          <a:pt x="133004" y="432262"/>
                        </a:cubicBezTo>
                        <a:cubicBezTo>
                          <a:pt x="60960" y="573578"/>
                          <a:pt x="30480" y="710738"/>
                          <a:pt x="0" y="84789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A075BA-BECB-774D-AD02-0ACABA9EE8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061C27-DDD5-E643-BEC5-8136B23EBD2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42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Impulse Response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487C25-5A62-3CA2-4F1A-9F278FF197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6807" y="1556792"/>
            <a:ext cx="4595778" cy="37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9929C-2D15-A3F4-BD94-945F9325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74" y="2218076"/>
            <a:ext cx="4381500" cy="23907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51309A-15FA-F20B-1980-689507B2DCD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7-16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707F43F-7BE8-D660-1712-BB8861E037A4}"/>
              </a:ext>
            </a:extLst>
          </p:cNvPr>
          <p:cNvSpPr txBox="1"/>
          <p:nvPr/>
        </p:nvSpPr>
        <p:spPr>
          <a:xfrm>
            <a:off x="7104402" y="925014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A2922FD-F110-0936-79E3-91AD308E45D2}"/>
              </a:ext>
            </a:extLst>
          </p:cNvPr>
          <p:cNvSpPr txBox="1"/>
          <p:nvPr/>
        </p:nvSpPr>
        <p:spPr>
          <a:xfrm>
            <a:off x="9453892" y="-143501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cmt2!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E07DF9A-8843-270D-5FF8-00BA34FAD4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254BF09-74FB-5940-8F02-39BEBA71D90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45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C2D43-9216-974B-06C0-4DE86364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A8352-E405-D093-A15E-F08D1FA2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ADA19-3941-52A3-1A8D-AC2428028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CD351F-64F8-A468-FD7C-90F01F61FD58}"/>
              </a:ext>
            </a:extLst>
          </p:cNvPr>
          <p:cNvSpPr txBox="1"/>
          <p:nvPr/>
        </p:nvSpPr>
        <p:spPr>
          <a:xfrm>
            <a:off x="5075475" y="1597442"/>
            <a:ext cx="3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Parameters: type &amp; coefficients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E41BAA-D129-F853-4481-DF1D84758A10}"/>
              </a:ext>
            </a:extLst>
          </p:cNvPr>
          <p:cNvSpPr/>
          <p:nvPr/>
        </p:nvSpPr>
        <p:spPr>
          <a:xfrm>
            <a:off x="5803658" y="2966714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4DAD3-3D0A-26E8-1322-877B1F096FAA}"/>
              </a:ext>
            </a:extLst>
          </p:cNvPr>
          <p:cNvSpPr txBox="1"/>
          <p:nvPr/>
        </p:nvSpPr>
        <p:spPr>
          <a:xfrm>
            <a:off x="7781288" y="2926749"/>
            <a:ext cx="13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instantiate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 as submodule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5591A4-CD2C-F2BF-2370-E6EC4A5D3CBC}"/>
              </a:ext>
            </a:extLst>
          </p:cNvPr>
          <p:cNvSpPr/>
          <p:nvPr/>
        </p:nvSpPr>
        <p:spPr>
          <a:xfrm>
            <a:off x="4662824" y="4535371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1362D-8C77-03EA-3A0E-B22280B1A08E}"/>
              </a:ext>
            </a:extLst>
          </p:cNvPr>
          <p:cNvSpPr txBox="1"/>
          <p:nvPr/>
        </p:nvSpPr>
        <p:spPr>
          <a:xfrm>
            <a:off x="5008518" y="4802434"/>
            <a:ext cx="42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things to do after the method is invoked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 %= xx is a syntax sugar for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reg.write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(xx)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3921C-7C57-A19C-5C19-9252809ADCA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18-46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D77C95D-3BC0-C8B4-1685-B18CCFAE6EA3}"/>
              </a:ext>
            </a:extLst>
          </p:cNvPr>
          <p:cNvSpPr txBox="1"/>
          <p:nvPr/>
        </p:nvSpPr>
        <p:spPr>
          <a:xfrm>
            <a:off x="5106120" y="555159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C0B8EED-78FD-EEAF-77DF-F43CCBB7A0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C0194B-C105-9B46-92E9-14D9D03509A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855354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16C-3D10-446B-6107-CA33EAD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08E13-1DD1-6665-8AFA-03BB49B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8BC8B-C7EA-EC01-78E0-52A47A3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C7217D-BE72-70AC-0FD0-603387FA4A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E34490-6F33-1449-93DD-91816C341045}"/>
              </a:ext>
            </a:extLst>
          </p:cNvPr>
          <p:cNvSpPr/>
          <p:nvPr/>
        </p:nvSpPr>
        <p:spPr>
          <a:xfrm>
            <a:off x="4575429" y="1966774"/>
            <a:ext cx="1676480" cy="5216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651EE9-D44C-494E-1F4C-EFDFC3E73E41}"/>
              </a:ext>
            </a:extLst>
          </p:cNvPr>
          <p:cNvSpPr txBox="1"/>
          <p:nvPr/>
        </p:nvSpPr>
        <p:spPr>
          <a:xfrm>
            <a:off x="6345760" y="2053435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shift the registers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C3FE59-7F1C-DBE9-4EE5-92A424E083D7}"/>
              </a:ext>
            </a:extLst>
          </p:cNvPr>
          <p:cNvSpPr txBox="1"/>
          <p:nvPr/>
        </p:nvSpPr>
        <p:spPr>
          <a:xfrm>
            <a:off x="6251909" y="3484811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implement the output method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58F800-0734-EF1C-4BA7-835A5AF0FE70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18-46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4FC416-7BE1-7388-EE50-E8E4FD8C71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39E1DF-ECB0-6B4F-BF9E-BA3A03BF96D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696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B498-8D81-0C12-E10F-BC9CDE5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8BADD16-0845-232D-2C82-BA6A63E6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773" y="1140633"/>
            <a:ext cx="5288113" cy="4585602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ACE72-7869-8815-68ED-5E6DDA59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846810-0B30-4E21-0948-F9E7D9AE26DC}"/>
              </a:ext>
            </a:extLst>
          </p:cNvPr>
          <p:cNvSpPr txBox="1"/>
          <p:nvPr/>
        </p:nvSpPr>
        <p:spPr>
          <a:xfrm>
            <a:off x="5494423" y="1333852"/>
            <a:ext cx="25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An array of coefficients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31B24-F4F2-747E-D591-DC981C38DB2B}"/>
              </a:ext>
            </a:extLst>
          </p:cNvPr>
          <p:cNvSpPr/>
          <p:nvPr/>
        </p:nvSpPr>
        <p:spPr>
          <a:xfrm>
            <a:off x="6277683" y="1725922"/>
            <a:ext cx="98837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0E4553-0A79-B996-7F1D-DFB21B407B30}"/>
              </a:ext>
            </a:extLst>
          </p:cNvPr>
          <p:cNvSpPr/>
          <p:nvPr/>
        </p:nvSpPr>
        <p:spPr>
          <a:xfrm>
            <a:off x="4088735" y="2748979"/>
            <a:ext cx="3421912" cy="120163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8FE251-DE8E-4816-241B-CFCE5EA85F6C}"/>
              </a:ext>
            </a:extLst>
          </p:cNvPr>
          <p:cNvSpPr txBox="1"/>
          <p:nvPr/>
        </p:nvSpPr>
        <p:spPr>
          <a:xfrm>
            <a:off x="7423621" y="2921107"/>
            <a:ext cx="136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Instantiate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vector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4AB294-B9AE-F9E6-90B6-31BFB6C3C034}"/>
              </a:ext>
            </a:extLst>
          </p:cNvPr>
          <p:cNvSpPr txBox="1"/>
          <p:nvPr/>
        </p:nvSpPr>
        <p:spPr>
          <a:xfrm>
            <a:off x="7180302" y="4477879"/>
            <a:ext cx="13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Input to the first reg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472F4-0FCE-ABAC-DDF4-F33D72318A4C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48-78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B7299E2-004B-E1ED-BC64-4A059438D046}"/>
              </a:ext>
            </a:extLst>
          </p:cNvPr>
          <p:cNvSpPr txBox="1"/>
          <p:nvPr/>
        </p:nvSpPr>
        <p:spPr>
          <a:xfrm>
            <a:off x="4226596" y="5680819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7B76E08-6903-578B-9BF4-768B54E5FC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AB8D8-A631-B14D-A694-FD6D7D5CFB6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4632747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048F-A71C-A262-6CF3-DF3F148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CFAC-0FF8-BC6F-EE45-AA21C88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F63B522-4B3A-3C43-B64B-C4DF68957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9696" y="836713"/>
            <a:ext cx="5288113" cy="5456719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AAB4E-3178-6BB0-33F6-F68E0FD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D42333-F3F2-9339-82BC-629344DE8994}"/>
              </a:ext>
            </a:extLst>
          </p:cNvPr>
          <p:cNvSpPr/>
          <p:nvPr/>
        </p:nvSpPr>
        <p:spPr>
          <a:xfrm>
            <a:off x="4584080" y="1258066"/>
            <a:ext cx="3092432" cy="89649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299206-F354-D2C7-42D6-C645DE4497BA}"/>
              </a:ext>
            </a:extLst>
          </p:cNvPr>
          <p:cNvSpPr txBox="1"/>
          <p:nvPr/>
        </p:nvSpPr>
        <p:spPr>
          <a:xfrm>
            <a:off x="5394303" y="2113911"/>
            <a:ext cx="270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Generate n-1 shifts with a software for expression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CE8CA1-3556-73EB-6494-BF4E3A87772E}"/>
              </a:ext>
            </a:extLst>
          </p:cNvPr>
          <p:cNvSpPr/>
          <p:nvPr/>
        </p:nvSpPr>
        <p:spPr>
          <a:xfrm>
            <a:off x="4584079" y="3522049"/>
            <a:ext cx="3211597" cy="162479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7C279-97A8-F9DC-7651-D6D03723F03E}"/>
              </a:ext>
            </a:extLst>
          </p:cNvPr>
          <p:cNvSpPr txBox="1"/>
          <p:nvPr/>
        </p:nvSpPr>
        <p:spPr>
          <a:xfrm>
            <a:off x="4364422" y="5118060"/>
            <a:ext cx="37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Make a multiply accumulate expression with functional programming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DC640-019E-1B32-86BB-4F5E24795DFE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48-78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7413EF9-98E2-DD36-5190-A4D2E08323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86CDFEE-179A-DF48-B760-128D5ACA93F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96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D304AFC-8111-C0F7-422A-D73B38F42A1F}"/>
              </a:ext>
            </a:extLst>
          </p:cNvPr>
          <p:cNvSpPr/>
          <p:nvPr/>
        </p:nvSpPr>
        <p:spPr>
          <a:xfrm>
            <a:off x="6663515" y="3616166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B7241F-E91B-9D37-E15E-7A82FC7FDB8E}"/>
              </a:ext>
            </a:extLst>
          </p:cNvPr>
          <p:cNvSpPr/>
          <p:nvPr/>
        </p:nvSpPr>
        <p:spPr>
          <a:xfrm>
            <a:off x="6663515" y="4232774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200E72-E6EB-D685-A7D8-85EB1AC212F1}"/>
              </a:ext>
            </a:extLst>
          </p:cNvPr>
          <p:cNvSpPr/>
          <p:nvPr/>
        </p:nvSpPr>
        <p:spPr>
          <a:xfrm>
            <a:off x="6663515" y="2999558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B9214-8BFD-1D65-77DD-FB55DEEC370E}"/>
              </a:ext>
            </a:extLst>
          </p:cNvPr>
          <p:cNvSpPr/>
          <p:nvPr/>
        </p:nvSpPr>
        <p:spPr>
          <a:xfrm>
            <a:off x="6663514" y="2394619"/>
            <a:ext cx="2468631" cy="5160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71BB3-BFE5-5786-DF5C-2C29062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 on the last expression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61438-FC35-8108-A780-FC7485A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455F0-5434-EA47-6FA4-20E6DCCECCFB}"/>
              </a:ext>
            </a:extLst>
          </p:cNvPr>
          <p:cNvSpPr/>
          <p:nvPr/>
        </p:nvSpPr>
        <p:spPr>
          <a:xfrm>
            <a:off x="6950580" y="2464247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961DFD-64FA-7F1D-40AF-3E1B33493CB3}"/>
              </a:ext>
            </a:extLst>
          </p:cNvPr>
          <p:cNvSpPr/>
          <p:nvPr/>
        </p:nvSpPr>
        <p:spPr>
          <a:xfrm>
            <a:off x="6950580" y="3080856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73FE05-3E52-F7EA-E163-83E5CBDCF8D7}"/>
              </a:ext>
            </a:extLst>
          </p:cNvPr>
          <p:cNvSpPr/>
          <p:nvPr/>
        </p:nvSpPr>
        <p:spPr>
          <a:xfrm>
            <a:off x="6950580" y="369746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CBBE9BB-3E13-DB4B-B5CB-672853E468F4}"/>
              </a:ext>
            </a:extLst>
          </p:cNvPr>
          <p:cNvSpPr/>
          <p:nvPr/>
        </p:nvSpPr>
        <p:spPr>
          <a:xfrm>
            <a:off x="6950580" y="431407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8D7E4-B81B-3488-6044-475BAD90E3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17" y="2204864"/>
            <a:ext cx="5078461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E30C40-76E8-6162-E723-C277FB2E80C7}"/>
              </a:ext>
            </a:extLst>
          </p:cNvPr>
          <p:cNvSpPr txBox="1"/>
          <p:nvPr/>
        </p:nvSpPr>
        <p:spPr>
          <a:xfrm>
            <a:off x="6807048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regs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35A1B2-8D7B-5D7C-6C71-7C1889C73CBB}"/>
              </a:ext>
            </a:extLst>
          </p:cNvPr>
          <p:cNvSpPr/>
          <p:nvPr/>
        </p:nvSpPr>
        <p:spPr>
          <a:xfrm>
            <a:off x="8140794" y="2464247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4D90E6-FFD2-4F03-F174-9DAEE157BE63}"/>
              </a:ext>
            </a:extLst>
          </p:cNvPr>
          <p:cNvSpPr/>
          <p:nvPr/>
        </p:nvSpPr>
        <p:spPr>
          <a:xfrm>
            <a:off x="8140794" y="3080856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3A6E15-00A7-701D-9B87-B8BD17183106}"/>
              </a:ext>
            </a:extLst>
          </p:cNvPr>
          <p:cNvSpPr/>
          <p:nvPr/>
        </p:nvSpPr>
        <p:spPr>
          <a:xfrm>
            <a:off x="8140794" y="369746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438ADF-9EF4-7078-B3FD-6E83B1F5D382}"/>
              </a:ext>
            </a:extLst>
          </p:cNvPr>
          <p:cNvSpPr/>
          <p:nvPr/>
        </p:nvSpPr>
        <p:spPr>
          <a:xfrm>
            <a:off x="8140794" y="431407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5317D-2630-7C7D-5757-7442FB7F5577}"/>
              </a:ext>
            </a:extLst>
          </p:cNvPr>
          <p:cNvSpPr txBox="1"/>
          <p:nvPr/>
        </p:nvSpPr>
        <p:spPr>
          <a:xfrm>
            <a:off x="7997262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DC735-90B2-EE8B-ACD8-1FF0DE249B99}"/>
              </a:ext>
            </a:extLst>
          </p:cNvPr>
          <p:cNvSpPr txBox="1"/>
          <p:nvPr/>
        </p:nvSpPr>
        <p:spPr>
          <a:xfrm>
            <a:off x="6138019" y="477485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iter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2E42E1F-C2A8-F724-C7A1-B2E8556521FF}"/>
              </a:ext>
            </a:extLst>
          </p:cNvPr>
          <p:cNvSpPr/>
          <p:nvPr/>
        </p:nvSpPr>
        <p:spPr>
          <a:xfrm>
            <a:off x="7025253" y="4849386"/>
            <a:ext cx="498725" cy="3509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1781602-0552-67CC-35D1-8E5BBF874170}"/>
              </a:ext>
            </a:extLst>
          </p:cNvPr>
          <p:cNvSpPr/>
          <p:nvPr/>
        </p:nvSpPr>
        <p:spPr>
          <a:xfrm>
            <a:off x="8215467" y="4849386"/>
            <a:ext cx="498725" cy="35095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62AA01-08B2-3DC4-B44E-8D8CA9558BC0}"/>
              </a:ext>
            </a:extLst>
          </p:cNvPr>
          <p:cNvSpPr txBox="1"/>
          <p:nvPr/>
        </p:nvSpPr>
        <p:spPr>
          <a:xfrm>
            <a:off x="5871911" y="241597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zip()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11C8B8-0F09-281B-4101-B810E6E6C7EA}"/>
              </a:ext>
            </a:extLst>
          </p:cNvPr>
          <p:cNvSpPr txBox="1"/>
          <p:nvPr/>
        </p:nvSpPr>
        <p:spPr>
          <a:xfrm>
            <a:off x="581050" y="951287"/>
            <a:ext cx="70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 audiences that are not familiar with functional programming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19099ED-784F-001F-15F8-F76EEEC27DA2}"/>
              </a:ext>
            </a:extLst>
          </p:cNvPr>
          <p:cNvSpPr/>
          <p:nvPr/>
        </p:nvSpPr>
        <p:spPr>
          <a:xfrm>
            <a:off x="7678585" y="4869160"/>
            <a:ext cx="398610" cy="8267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/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/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/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/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4A8BAFC-7AD7-E238-4C97-E8CEDDDB5DC4}"/>
              </a:ext>
            </a:extLst>
          </p:cNvPr>
          <p:cNvSpPr txBox="1"/>
          <p:nvPr/>
        </p:nvSpPr>
        <p:spPr>
          <a:xfrm>
            <a:off x="7430261" y="1953079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map()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/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/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/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B6662-9735-8EDE-A99E-9F076651DA54}"/>
              </a:ext>
            </a:extLst>
          </p:cNvPr>
          <p:cNvCxnSpPr>
            <a:stCxn id="15" idx="3"/>
            <a:endCxn id="36" idx="0"/>
          </p:cNvCxnSpPr>
          <p:nvPr/>
        </p:nvCxnSpPr>
        <p:spPr>
          <a:xfrm>
            <a:off x="9132145" y="2652645"/>
            <a:ext cx="396084" cy="452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273586-B2CE-00D9-54E3-A580D1A74315}"/>
              </a:ext>
            </a:extLst>
          </p:cNvPr>
          <p:cNvCxnSpPr>
            <a:stCxn id="21" idx="3"/>
            <a:endCxn id="36" idx="2"/>
          </p:cNvCxnSpPr>
          <p:nvPr/>
        </p:nvCxnSpPr>
        <p:spPr>
          <a:xfrm>
            <a:off x="9132146" y="3263419"/>
            <a:ext cx="234065" cy="4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B0DDFF-5104-9935-8364-CB3EF44F7D0D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28229" y="3429597"/>
            <a:ext cx="0" cy="294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7F7DBE-E2F0-600A-58C0-73EB3594BC96}"/>
              </a:ext>
            </a:extLst>
          </p:cNvPr>
          <p:cNvCxnSpPr>
            <a:cxnSpLocks/>
            <a:stCxn id="28" idx="3"/>
            <a:endCxn id="37" idx="2"/>
          </p:cNvCxnSpPr>
          <p:nvPr/>
        </p:nvCxnSpPr>
        <p:spPr>
          <a:xfrm>
            <a:off x="9132146" y="3880027"/>
            <a:ext cx="234065" cy="6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A4A6F-CC3C-EC28-DE78-072D39CBFE4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>
            <a:off x="9132146" y="4496635"/>
            <a:ext cx="234065" cy="5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27527BC-7E38-EC32-AC5A-5F453959B203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28229" y="4048281"/>
            <a:ext cx="0" cy="291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EB14ADD-7049-DFE1-99C2-753C199B42FC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528229" y="4663884"/>
            <a:ext cx="0" cy="341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4E68E17-749D-D765-DBED-48DC15CB73DD}"/>
              </a:ext>
            </a:extLst>
          </p:cNvPr>
          <p:cNvSpPr txBox="1"/>
          <p:nvPr/>
        </p:nvSpPr>
        <p:spPr>
          <a:xfrm>
            <a:off x="9674288" y="3611145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reduce()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A649EE4-96C1-323D-18BC-9D7EDF2D1684}"/>
              </a:ext>
            </a:extLst>
          </p:cNvPr>
          <p:cNvSpPr/>
          <p:nvPr/>
        </p:nvSpPr>
        <p:spPr>
          <a:xfrm>
            <a:off x="8738825" y="5032747"/>
            <a:ext cx="1628098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Option&lt;Sum&gt;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30A5C0-B6BF-F225-DD59-2DAA4563D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52874" y="5397872"/>
            <a:ext cx="0" cy="34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0D21EF1-7D68-F0DA-5CB7-F07649A3D8D2}"/>
              </a:ext>
            </a:extLst>
          </p:cNvPr>
          <p:cNvSpPr/>
          <p:nvPr/>
        </p:nvSpPr>
        <p:spPr>
          <a:xfrm>
            <a:off x="9206556" y="5738116"/>
            <a:ext cx="692635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Sum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7A022C-ADC2-9E21-28A8-BE6860940047}"/>
              </a:ext>
            </a:extLst>
          </p:cNvPr>
          <p:cNvSpPr txBox="1"/>
          <p:nvPr/>
        </p:nvSpPr>
        <p:spPr>
          <a:xfrm>
            <a:off x="9715794" y="5289658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unwrap()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B01234-E71A-F87B-3044-34449CC8FE40}"/>
              </a:ext>
            </a:extLst>
          </p:cNvPr>
          <p:cNvSpPr/>
          <p:nvPr/>
        </p:nvSpPr>
        <p:spPr>
          <a:xfrm>
            <a:off x="2007566" y="2999558"/>
            <a:ext cx="120811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4FC74AC-01DA-FB24-2BE8-B53B123BE4EF}"/>
              </a:ext>
            </a:extLst>
          </p:cNvPr>
          <p:cNvSpPr/>
          <p:nvPr/>
        </p:nvSpPr>
        <p:spPr>
          <a:xfrm>
            <a:off x="3300684" y="2999558"/>
            <a:ext cx="70708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D87BDDE-AA65-8FDF-E4DD-822FBDCD64F2}"/>
              </a:ext>
            </a:extLst>
          </p:cNvPr>
          <p:cNvSpPr/>
          <p:nvPr/>
        </p:nvSpPr>
        <p:spPr>
          <a:xfrm>
            <a:off x="2007566" y="3263418"/>
            <a:ext cx="293630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A5D1BED-526E-D418-508B-2D497F030BC4}"/>
              </a:ext>
            </a:extLst>
          </p:cNvPr>
          <p:cNvSpPr/>
          <p:nvPr/>
        </p:nvSpPr>
        <p:spPr>
          <a:xfrm>
            <a:off x="2007566" y="3521142"/>
            <a:ext cx="221622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06E7207-FFE5-B703-C28E-E023D4EE7AF9}"/>
              </a:ext>
            </a:extLst>
          </p:cNvPr>
          <p:cNvSpPr/>
          <p:nvPr/>
        </p:nvSpPr>
        <p:spPr>
          <a:xfrm>
            <a:off x="2007566" y="3756722"/>
            <a:ext cx="106409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93B73B2-CE2C-D755-0B1C-AE36DA466308}"/>
              </a:ext>
            </a:extLst>
          </p:cNvPr>
          <p:cNvSpPr txBox="1"/>
          <p:nvPr/>
        </p:nvSpPr>
        <p:spPr>
          <a:xfrm>
            <a:off x="1200543" y="4872497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C182F18-972E-A770-37CD-35B64F2538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9EF35FA-DA20-0A4E-821C-0B523447927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  <p:bldP spid="15" grpId="0" animBg="1"/>
      <p:bldP spid="16" grpId="0"/>
      <p:bldP spid="18" grpId="0" animBg="1"/>
      <p:bldP spid="19" grpId="0" animBg="1"/>
      <p:bldP spid="2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65" grpId="0"/>
      <p:bldP spid="66" grpId="0" animBg="1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1CAC8-0A30-C75A-FDE1-8A0699E8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Example3: adder tree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1C7F9-A34A-7C8C-8D59-E921FB6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877E2-001F-A9BE-248D-BCDBB83B74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30" y="1330016"/>
            <a:ext cx="4583204" cy="4341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ABE31-536A-6BA9-2F32-09B39FF135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9434" y="1330017"/>
            <a:ext cx="7049579" cy="431005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133F1-A76E-73BE-4EE5-D83892DD49CB}"/>
              </a:ext>
            </a:extLst>
          </p:cNvPr>
          <p:cNvSpPr/>
          <p:nvPr/>
        </p:nvSpPr>
        <p:spPr>
          <a:xfrm>
            <a:off x="1868466" y="3682940"/>
            <a:ext cx="2736304" cy="89818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6524-A23E-47BC-1751-CDFADF3B54ED}"/>
              </a:ext>
            </a:extLst>
          </p:cNvPr>
          <p:cNvSpPr txBox="1"/>
          <p:nvPr/>
        </p:nvSpPr>
        <p:spPr>
          <a:xfrm>
            <a:off x="2086248" y="4457283"/>
            <a:ext cx="24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generate an adder tree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F5776D-4CCE-319C-427F-E2EE15A10640}"/>
              </a:ext>
            </a:extLst>
          </p:cNvPr>
          <p:cNvSpPr/>
          <p:nvPr/>
        </p:nvSpPr>
        <p:spPr>
          <a:xfrm>
            <a:off x="5709723" y="1596137"/>
            <a:ext cx="1072496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DDB67-9B6C-28E6-B6E4-533E397C096A}"/>
              </a:ext>
            </a:extLst>
          </p:cNvPr>
          <p:cNvSpPr txBox="1"/>
          <p:nvPr/>
        </p:nvSpPr>
        <p:spPr>
          <a:xfrm>
            <a:off x="5268810" y="1239950"/>
            <a:ext cx="32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gen_fn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generates hardware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88EC29-71B4-A910-B005-1DF6AA1242EA}"/>
              </a:ext>
            </a:extLst>
          </p:cNvPr>
          <p:cNvCxnSpPr>
            <a:cxnSpLocks/>
          </p:cNvCxnSpPr>
          <p:nvPr/>
        </p:nvCxnSpPr>
        <p:spPr>
          <a:xfrm flipV="1">
            <a:off x="4382592" y="1330016"/>
            <a:ext cx="716842" cy="281906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9FE2174-1172-A546-54A5-435CCADFAFB6}"/>
              </a:ext>
            </a:extLst>
          </p:cNvPr>
          <p:cNvCxnSpPr>
            <a:cxnSpLocks/>
          </p:cNvCxnSpPr>
          <p:nvPr/>
        </p:nvCxnSpPr>
        <p:spPr>
          <a:xfrm>
            <a:off x="4374959" y="4262468"/>
            <a:ext cx="758288" cy="135558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3C277B-9C90-B572-2C8D-82578BDEC31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83-123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604D760-69C8-4EDD-1181-9998D44CE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7DB2522-EBCE-A140-9A3A-2B78D0495A1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1878428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02764-B105-A741-6AA9-923A316E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preparation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83550-B955-A6D2-D288-F2BB5F9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52784-6579-4EBD-E980-29DF68AE7D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005" y="1124744"/>
            <a:ext cx="7437578" cy="453650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65DABF-AD22-D742-A6D1-5B612F06DFC3}"/>
              </a:ext>
            </a:extLst>
          </p:cNvPr>
          <p:cNvSpPr/>
          <p:nvPr/>
        </p:nvSpPr>
        <p:spPr>
          <a:xfrm>
            <a:off x="3143672" y="1124744"/>
            <a:ext cx="2160240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AA399-39D8-D37A-244B-4800255B7278}"/>
              </a:ext>
            </a:extLst>
          </p:cNvPr>
          <p:cNvSpPr txBox="1"/>
          <p:nvPr/>
        </p:nvSpPr>
        <p:spPr>
          <a:xfrm>
            <a:off x="5417518" y="1409994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interface for the testbench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082C3BA-E0C5-0A4B-9E29-861A32888DF7}"/>
              </a:ext>
            </a:extLst>
          </p:cNvPr>
          <p:cNvSpPr/>
          <p:nvPr/>
        </p:nvSpPr>
        <p:spPr>
          <a:xfrm>
            <a:off x="5918628" y="2659944"/>
            <a:ext cx="1185483" cy="43362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24CD2A-AC18-9A07-580C-0D16DD84BD99}"/>
              </a:ext>
            </a:extLst>
          </p:cNvPr>
          <p:cNvSpPr txBox="1"/>
          <p:nvPr/>
        </p:nvSpPr>
        <p:spPr>
          <a:xfrm>
            <a:off x="5911231" y="2305240"/>
            <a:ext cx="2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 the DUT into the TB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DB61FB-8922-E288-947D-8DEDE33045DF}"/>
              </a:ext>
            </a:extLst>
          </p:cNvPr>
          <p:cNvSpPr/>
          <p:nvPr/>
        </p:nvSpPr>
        <p:spPr>
          <a:xfrm>
            <a:off x="3454400" y="3353743"/>
            <a:ext cx="3030105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15C739-3F9E-A42D-E14B-CFF1BAA18337}"/>
              </a:ext>
            </a:extLst>
          </p:cNvPr>
          <p:cNvSpPr txBox="1"/>
          <p:nvPr/>
        </p:nvSpPr>
        <p:spPr>
          <a:xfrm>
            <a:off x="6618745" y="3327713"/>
            <a:ext cx="27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tell the compiler this is a TB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A76B08-B75C-86C3-E0C6-A52B60566EFD}"/>
              </a:ext>
            </a:extLst>
          </p:cNvPr>
          <p:cNvSpPr/>
          <p:nvPr/>
        </p:nvSpPr>
        <p:spPr>
          <a:xfrm>
            <a:off x="3454400" y="3984450"/>
            <a:ext cx="3435698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C76D-E63B-A661-4B15-3581F61EB2A7}"/>
              </a:ext>
            </a:extLst>
          </p:cNvPr>
          <p:cNvSpPr txBox="1"/>
          <p:nvPr/>
        </p:nvSpPr>
        <p:spPr>
          <a:xfrm>
            <a:off x="6961766" y="3980854"/>
            <a:ext cx="18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instantiate DUT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144634-5747-A423-D3BF-F3207FEB2650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132-174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D732686-D2FD-B8AC-4513-AF8C05692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7587D9-F7CC-FD4E-B03F-5C235BA6617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485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98A0-6C81-E806-0301-2A86E58C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3CEE-3EE6-00E7-C90F-FAB531D7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D447E-EAEE-3A9A-CA72-40FD2BF0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8FB31-B3A2-6C10-DFC5-8CF8C41F0C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005" y="1592796"/>
            <a:ext cx="7437578" cy="367240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D524884-66AD-A0D7-E1C8-76118970B33E}"/>
              </a:ext>
            </a:extLst>
          </p:cNvPr>
          <p:cNvSpPr/>
          <p:nvPr/>
        </p:nvSpPr>
        <p:spPr>
          <a:xfrm>
            <a:off x="3484510" y="1669192"/>
            <a:ext cx="1978106" cy="2942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5F396-3254-48A3-5143-5E255A5E3E1A}"/>
              </a:ext>
            </a:extLst>
          </p:cNvPr>
          <p:cNvSpPr txBox="1"/>
          <p:nvPr/>
        </p:nvSpPr>
        <p:spPr>
          <a:xfrm>
            <a:off x="5577488" y="1594135"/>
            <a:ext cx="1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make 10 inputs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A2197-533E-CE8F-F097-E671FFEFE12E}"/>
              </a:ext>
            </a:extLst>
          </p:cNvPr>
          <p:cNvSpPr/>
          <p:nvPr/>
        </p:nvSpPr>
        <p:spPr>
          <a:xfrm>
            <a:off x="3742720" y="1912472"/>
            <a:ext cx="3669537" cy="71340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94B57-F236-96C2-AD37-4F3D0CB06EE1}"/>
              </a:ext>
            </a:extLst>
          </p:cNvPr>
          <p:cNvSpPr txBox="1"/>
          <p:nvPr/>
        </p:nvSpPr>
        <p:spPr>
          <a:xfrm>
            <a:off x="7456529" y="1790637"/>
            <a:ext cx="197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make 10 always rules with different name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64820-4F28-C8CB-E209-3DB4484DAC3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132-174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473C89F-8340-F103-2E37-DB68BFE496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DC0DA5-3210-9149-AEDE-99368E85D45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374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9C034-8E52-56CE-0871-66C4EEB2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EE24-1B7B-9140-3EC2-A93E2E86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6D24-48AC-5364-A3C1-92E1A399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Project website: </a:t>
            </a:r>
            <a:r>
              <a:rPr lang="en-US" dirty="0">
                <a:hlinkClick r:id="rId3"/>
              </a:rPr>
              <a:t>https://aps.ericlyun.me</a:t>
            </a:r>
            <a:endParaRPr lang="en-US" dirty="0"/>
          </a:p>
          <a:p>
            <a:r>
              <a:rPr lang="en-US" dirty="0"/>
              <a:t>Tutorial (today) page: </a:t>
            </a:r>
            <a:r>
              <a:rPr lang="en-US" dirty="0">
                <a:hlinkClick r:id="rId4"/>
              </a:rPr>
              <a:t>https://aps.ericlyun.me/tutorials/aspdac-2026/</a:t>
            </a:r>
            <a:endParaRPr lang="en-US" dirty="0"/>
          </a:p>
          <a:p>
            <a:endParaRPr lang="en-US" dirty="0"/>
          </a:p>
          <a:p>
            <a:r>
              <a:rPr lang="en-CN" dirty="0"/>
              <a:t>QR Code: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876DA-CE59-7960-667E-891D9ECE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3EA94AB2-AF66-F97A-A528-6AE3C4D1E4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712" y="3284984"/>
            <a:ext cx="2095117" cy="2708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2744B-D4D8-ABF3-865D-9D8BEEB269E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32" y="2772215"/>
            <a:ext cx="5039592" cy="347266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7D112FD9-5E2C-F512-BD6D-B259562F7EAE}"/>
              </a:ext>
            </a:extLst>
          </p:cNvPr>
          <p:cNvSpPr/>
          <p:nvPr/>
        </p:nvSpPr>
        <p:spPr>
          <a:xfrm>
            <a:off x="10897644" y="3284984"/>
            <a:ext cx="839244" cy="1750479"/>
          </a:xfrm>
          <a:custGeom>
            <a:avLst/>
            <a:gdLst>
              <a:gd name="csX0" fmla="*/ 839244 w 839244"/>
              <a:gd name="csY0" fmla="*/ 0 h 1365337"/>
              <a:gd name="csX1" fmla="*/ 513567 w 839244"/>
              <a:gd name="csY1" fmla="*/ 864296 h 1365337"/>
              <a:gd name="csX2" fmla="*/ 0 w 839244"/>
              <a:gd name="csY2" fmla="*/ 1365337 h 13653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839244" h="1365337">
                <a:moveTo>
                  <a:pt x="839244" y="0"/>
                </a:moveTo>
                <a:cubicBezTo>
                  <a:pt x="746342" y="318370"/>
                  <a:pt x="653441" y="636740"/>
                  <a:pt x="513567" y="864296"/>
                </a:cubicBezTo>
                <a:cubicBezTo>
                  <a:pt x="373693" y="1091852"/>
                  <a:pt x="186846" y="1228594"/>
                  <a:pt x="0" y="1365337"/>
                </a:cubicBezTo>
              </a:path>
            </a:pathLst>
          </a:custGeom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5818A-D474-2797-3F9C-AD4CBCF3DEFD}"/>
              </a:ext>
            </a:extLst>
          </p:cNvPr>
          <p:cNvSpPr txBox="1"/>
          <p:nvPr/>
        </p:nvSpPr>
        <p:spPr>
          <a:xfrm>
            <a:off x="9705939" y="2823319"/>
            <a:ext cx="2383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Download slides!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E91FDF2B-3E6C-2038-D74E-08366A0316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F9E6EE-3225-084B-988C-FF41C42385F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697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C42E-6093-556D-3BDA-6AF884BC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AF28-1D79-C93C-B75D-C146B91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8A26B-A890-6296-5488-EAA7635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335D-EF29-0A5A-8F2A-1DDE27D08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005" y="993646"/>
            <a:ext cx="7437578" cy="52205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095DE0E-5406-190E-3635-66FB278BB57D}"/>
              </a:ext>
            </a:extLst>
          </p:cNvPr>
          <p:cNvSpPr txBox="1"/>
          <p:nvPr/>
        </p:nvSpPr>
        <p:spPr>
          <a:xfrm>
            <a:off x="4382592" y="2292354"/>
            <a:ext cx="250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print during simulation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81DE0F-58DF-5BFA-A0F1-B9A15224E0A9}"/>
              </a:ext>
            </a:extLst>
          </p:cNvPr>
          <p:cNvSpPr txBox="1"/>
          <p:nvPr/>
        </p:nvSpPr>
        <p:spPr>
          <a:xfrm>
            <a:off x="6365500" y="3619150"/>
            <a:ext cx="17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finish simulation at cycle 20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9BD60-70A3-EDD7-1D5E-911DBC101F1E}"/>
              </a:ext>
            </a:extLst>
          </p:cNvPr>
          <p:cNvSpPr txBox="1"/>
          <p:nvPr/>
        </p:nvSpPr>
        <p:spPr>
          <a:xfrm>
            <a:off x="8091523" y="5215203"/>
            <a:ext cx="12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increase cycle counter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A46F1-DC04-0596-49A7-A1BD8F349CAA}"/>
              </a:ext>
            </a:extLst>
          </p:cNvPr>
          <p:cNvSpPr txBox="1"/>
          <p:nvPr/>
        </p:nvSpPr>
        <p:spPr>
          <a:xfrm>
            <a:off x="9966603" y="5373575"/>
            <a:ext cx="165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132-174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EEC74F-6E02-6852-5D87-B16910ED7A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6AE0C3-3987-734F-9A74-FDCC759D7D8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065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40A0201A-4E31-F3E2-DEB9-80DFEC4CA227}"/>
              </a:ext>
            </a:extLst>
          </p:cNvPr>
          <p:cNvSpPr txBox="1"/>
          <p:nvPr/>
        </p:nvSpPr>
        <p:spPr>
          <a:xfrm>
            <a:off x="6996102" y="1458601"/>
            <a:ext cx="4817961" cy="1477328"/>
          </a:xfrm>
          <a:custGeom>
            <a:avLst/>
            <a:gdLst>
              <a:gd name="csX0" fmla="*/ 0 w 4817961"/>
              <a:gd name="csY0" fmla="*/ 0 h 1477328"/>
              <a:gd name="csX1" fmla="*/ 4817961 w 4817961"/>
              <a:gd name="csY1" fmla="*/ 0 h 1477328"/>
              <a:gd name="csX2" fmla="*/ 4817961 w 4817961"/>
              <a:gd name="csY2" fmla="*/ 1477328 h 1477328"/>
              <a:gd name="csX3" fmla="*/ 0 w 4817961"/>
              <a:gd name="csY3" fmla="*/ 1477328 h 1477328"/>
              <a:gd name="csX4" fmla="*/ 0 w 4817961"/>
              <a:gd name="csY4" fmla="*/ 0 h 14773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817961" h="1477328" extrusionOk="0">
                <a:moveTo>
                  <a:pt x="0" y="0"/>
                </a:moveTo>
                <a:cubicBezTo>
                  <a:pt x="1463994" y="-5264"/>
                  <a:pt x="2618213" y="84467"/>
                  <a:pt x="4817961" y="0"/>
                </a:cubicBezTo>
                <a:cubicBezTo>
                  <a:pt x="4706244" y="533042"/>
                  <a:pt x="4927187" y="968921"/>
                  <a:pt x="4817961" y="1477328"/>
                </a:cubicBezTo>
                <a:cubicBezTo>
                  <a:pt x="3957538" y="1583648"/>
                  <a:pt x="889848" y="1469679"/>
                  <a:pt x="0" y="1477328"/>
                </a:cubicBezTo>
                <a:cubicBezTo>
                  <a:pt x="-81312" y="864007"/>
                  <a:pt x="-38244" y="302446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/root/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cmt2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fir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./tb/fir_tb1_ksim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./FIR_s6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宋体" panose="02010600030101010101" pitchFamily="2" charset="-122"/>
              <a:cs typeface="Fira Code" panose="020B08090500000200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60FD7C-20DE-6B83-3B00-52322FA6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Elaboration &amp; Simulation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9445C-7378-3B42-FC2B-73BCD910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A1F18-A549-E522-9157-8987E7C69D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400" y="1532789"/>
            <a:ext cx="5688631" cy="379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D6FD-AFD3-2A3A-22A1-80A33AC6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58" y="3189322"/>
            <a:ext cx="2232248" cy="27201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BAFB45-58DB-DC52-D9A9-833B669F7207}"/>
              </a:ext>
            </a:extLst>
          </p:cNvPr>
          <p:cNvSpPr txBox="1"/>
          <p:nvPr/>
        </p:nvSpPr>
        <p:spPr>
          <a:xfrm>
            <a:off x="2099557" y="1458601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main function of Rust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E6198-BCF4-EE19-5226-4122501A061F}"/>
              </a:ext>
            </a:extLst>
          </p:cNvPr>
          <p:cNvSpPr txBox="1"/>
          <p:nvPr/>
        </p:nvSpPr>
        <p:spPr>
          <a:xfrm>
            <a:off x="3063052" y="4393469"/>
            <a:ext cx="30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Elaborate to generate  simulation environment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3C3C4-624B-2D36-32E3-0FED754D0822}"/>
              </a:ext>
            </a:extLst>
          </p:cNvPr>
          <p:cNvSpPr txBox="1"/>
          <p:nvPr/>
        </p:nvSpPr>
        <p:spPr>
          <a:xfrm>
            <a:off x="8283498" y="59094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Possible Outputs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0DED2B-5FFD-BE39-B733-4347BDEFD369}"/>
              </a:ext>
            </a:extLst>
          </p:cNvPr>
          <p:cNvSpPr txBox="1"/>
          <p:nvPr/>
        </p:nvSpPr>
        <p:spPr>
          <a:xfrm>
            <a:off x="647346" y="5745331"/>
            <a:ext cx="44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./crates/cmtc/examples/fir.rs   line 176-204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4BBDBB-76C8-FA91-E35C-1F83F8813C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A8D13-131E-994F-A059-4BE514212E8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31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0CD6D66-34BB-D502-7A2C-3F562784A752}"/>
              </a:ext>
            </a:extLst>
          </p:cNvPr>
          <p:cNvSpPr/>
          <p:nvPr/>
        </p:nvSpPr>
        <p:spPr>
          <a:xfrm>
            <a:off x="1822897" y="1655278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B3A89D-2861-BD43-E65F-3A3C55B68E3B}"/>
              </a:ext>
            </a:extLst>
          </p:cNvPr>
          <p:cNvSpPr/>
          <p:nvPr/>
        </p:nvSpPr>
        <p:spPr>
          <a:xfrm>
            <a:off x="3353129" y="2857258"/>
            <a:ext cx="745712" cy="11246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E7DBA-07BB-9F86-924D-0D2EDB4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GEMM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BB85-368D-8EF7-31AC-3231D149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E5CC-6AF6-3CB0-4739-D645C0463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8249" y="1556792"/>
            <a:ext cx="6048672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E027C9-E159-1326-2D8E-7AF1CDEA399B}"/>
              </a:ext>
            </a:extLst>
          </p:cNvPr>
          <p:cNvSpPr/>
          <p:nvPr/>
        </p:nvSpPr>
        <p:spPr>
          <a:xfrm>
            <a:off x="3254489" y="1264082"/>
            <a:ext cx="942754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4D7DE1-F764-7828-1F52-BA62EF211649}"/>
              </a:ext>
            </a:extLst>
          </p:cNvPr>
          <p:cNvSpPr/>
          <p:nvPr/>
        </p:nvSpPr>
        <p:spPr>
          <a:xfrm>
            <a:off x="1282837" y="2987427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 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2B1972-7CA5-E58F-DE44-D8B0DB265D44}"/>
              </a:ext>
            </a:extLst>
          </p:cNvPr>
          <p:cNvSpPr/>
          <p:nvPr/>
        </p:nvSpPr>
        <p:spPr>
          <a:xfrm>
            <a:off x="3228245" y="4873363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 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/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/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7F508D-DF20-8D7B-5401-F64A717C74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28245" y="2679637"/>
            <a:ext cx="359962" cy="35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C81F8E-5F5F-35B3-884B-3ACC21C8E36E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817334" y="2719795"/>
            <a:ext cx="281507" cy="315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0C1CEA-E737-A59C-BED0-BC996A883C4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702771" y="3311462"/>
            <a:ext cx="5748" cy="243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20176D-43FC-796E-355B-E20D216B811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159757" y="3716961"/>
            <a:ext cx="3867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9A3F3-1F99-6B11-341C-EF98108CECDF}"/>
              </a:ext>
            </a:extLst>
          </p:cNvPr>
          <p:cNvSpPr txBox="1"/>
          <p:nvPr/>
        </p:nvSpPr>
        <p:spPr>
          <a:xfrm>
            <a:off x="3353129" y="3977669"/>
            <a:ext cx="7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4DFB94B-C64D-13C8-E86F-DE9794446787}"/>
              </a:ext>
            </a:extLst>
          </p:cNvPr>
          <p:cNvSpPr/>
          <p:nvPr/>
        </p:nvSpPr>
        <p:spPr>
          <a:xfrm>
            <a:off x="2565623" y="3218910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983A915-3117-317E-4F31-BF194278BA5A}"/>
              </a:ext>
            </a:extLst>
          </p:cNvPr>
          <p:cNvSpPr/>
          <p:nvPr/>
        </p:nvSpPr>
        <p:spPr>
          <a:xfrm rot="5400000">
            <a:off x="3499212" y="2279968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823FAA-E1E6-0D85-DF40-3BFEC924E9FB}"/>
              </a:ext>
            </a:extLst>
          </p:cNvPr>
          <p:cNvSpPr/>
          <p:nvPr/>
        </p:nvSpPr>
        <p:spPr>
          <a:xfrm>
            <a:off x="4411789" y="2852988"/>
            <a:ext cx="540060" cy="112468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3B966C-2F52-AE2B-52F2-84A8B55ECDBC}"/>
              </a:ext>
            </a:extLst>
          </p:cNvPr>
          <p:cNvSpPr txBox="1"/>
          <p:nvPr/>
        </p:nvSpPr>
        <p:spPr>
          <a:xfrm>
            <a:off x="8691142" y="2460961"/>
            <a:ext cx="278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 as sub-interface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D14941-C599-F3A2-ECFA-DFF2E58D5DD0}"/>
              </a:ext>
            </a:extLst>
          </p:cNvPr>
          <p:cNvSpPr txBox="1"/>
          <p:nvPr/>
        </p:nvSpPr>
        <p:spPr>
          <a:xfrm>
            <a:off x="1839964" y="1717650"/>
            <a:ext cx="131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4C8D16-33E5-D4E7-9103-B38EA81C8D82}"/>
              </a:ext>
            </a:extLst>
          </p:cNvPr>
          <p:cNvSpPr txBox="1"/>
          <p:nvPr/>
        </p:nvSpPr>
        <p:spPr>
          <a:xfrm>
            <a:off x="4197243" y="908148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write()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5C911B6-D5ED-E6AE-F2C8-3792AF390C9E}"/>
              </a:ext>
            </a:extLst>
          </p:cNvPr>
          <p:cNvCxnSpPr>
            <a:stCxn id="52" idx="1"/>
            <a:endCxn id="7" idx="0"/>
          </p:cNvCxnSpPr>
          <p:nvPr/>
        </p:nvCxnSpPr>
        <p:spPr>
          <a:xfrm rot="10800000" flipV="1">
            <a:off x="3725867" y="1108202"/>
            <a:ext cx="471377" cy="1558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CA7362D-271C-63B3-34C4-2F5D246E6D3D}"/>
              </a:ext>
            </a:extLst>
          </p:cNvPr>
          <p:cNvSpPr txBox="1"/>
          <p:nvPr/>
        </p:nvSpPr>
        <p:spPr>
          <a:xfrm>
            <a:off x="4213513" y="1911379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read()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2606566-5661-DA2B-21A3-35633D141EF0}"/>
              </a:ext>
            </a:extLst>
          </p:cNvPr>
          <p:cNvCxnSpPr>
            <a:cxnSpLocks/>
            <a:stCxn id="58" idx="0"/>
            <a:endCxn id="7" idx="3"/>
          </p:cNvCxnSpPr>
          <p:nvPr/>
        </p:nvCxnSpPr>
        <p:spPr>
          <a:xfrm rot="16200000" flipV="1">
            <a:off x="4347788" y="1617594"/>
            <a:ext cx="143241" cy="4443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B7D523C4-89A1-DAE7-D1BB-0C2D33A45ECD}"/>
              </a:ext>
            </a:extLst>
          </p:cNvPr>
          <p:cNvSpPr txBox="1"/>
          <p:nvPr/>
        </p:nvSpPr>
        <p:spPr>
          <a:xfrm>
            <a:off x="9192344" y="3966983"/>
            <a:ext cx="228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simple methods to start computation and report finish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624CF5-BC58-8B02-5C9B-C3451035F6E1}"/>
              </a:ext>
            </a:extLst>
          </p:cNvPr>
          <p:cNvSpPr/>
          <p:nvPr/>
        </p:nvSpPr>
        <p:spPr>
          <a:xfrm rot="5400000">
            <a:off x="3499212" y="4291985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17C19-34B2-F3F8-FB83-11081FE3B925}"/>
              </a:ext>
            </a:extLst>
          </p:cNvPr>
          <p:cNvSpPr txBox="1"/>
          <p:nvPr/>
        </p:nvSpPr>
        <p:spPr>
          <a:xfrm>
            <a:off x="8400256" y="564071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./crates/cmtc/examples/gemm.rs   line 25-36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68C4FE6-0B94-FAD3-CF06-9CAE92DB1C1A}"/>
              </a:ext>
            </a:extLst>
          </p:cNvPr>
          <p:cNvSpPr txBox="1"/>
          <p:nvPr/>
        </p:nvSpPr>
        <p:spPr>
          <a:xfrm>
            <a:off x="5496555" y="910461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FB06C6B4-3187-AAC6-274C-65043BE325DE}"/>
              </a:ext>
            </a:extLst>
          </p:cNvPr>
          <p:cNvSpPr txBox="1"/>
          <p:nvPr/>
        </p:nvSpPr>
        <p:spPr>
          <a:xfrm>
            <a:off x="9463613" y="-58060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cmt2!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ACDB25B-1862-20AC-8F85-F95E177517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C97F54-34B6-DB40-BCE1-7A2E99F0244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44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7DEB0-FEEA-C332-6F95-98E6A47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Software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925530-EAC0-027F-EC55-9D5508AE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E750E-CD1D-BEFA-5B24-AD22571934B2}"/>
              </a:ext>
            </a:extLst>
          </p:cNvPr>
          <p:cNvSpPr txBox="1"/>
          <p:nvPr/>
        </p:nvSpPr>
        <p:spPr>
          <a:xfrm>
            <a:off x="1343472" y="523233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in C using three for-loops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30F39-AC69-8BA6-1477-51E35E9EB3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470" y="1889585"/>
            <a:ext cx="4431859" cy="3078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4DC9D-1BA3-66DA-3B4D-CDCB0EF6FE24}"/>
              </a:ext>
            </a:extLst>
          </p:cNvPr>
          <p:cNvGrpSpPr/>
          <p:nvPr/>
        </p:nvGrpSpPr>
        <p:grpSpPr>
          <a:xfrm>
            <a:off x="7025416" y="2095893"/>
            <a:ext cx="2435952" cy="2666213"/>
            <a:chOff x="854334" y="1124267"/>
            <a:chExt cx="3388670" cy="37089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64959F-8879-E307-24D3-B8A71E89A8CD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EA9819-BE81-3694-6A4A-7FD8889836F3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EA65C3-1724-E49C-7A09-4D5B8A3313F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72C26A-372E-77C9-6A8E-40B637D5E36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15E661-6413-94E2-3973-8E25A423CCD1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045-C78C-90D1-DCE6-D304E62C8AA2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A4FDE6-6BF9-2C84-AFE9-0ACFADB556B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318C3-AC16-7C3D-0590-BCE61F08BE46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02F980-209D-EA91-4914-BDBFB77FE54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FAC564-F060-AC34-0761-63991F0C624A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4319A8-2F52-CF00-22FE-35D2C0A378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B9F7FC-052B-596E-80C3-9F112BFEAE8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3F44BB-8D9C-2598-61C2-0E381FBD507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3A65B1-FBF3-4801-F0CE-DFB5B4DC5798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C43DA0-6582-AC2F-34AB-7E34C3B22283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D847F5-3D92-D25D-F599-13F333F68841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498AB5E-C6DE-2C99-919C-8CB61367994B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86B4C4-9F59-5CB3-67BD-88622D1BAE16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A267A7-7E43-A43B-0C07-546BC0873E1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E09173-53F1-F2AB-3743-EA8997D3F8E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B4B351-4F3A-18C2-1CC9-F1F54BA3E5E4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3D4A5A-DA91-B177-AD0A-A01A1CC931D7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853035-3522-9F62-622E-32A255DE12E4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82D009-A9CE-E5D0-59D4-07DC84162E3F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AEC695-F7B9-116F-B49C-C196D97073A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A8211F-7F85-30B3-CB11-4A6E98F781C3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258979-6705-86A1-E930-F203485C60D6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49E5B2-B62D-02C3-FCF2-2241245A4688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CEDA945-551E-120D-086E-BD8B49A95B0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636FA98-00C3-D18F-35BC-D8F58E0742BB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9949CD-2943-C883-98C7-45D2BE4BA280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1E90A80-BEED-FD90-073E-705D4EFCF8C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260DBB-F9AA-36CD-288A-002DE3D61009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100FE0-093D-BB3F-8B35-3F0F03FA07A7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0CB929-A6D2-EB50-5862-BD4EF7C88D60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384724-1BDD-E291-C2C7-31307323B427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231CF02-18AC-42DA-DBC2-49873E460A78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8D6CCF-B1FC-61E2-7E4F-2E8A27D990F0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2839A3-0EA4-7F8A-6B44-77766300568F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5FFE36-0FA4-BB45-5F09-7E25A8552144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96C540-C654-304C-1A44-744CC612E90A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345D3CA-FC8C-9FB8-D48A-13133B78375E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EC860EB-FE98-37F9-67F2-2F0A468A3D82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9C9D97-7CA7-45B3-A542-C2C0FC2F482C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01BCD4-5BC6-D00C-F5C7-6C0069FBCD96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940B178-6D71-B589-A051-7D8F9E35B86C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3BB724B-7657-E159-1060-73E3A00A136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7DB131B-8A66-9024-B0B9-F65917E6919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B0C5BF1-2ED8-DF53-F9B4-3F1F24ED9195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BE0C19C-1DD8-C1E2-09E3-8C0C5EE3CAF7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E2AFB5B-C71D-A03A-FC84-385D5C03995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EECD8C3-94DC-2602-6AF8-EE36C7D656A0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EC68D-297C-2471-9650-2D6A066AECA7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93EE36B-5F68-52DF-3C6A-30665E5F11A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AAFCED-25FC-E7CB-8A13-E876DB82C39B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BD6C3D8-ED85-26E4-18A3-06DAF2B30CF5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92A88D-9D52-764A-8CD4-C18DD8A45BDA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50842DD-C48E-185B-9F96-140649E46E8A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A5666E-572E-6428-1EAA-28EA0582C0DD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7DD6F7-0865-BD94-931B-72FABD7D3AE9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B1CA5F-5863-6C5C-1BBD-487AFC63B92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E8ABA3-343F-4615-D30A-470AD9459659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E9D966-90DD-2DE3-A520-A92C36D132A6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51342D-0A4A-46FE-95BF-D573225A879C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6C967CF-4E40-0E53-C5BF-0C80C98F14A8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BB1A216-54BD-FB36-9CC1-4456C2300E0E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8FF9FD-5565-ABC5-03C4-1FAD677E9DB6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3AD693-D592-1A03-DDD1-DFADCF7F625E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9D5A651-1012-41C9-E6B9-AA264812A7D2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D602414-0A48-21DE-E349-AFDD72E395F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C3A9D3-4211-D9B5-712C-47381BF85175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8793505-A02C-C14D-5782-94383CA8F044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81FBADE-CA8E-8277-B230-1E9FCFD6B5A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74A9BCF-CE6C-382B-A096-2A0BA37B20A4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EA74CD-B571-DFAE-349B-999CBE6F07F3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9B3A4CE-1AB5-537B-E929-1AB8ED09C971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B7199F4-43E1-8B22-7FC2-243C447F14A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DF427D-65EF-C1B9-4E35-63C90C3E1C31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8268CC1-9DEC-4736-F4F1-B5A483F6435A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C941BC9-0265-FF81-554C-335842452B5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AF9892D4-B3A2-0BE5-D5B3-8AE0D1B09167}"/>
              </a:ext>
            </a:extLst>
          </p:cNvPr>
          <p:cNvSpPr txBox="1"/>
          <p:nvPr/>
        </p:nvSpPr>
        <p:spPr>
          <a:xfrm>
            <a:off x="8976320" y="407707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D2629B2-46AA-1A9B-71BC-D31558420C7F}"/>
              </a:ext>
            </a:extLst>
          </p:cNvPr>
          <p:cNvSpPr txBox="1"/>
          <p:nvPr/>
        </p:nvSpPr>
        <p:spPr>
          <a:xfrm>
            <a:off x="8976320" y="2663334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2B64D69-F55B-4C0B-28EC-D6B6D006C1D1}"/>
              </a:ext>
            </a:extLst>
          </p:cNvPr>
          <p:cNvSpPr txBox="1"/>
          <p:nvPr/>
        </p:nvSpPr>
        <p:spPr>
          <a:xfrm>
            <a:off x="7608168" y="4080155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FA4CD9C6-272F-AB16-0CE4-302FFEB1FEF8}"/>
              </a:ext>
            </a:extLst>
          </p:cNvPr>
          <p:cNvSpPr/>
          <p:nvPr/>
        </p:nvSpPr>
        <p:spPr>
          <a:xfrm>
            <a:off x="8472264" y="2060848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980DE8E2-0D6C-7AF0-A764-B173BB36E8E5}"/>
              </a:ext>
            </a:extLst>
          </p:cNvPr>
          <p:cNvSpPr/>
          <p:nvPr/>
        </p:nvSpPr>
        <p:spPr>
          <a:xfrm rot="5400000">
            <a:off x="7608168" y="2996952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584FF36-BA65-7AC0-5D4D-98DFCCF57AEA}"/>
              </a:ext>
            </a:extLst>
          </p:cNvPr>
          <p:cNvSpPr txBox="1"/>
          <p:nvPr/>
        </p:nvSpPr>
        <p:spPr>
          <a:xfrm>
            <a:off x="8158934" y="2740278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7ED18-37A3-0F2E-3519-6F7E805B517F}"/>
              </a:ext>
            </a:extLst>
          </p:cNvPr>
          <p:cNvSpPr txBox="1"/>
          <p:nvPr/>
        </p:nvSpPr>
        <p:spPr>
          <a:xfrm>
            <a:off x="7546865" y="3421812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左大括号 105">
            <a:extLst>
              <a:ext uri="{FF2B5EF4-FFF2-40B4-BE49-F238E27FC236}">
                <a16:creationId xmlns:a16="http://schemas.microsoft.com/office/drawing/2014/main" id="{10060273-18FF-6613-4D35-4B43D607EB54}"/>
              </a:ext>
            </a:extLst>
          </p:cNvPr>
          <p:cNvSpPr/>
          <p:nvPr/>
        </p:nvSpPr>
        <p:spPr>
          <a:xfrm rot="16200000">
            <a:off x="9009169" y="4537387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7" name="左大括号 106">
            <a:extLst>
              <a:ext uri="{FF2B5EF4-FFF2-40B4-BE49-F238E27FC236}">
                <a16:creationId xmlns:a16="http://schemas.microsoft.com/office/drawing/2014/main" id="{61ACC9C5-B9E2-67C9-2763-E1F0843EA5E8}"/>
              </a:ext>
            </a:extLst>
          </p:cNvPr>
          <p:cNvSpPr/>
          <p:nvPr/>
        </p:nvSpPr>
        <p:spPr>
          <a:xfrm rot="10800000">
            <a:off x="9587060" y="3963355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442FA2-F305-0208-BFEF-02DADB26A488}"/>
              </a:ext>
            </a:extLst>
          </p:cNvPr>
          <p:cNvSpPr txBox="1"/>
          <p:nvPr/>
        </p:nvSpPr>
        <p:spPr>
          <a:xfrm>
            <a:off x="8976318" y="5088123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866EE3-32C0-2458-2DB0-67DBA5F19BE7}"/>
              </a:ext>
            </a:extLst>
          </p:cNvPr>
          <p:cNvSpPr txBox="1"/>
          <p:nvPr/>
        </p:nvSpPr>
        <p:spPr>
          <a:xfrm>
            <a:off x="9894154" y="4154016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3B4EA1-E04B-4714-F692-CEE3CE2D5C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51E8EA-8513-4F4D-96AB-178E4589EFE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6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F45E-B2A6-D24D-9B3F-FA5F5BEE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</a:t>
            </a:r>
            <a:r>
              <a:rPr lang="en-US" altLang="zh-CN" dirty="0" err="1"/>
              <a:t>Preperation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29C2B-7515-74E9-08D7-D183656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A9E3AA-AECF-802B-0D42-3759BD6B6C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8202" y="1052736"/>
            <a:ext cx="6015596" cy="51001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14FEAD-0C3B-1C59-FAC4-10423237A78F}"/>
              </a:ext>
            </a:extLst>
          </p:cNvPr>
          <p:cNvSpPr/>
          <p:nvPr/>
        </p:nvSpPr>
        <p:spPr>
          <a:xfrm>
            <a:off x="3825922" y="1844824"/>
            <a:ext cx="2486102" cy="43204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6EFAE-3D75-AC83-0AEC-1196E1DE3DFD}"/>
              </a:ext>
            </a:extLst>
          </p:cNvPr>
          <p:cNvSpPr txBox="1"/>
          <p:nvPr/>
        </p:nvSpPr>
        <p:spPr>
          <a:xfrm>
            <a:off x="6312024" y="1861370"/>
            <a:ext cx="263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calculate the address type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527550-1649-4862-293E-5A5793E74A1B}"/>
              </a:ext>
            </a:extLst>
          </p:cNvPr>
          <p:cNvSpPr/>
          <p:nvPr/>
        </p:nvSpPr>
        <p:spPr>
          <a:xfrm>
            <a:off x="4007768" y="2996952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7858CF-811E-21AE-F251-1E547372568F}"/>
              </a:ext>
            </a:extLst>
          </p:cNvPr>
          <p:cNvSpPr txBox="1"/>
          <p:nvPr/>
        </p:nvSpPr>
        <p:spPr>
          <a:xfrm>
            <a:off x="6386086" y="2489472"/>
            <a:ext cx="263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provide the memory instances to the interface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2AD21F7-7973-A373-FA54-5C6DDE69A6DD}"/>
              </a:ext>
            </a:extLst>
          </p:cNvPr>
          <p:cNvSpPr/>
          <p:nvPr/>
        </p:nvSpPr>
        <p:spPr>
          <a:xfrm>
            <a:off x="3825922" y="4225219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8A7CFA-317E-5F17-32CD-31E60509ED21}"/>
              </a:ext>
            </a:extLst>
          </p:cNvPr>
          <p:cNvSpPr txBox="1"/>
          <p:nvPr/>
        </p:nvSpPr>
        <p:spPr>
          <a:xfrm>
            <a:off x="6938365" y="4298968"/>
            <a:ext cx="153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some register for loops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CAF08E-A9FC-A122-7442-124707C85AEB}"/>
              </a:ext>
            </a:extLst>
          </p:cNvPr>
          <p:cNvSpPr/>
          <p:nvPr/>
        </p:nvSpPr>
        <p:spPr>
          <a:xfrm>
            <a:off x="3825922" y="4945299"/>
            <a:ext cx="3206182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F61ED6-42ED-D62E-C971-DDB3AA656B5E}"/>
              </a:ext>
            </a:extLst>
          </p:cNvPr>
          <p:cNvSpPr txBox="1"/>
          <p:nvPr/>
        </p:nvSpPr>
        <p:spPr>
          <a:xfrm>
            <a:off x="7104112" y="4982173"/>
            <a:ext cx="1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one MAC unit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one accumulator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262BF-C48D-F143-3055-F36B29732769}"/>
              </a:ext>
            </a:extLst>
          </p:cNvPr>
          <p:cNvSpPr txBox="1"/>
          <p:nvPr/>
        </p:nvSpPr>
        <p:spPr>
          <a:xfrm>
            <a:off x="8982108" y="5482098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./crates/cmtc/examples/gemm.rs   line 38-97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C45EA37-5372-7D4A-F6C8-51E8E8BE38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E574B1-9761-2749-84A2-9DBF25A3EB6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605804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504D-413B-A3EE-E895-108EDC67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FSM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626B8-3C3E-2B01-D45C-C826D4D3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CAB2C-1DD5-4AC0-D1ED-1949FD871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16" y="1196752"/>
            <a:ext cx="2736304" cy="1388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8347A-566A-8E73-067F-9673557A5B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35" y="2844386"/>
            <a:ext cx="4840208" cy="2337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159862-ECA1-03DF-EA79-166D0A53F9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539" y="4948098"/>
            <a:ext cx="4020702" cy="18082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6092B-1700-47E3-7293-4F895E8C86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2710" y="1013549"/>
            <a:ext cx="3312370" cy="52562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E4A274-E9C7-49FC-1453-94C583F6E017}"/>
              </a:ext>
            </a:extLst>
          </p:cNvPr>
          <p:cNvSpPr/>
          <p:nvPr/>
        </p:nvSpPr>
        <p:spPr>
          <a:xfrm>
            <a:off x="1433770" y="1642257"/>
            <a:ext cx="845806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28A-B612-81C1-D677-4694EDD4767E}"/>
              </a:ext>
            </a:extLst>
          </p:cNvPr>
          <p:cNvSpPr txBox="1"/>
          <p:nvPr/>
        </p:nvSpPr>
        <p:spPr>
          <a:xfrm>
            <a:off x="2253512" y="15947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keyword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7E3986-D2EE-F497-37F2-24C811E0EC9A}"/>
              </a:ext>
            </a:extLst>
          </p:cNvPr>
          <p:cNvCxnSpPr>
            <a:cxnSpLocks/>
          </p:cNvCxnSpPr>
          <p:nvPr/>
        </p:nvCxnSpPr>
        <p:spPr>
          <a:xfrm flipH="1">
            <a:off x="462435" y="2204864"/>
            <a:ext cx="1745133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AE3C78-8595-C73A-1AC0-B123F88F5173}"/>
              </a:ext>
            </a:extLst>
          </p:cNvPr>
          <p:cNvCxnSpPr>
            <a:cxnSpLocks/>
          </p:cNvCxnSpPr>
          <p:nvPr/>
        </p:nvCxnSpPr>
        <p:spPr>
          <a:xfrm>
            <a:off x="2656997" y="2204864"/>
            <a:ext cx="2610042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7AAFAE-B783-54E3-3593-211EE39CF730}"/>
              </a:ext>
            </a:extLst>
          </p:cNvPr>
          <p:cNvSpPr/>
          <p:nvPr/>
        </p:nvSpPr>
        <p:spPr>
          <a:xfrm>
            <a:off x="623392" y="2968218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0B8290-A71F-D88C-C6EF-0D4A16CFC573}"/>
              </a:ext>
            </a:extLst>
          </p:cNvPr>
          <p:cNvSpPr txBox="1"/>
          <p:nvPr/>
        </p:nvSpPr>
        <p:spPr>
          <a:xfrm>
            <a:off x="1483483" y="2916779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 for loop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E7BFB4-8180-EFAE-25EE-F1BAAE7DD04C}"/>
              </a:ext>
            </a:extLst>
          </p:cNvPr>
          <p:cNvSpPr txBox="1"/>
          <p:nvPr/>
        </p:nvSpPr>
        <p:spPr>
          <a:xfrm>
            <a:off x="5341983" y="3174786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1EB5DE-C079-0EE9-D0D7-387FF8B91856}"/>
              </a:ext>
            </a:extLst>
          </p:cNvPr>
          <p:cNvSpPr txBox="1"/>
          <p:nvPr/>
        </p:nvSpPr>
        <p:spPr>
          <a:xfrm>
            <a:off x="5267040" y="3498163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&lt;n 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=&gt;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0&lt;n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E7057B-6174-BEE7-307A-E3286C152618}"/>
              </a:ext>
            </a:extLst>
          </p:cNvPr>
          <p:cNvSpPr txBox="1"/>
          <p:nvPr/>
        </p:nvSpPr>
        <p:spPr>
          <a:xfrm>
            <a:off x="5267040" y="3772382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update: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=i+1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B29561-38DB-E422-D51A-11971355D5E2}"/>
              </a:ext>
            </a:extLst>
          </p:cNvPr>
          <p:cNvSpPr txBox="1"/>
          <p:nvPr/>
        </p:nvSpPr>
        <p:spPr>
          <a:xfrm>
            <a:off x="5267039" y="4051679"/>
            <a:ext cx="20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&lt;n 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=i+1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=&gt;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&lt;n-1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3E2497F-B4BC-ADEC-317A-859E78D83641}"/>
              </a:ext>
            </a:extLst>
          </p:cNvPr>
          <p:cNvSpPr/>
          <p:nvPr/>
        </p:nvSpPr>
        <p:spPr>
          <a:xfrm rot="16200000">
            <a:off x="6068545" y="2635325"/>
            <a:ext cx="467040" cy="59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2878B4-4311-BAE8-C790-E0E5B4CF26BB}"/>
              </a:ext>
            </a:extLst>
          </p:cNvPr>
          <p:cNvSpPr txBox="1"/>
          <p:nvPr/>
        </p:nvSpPr>
        <p:spPr>
          <a:xfrm>
            <a:off x="5585335" y="2218745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= 0 to n-1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A9EA93-B6EA-6F6C-4B2E-8988D4A66F9E}"/>
              </a:ext>
            </a:extLst>
          </p:cNvPr>
          <p:cNvCxnSpPr>
            <a:cxnSpLocks/>
          </p:cNvCxnSpPr>
          <p:nvPr/>
        </p:nvCxnSpPr>
        <p:spPr>
          <a:xfrm>
            <a:off x="1156883" y="4833968"/>
            <a:ext cx="1725656" cy="186696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EE24040-0CEE-B1BB-8C6D-2100A56F82B8}"/>
              </a:ext>
            </a:extLst>
          </p:cNvPr>
          <p:cNvCxnSpPr>
            <a:cxnSpLocks/>
          </p:cNvCxnSpPr>
          <p:nvPr/>
        </p:nvCxnSpPr>
        <p:spPr>
          <a:xfrm>
            <a:off x="1228707" y="4542202"/>
            <a:ext cx="1653832" cy="4058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4000D19-8369-4929-468A-67048C909102}"/>
              </a:ext>
            </a:extLst>
          </p:cNvPr>
          <p:cNvSpPr txBox="1"/>
          <p:nvPr/>
        </p:nvSpPr>
        <p:spPr>
          <a:xfrm>
            <a:off x="1378099" y="5630304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j= 0 to n-1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01EEE45-9D54-3B4D-4AEB-D4A3BFF2BEA5}"/>
              </a:ext>
            </a:extLst>
          </p:cNvPr>
          <p:cNvCxnSpPr>
            <a:endCxn id="14" idx="1"/>
          </p:cNvCxnSpPr>
          <p:nvPr/>
        </p:nvCxnSpPr>
        <p:spPr>
          <a:xfrm flipV="1">
            <a:off x="3849699" y="3641666"/>
            <a:ext cx="4003011" cy="2734577"/>
          </a:xfrm>
          <a:prstGeom prst="bentConnector3">
            <a:avLst>
              <a:gd name="adj1" fmla="val 8952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4CC589-A246-16C9-C823-8139DD13D00A}"/>
              </a:ext>
            </a:extLst>
          </p:cNvPr>
          <p:cNvSpPr txBox="1"/>
          <p:nvPr/>
        </p:nvSpPr>
        <p:spPr>
          <a:xfrm>
            <a:off x="7823405" y="62482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./crates/cmtc/examples/gemm.rs   line 38-97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AEF3DD7-533B-893C-692B-15A8D75AFBE4}"/>
              </a:ext>
            </a:extLst>
          </p:cNvPr>
          <p:cNvSpPr txBox="1"/>
          <p:nvPr/>
        </p:nvSpPr>
        <p:spPr>
          <a:xfrm>
            <a:off x="4590922" y="1062555"/>
            <a:ext cx="381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C7120E-5E38-BEF1-5B05-90BCE1A614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210401E-D882-CB4D-8BF1-9C3193A21C3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9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B4211-2836-6E2A-8348-CD8722BD94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92" y="2030062"/>
            <a:ext cx="4693156" cy="4216715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D30CB38-D2AD-1C6F-5B79-795499EC4D76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01821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CB92749-4E27-6BF7-CDE7-6262DE1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FSM innermost body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200E-40E7-3269-7D4A-3BB9ABA0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2894112" cy="12241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D9528-0C04-242B-4335-61D2007A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86F36C-734C-03CD-8375-6D864B277DC6}"/>
              </a:ext>
            </a:extLst>
          </p:cNvPr>
          <p:cNvSpPr/>
          <p:nvPr/>
        </p:nvSpPr>
        <p:spPr>
          <a:xfrm>
            <a:off x="1016092" y="2337795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6AE7D-A08E-1E9F-AA70-F571ABA7E0AD}"/>
              </a:ext>
            </a:extLst>
          </p:cNvPr>
          <p:cNvSpPr txBox="1"/>
          <p:nvPr/>
        </p:nvSpPr>
        <p:spPr>
          <a:xfrm>
            <a:off x="1697998" y="204008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following steps will be done in a sequence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FA17FA-C188-98CD-8D8E-88CC9F8C558C}"/>
              </a:ext>
            </a:extLst>
          </p:cNvPr>
          <p:cNvSpPr/>
          <p:nvPr/>
        </p:nvSpPr>
        <p:spPr>
          <a:xfrm>
            <a:off x="1190418" y="2635231"/>
            <a:ext cx="172819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D29B2-6B37-342F-8A60-653EC33AE9CE}"/>
              </a:ext>
            </a:extLst>
          </p:cNvPr>
          <p:cNvSpPr txBox="1"/>
          <p:nvPr/>
        </p:nvSpPr>
        <p:spPr>
          <a:xfrm>
            <a:off x="3026214" y="25662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generate n steps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3A10B-32BD-55AE-1E69-0E277CA18644}"/>
              </a:ext>
            </a:extLst>
          </p:cNvPr>
          <p:cNvSpPr/>
          <p:nvPr/>
        </p:nvSpPr>
        <p:spPr>
          <a:xfrm>
            <a:off x="2721964" y="4006884"/>
            <a:ext cx="883975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04E45-C496-03BA-7FD7-1920B6083017}"/>
              </a:ext>
            </a:extLst>
          </p:cNvPr>
          <p:cNvSpPr txBox="1"/>
          <p:nvPr/>
        </p:nvSpPr>
        <p:spPr>
          <a:xfrm>
            <a:off x="2502515" y="49455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feed memory address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get memory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invoke MAC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accumulate result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668146-BEB8-13CE-D729-4C1A7E9D41E4}"/>
              </a:ext>
            </a:extLst>
          </p:cNvPr>
          <p:cNvSpPr/>
          <p:nvPr/>
        </p:nvSpPr>
        <p:spPr>
          <a:xfrm>
            <a:off x="1934235" y="4006884"/>
            <a:ext cx="830696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16A45D-773E-F349-1C80-4EC861D4FF53}"/>
              </a:ext>
            </a:extLst>
          </p:cNvPr>
          <p:cNvSpPr/>
          <p:nvPr/>
        </p:nvSpPr>
        <p:spPr>
          <a:xfrm>
            <a:off x="1687110" y="3151831"/>
            <a:ext cx="3106284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9C47E-410C-4613-A30A-900BCC8941C7}"/>
              </a:ext>
            </a:extLst>
          </p:cNvPr>
          <p:cNvSpPr/>
          <p:nvPr/>
        </p:nvSpPr>
        <p:spPr>
          <a:xfrm>
            <a:off x="5768813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DD31196-01DD-0E4E-D92C-16E6FC07C9DC}"/>
              </a:ext>
            </a:extLst>
          </p:cNvPr>
          <p:cNvSpPr/>
          <p:nvPr/>
        </p:nvSpPr>
        <p:spPr>
          <a:xfrm>
            <a:off x="5768813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1B4BE7-05D7-BE9B-B88F-1179715A0E52}"/>
              </a:ext>
            </a:extLst>
          </p:cNvPr>
          <p:cNvSpPr/>
          <p:nvPr/>
        </p:nvSpPr>
        <p:spPr>
          <a:xfrm>
            <a:off x="7161761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6441C6-7554-DE48-B62A-E9676DEF5239}"/>
              </a:ext>
            </a:extLst>
          </p:cNvPr>
          <p:cNvSpPr/>
          <p:nvPr/>
        </p:nvSpPr>
        <p:spPr>
          <a:xfrm>
            <a:off x="7161761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9CAF535-6E42-1243-A9CB-F723F2FD7FD1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6848933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9D917C06-0A35-AE26-D63D-853BB81E8BE1}"/>
              </a:ext>
            </a:extLst>
          </p:cNvPr>
          <p:cNvCxnSpPr>
            <a:cxnSpLocks/>
            <a:stCxn id="19" idx="2"/>
            <a:endCxn id="27" idx="1"/>
          </p:cNvCxnSpPr>
          <p:nvPr/>
        </p:nvCxnSpPr>
        <p:spPr>
          <a:xfrm rot="16200000" flipH="1">
            <a:off x="6102490" y="3606022"/>
            <a:ext cx="1265654" cy="8528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461A9A5-245B-C8A2-EDD7-432E5485CC39}"/>
              </a:ext>
            </a:extLst>
          </p:cNvPr>
          <p:cNvSpPr/>
          <p:nvPr/>
        </p:nvSpPr>
        <p:spPr>
          <a:xfrm>
            <a:off x="7161761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A5376CA-1BD6-36B3-3CFB-95DF0B6C87F8}"/>
              </a:ext>
            </a:extLst>
          </p:cNvPr>
          <p:cNvSpPr/>
          <p:nvPr/>
        </p:nvSpPr>
        <p:spPr>
          <a:xfrm>
            <a:off x="7161761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8B8319B-8FDA-985F-E648-756C049AFE77}"/>
              </a:ext>
            </a:extLst>
          </p:cNvPr>
          <p:cNvCxnSpPr/>
          <p:nvPr/>
        </p:nvCxnSpPr>
        <p:spPr>
          <a:xfrm>
            <a:off x="5624797" y="2324455"/>
            <a:ext cx="6206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47E03CE-4D33-27E5-EB84-F145C127DE69}"/>
              </a:ext>
            </a:extLst>
          </p:cNvPr>
          <p:cNvSpPr txBox="1"/>
          <p:nvPr/>
        </p:nvSpPr>
        <p:spPr>
          <a:xfrm>
            <a:off x="4976725" y="174785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Seq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8C51B5-CB7F-CD39-97B8-9A4543225409}"/>
              </a:ext>
            </a:extLst>
          </p:cNvPr>
          <p:cNvSpPr txBox="1"/>
          <p:nvPr/>
        </p:nvSpPr>
        <p:spPr>
          <a:xfrm>
            <a:off x="5798626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FBEA6-A082-9238-BD41-9D8B3EA05C2D}"/>
              </a:ext>
            </a:extLst>
          </p:cNvPr>
          <p:cNvSpPr txBox="1"/>
          <p:nvPr/>
        </p:nvSpPr>
        <p:spPr>
          <a:xfrm>
            <a:off x="7194854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C497D0-FFF7-B6A1-EB08-7BF0F0734AB3}"/>
              </a:ext>
            </a:extLst>
          </p:cNvPr>
          <p:cNvSpPr txBox="1"/>
          <p:nvPr/>
        </p:nvSpPr>
        <p:spPr>
          <a:xfrm>
            <a:off x="863398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D71283-4A44-B027-BA1F-2F5272782E9B}"/>
              </a:ext>
            </a:extLst>
          </p:cNvPr>
          <p:cNvSpPr txBox="1"/>
          <p:nvPr/>
        </p:nvSpPr>
        <p:spPr>
          <a:xfrm>
            <a:off x="994321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1933FC4-20A3-47A0-6473-6133E8699198}"/>
              </a:ext>
            </a:extLst>
          </p:cNvPr>
          <p:cNvCxnSpPr>
            <a:cxnSpLocks/>
            <a:stCxn id="41" idx="1"/>
            <a:endCxn id="37" idx="1"/>
          </p:cNvCxnSpPr>
          <p:nvPr/>
        </p:nvCxnSpPr>
        <p:spPr>
          <a:xfrm rot="10800000">
            <a:off x="7161761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9F5855-C9BA-B69B-EA8D-FE63CFA335CE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701821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56511B6-1239-7866-293F-496C7A7A902D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9100283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C479900C-841E-6679-9C35-E7CEF84F5973}"/>
              </a:ext>
            </a:extLst>
          </p:cNvPr>
          <p:cNvSpPr/>
          <p:nvPr/>
        </p:nvSpPr>
        <p:spPr>
          <a:xfrm>
            <a:off x="7167275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E287012-9056-4989-D608-2B1B6BBE0F5B}"/>
              </a:ext>
            </a:extLst>
          </p:cNvPr>
          <p:cNvSpPr/>
          <p:nvPr/>
        </p:nvSpPr>
        <p:spPr>
          <a:xfrm>
            <a:off x="7167275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693FCCDE-31C2-7658-6561-7173FD19DF3D}"/>
              </a:ext>
            </a:extLst>
          </p:cNvPr>
          <p:cNvSpPr/>
          <p:nvPr/>
        </p:nvSpPr>
        <p:spPr>
          <a:xfrm>
            <a:off x="8560223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850C541-16C0-D714-90B6-AA84E05CD67E}"/>
              </a:ext>
            </a:extLst>
          </p:cNvPr>
          <p:cNvSpPr/>
          <p:nvPr/>
        </p:nvSpPr>
        <p:spPr>
          <a:xfrm>
            <a:off x="8560223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86E1562-BC4E-4879-446D-39C3D190B79D}"/>
              </a:ext>
            </a:extLst>
          </p:cNvPr>
          <p:cNvCxnSpPr>
            <a:stCxn id="129" idx="3"/>
            <a:endCxn id="131" idx="1"/>
          </p:cNvCxnSpPr>
          <p:nvPr/>
        </p:nvCxnSpPr>
        <p:spPr>
          <a:xfrm>
            <a:off x="8247395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7D0F312C-2735-26E5-10DD-B4E2621FB86D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>
            <a:off x="8247395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F459E90-0213-B1C0-C9D4-6CDB22A3EF44}"/>
              </a:ext>
            </a:extLst>
          </p:cNvPr>
          <p:cNvSpPr/>
          <p:nvPr/>
        </p:nvSpPr>
        <p:spPr>
          <a:xfrm>
            <a:off x="8560223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5F369C1-FF03-B810-8816-F86B56644530}"/>
              </a:ext>
            </a:extLst>
          </p:cNvPr>
          <p:cNvSpPr/>
          <p:nvPr/>
        </p:nvSpPr>
        <p:spPr>
          <a:xfrm>
            <a:off x="8560223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9CDC8377-C15A-4F4C-DCE6-74588AD60B32}"/>
              </a:ext>
            </a:extLst>
          </p:cNvPr>
          <p:cNvCxnSpPr>
            <a:cxnSpLocks/>
            <a:stCxn id="136" idx="1"/>
            <a:endCxn id="135" idx="1"/>
          </p:cNvCxnSpPr>
          <p:nvPr/>
        </p:nvCxnSpPr>
        <p:spPr>
          <a:xfrm rot="10800000">
            <a:off x="8560223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9063757-FAF3-951E-F676-7076F2CEF21F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9100283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FCE9E55-D3D6-3193-2CB6-D7D25F3F7684}"/>
              </a:ext>
            </a:extLst>
          </p:cNvPr>
          <p:cNvCxnSpPr>
            <a:cxnSpLocks/>
            <a:stCxn id="145" idx="2"/>
            <a:endCxn id="149" idx="0"/>
          </p:cNvCxnSpPr>
          <p:nvPr/>
        </p:nvCxnSpPr>
        <p:spPr>
          <a:xfrm>
            <a:off x="10491678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072B48B-CBFC-3FC2-9F9E-4A8FA4AC857B}"/>
              </a:ext>
            </a:extLst>
          </p:cNvPr>
          <p:cNvSpPr/>
          <p:nvPr/>
        </p:nvSpPr>
        <p:spPr>
          <a:xfrm>
            <a:off x="8558670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D17291D-7679-13CC-3935-0CFEACEB2148}"/>
              </a:ext>
            </a:extLst>
          </p:cNvPr>
          <p:cNvSpPr/>
          <p:nvPr/>
        </p:nvSpPr>
        <p:spPr>
          <a:xfrm>
            <a:off x="8558670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26EB980-837F-8FF2-61EF-8EAD38AD3E3C}"/>
              </a:ext>
            </a:extLst>
          </p:cNvPr>
          <p:cNvSpPr/>
          <p:nvPr/>
        </p:nvSpPr>
        <p:spPr>
          <a:xfrm>
            <a:off x="9951618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FF97250-97F6-BFE7-759D-C55BE50384BC}"/>
              </a:ext>
            </a:extLst>
          </p:cNvPr>
          <p:cNvSpPr/>
          <p:nvPr/>
        </p:nvSpPr>
        <p:spPr>
          <a:xfrm>
            <a:off x="9951618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E6ECBF41-3954-ED68-CE87-9BB67FBF4FD2}"/>
              </a:ext>
            </a:extLst>
          </p:cNvPr>
          <p:cNvCxnSpPr>
            <a:stCxn id="143" idx="3"/>
            <a:endCxn id="145" idx="1"/>
          </p:cNvCxnSpPr>
          <p:nvPr/>
        </p:nvCxnSpPr>
        <p:spPr>
          <a:xfrm>
            <a:off x="9638790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542004DF-2341-9ECF-95A8-8F05B5038CB4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9638790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411EBC0-4ADC-308C-2301-C4429B39E3A5}"/>
              </a:ext>
            </a:extLst>
          </p:cNvPr>
          <p:cNvSpPr/>
          <p:nvPr/>
        </p:nvSpPr>
        <p:spPr>
          <a:xfrm>
            <a:off x="9951618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57C542C9-379D-3471-333D-7199F37FFA01}"/>
              </a:ext>
            </a:extLst>
          </p:cNvPr>
          <p:cNvSpPr/>
          <p:nvPr/>
        </p:nvSpPr>
        <p:spPr>
          <a:xfrm>
            <a:off x="9951618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059E035-0AE7-1288-D247-26415A5AAEC8}"/>
              </a:ext>
            </a:extLst>
          </p:cNvPr>
          <p:cNvCxnSpPr>
            <a:cxnSpLocks/>
            <a:stCxn id="150" idx="1"/>
            <a:endCxn id="149" idx="1"/>
          </p:cNvCxnSpPr>
          <p:nvPr/>
        </p:nvCxnSpPr>
        <p:spPr>
          <a:xfrm rot="10800000">
            <a:off x="9951618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EB07C834-F2CE-D603-32FC-4E9CE56273BE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491678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D232ECC-368F-84A6-A42C-0F81E34A4C5F}"/>
              </a:ext>
            </a:extLst>
          </p:cNvPr>
          <p:cNvSpPr/>
          <p:nvPr/>
        </p:nvSpPr>
        <p:spPr>
          <a:xfrm>
            <a:off x="9943212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3DFCFDBF-EF97-C3CC-3398-A708AC350D38}"/>
              </a:ext>
            </a:extLst>
          </p:cNvPr>
          <p:cNvSpPr/>
          <p:nvPr/>
        </p:nvSpPr>
        <p:spPr>
          <a:xfrm>
            <a:off x="9943212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E37F1B8-F247-375D-C4FA-934E0AD1CE3A}"/>
              </a:ext>
            </a:extLst>
          </p:cNvPr>
          <p:cNvSpPr/>
          <p:nvPr/>
        </p:nvSpPr>
        <p:spPr>
          <a:xfrm>
            <a:off x="2156425" y="4315066"/>
            <a:ext cx="1616400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AFE89E3-D260-E4DE-04EA-4B8FB1B833C9}"/>
              </a:ext>
            </a:extLst>
          </p:cNvPr>
          <p:cNvSpPr txBox="1"/>
          <p:nvPr/>
        </p:nvSpPr>
        <p:spPr>
          <a:xfrm>
            <a:off x="11167348" y="3310489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same for all n steps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/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ABBBD-2400-4519-218B-7B9EAB67AEDB}"/>
              </a:ext>
            </a:extLst>
          </p:cNvPr>
          <p:cNvSpPr txBox="1"/>
          <p:nvPr/>
        </p:nvSpPr>
        <p:spPr>
          <a:xfrm>
            <a:off x="1360707" y="6305332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./crates/cmtc/examples/gemm.rs   line 38-97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7096CD4-2D8B-AD0D-80ED-BA9AE22CBE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B12BE9-87F5-A048-BA90-FBE3033AA6B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96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6" grpId="0" animBg="1"/>
      <p:bldP spid="27" grpId="0" animBg="1"/>
      <p:bldP spid="37" grpId="0" animBg="1"/>
      <p:bldP spid="41" grpId="0" animBg="1"/>
      <p:bldP spid="44" grpId="0"/>
      <p:bldP spid="45" grpId="0"/>
      <p:bldP spid="46" grpId="0"/>
      <p:bldP spid="47" grpId="0"/>
      <p:bldP spid="48" grpId="0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7" grpId="1" animBg="1"/>
      <p:bldP spid="1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08DD-191B-06E5-285B-B589F3ED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FSM last step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1A445-6F77-4A72-1858-0E83C301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C7670-DB78-F788-563F-270770EF1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69" y="2559218"/>
            <a:ext cx="4491341" cy="315618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ECE591-312B-91C8-F9ED-AAD2627F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3038128" cy="1439813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13DE84-9137-DA2C-72D1-A7A93E3A3DC9}"/>
              </a:ext>
            </a:extLst>
          </p:cNvPr>
          <p:cNvCxnSpPr>
            <a:cxnSpLocks/>
          </p:cNvCxnSpPr>
          <p:nvPr/>
        </p:nvCxnSpPr>
        <p:spPr>
          <a:xfrm flipV="1">
            <a:off x="5725751" y="2135934"/>
            <a:ext cx="5900672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E00709-F6B7-8EBE-6D9F-A72ED5C4F228}"/>
              </a:ext>
            </a:extLst>
          </p:cNvPr>
          <p:cNvSpPr txBox="1"/>
          <p:nvPr/>
        </p:nvSpPr>
        <p:spPr>
          <a:xfrm>
            <a:off x="5014747" y="1618360"/>
            <a:ext cx="103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Seq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BC8194-5B6E-273D-BCB6-68EF53C929EC}"/>
              </a:ext>
            </a:extLst>
          </p:cNvPr>
          <p:cNvSpPr txBox="1"/>
          <p:nvPr/>
        </p:nvSpPr>
        <p:spPr>
          <a:xfrm>
            <a:off x="57525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9BC238-4689-1AA4-0CB0-5669F8C1359F}"/>
              </a:ext>
            </a:extLst>
          </p:cNvPr>
          <p:cNvSpPr txBox="1"/>
          <p:nvPr/>
        </p:nvSpPr>
        <p:spPr>
          <a:xfrm>
            <a:off x="70058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880766-9DFD-EE63-E728-3A618BADCBEC}"/>
              </a:ext>
            </a:extLst>
          </p:cNvPr>
          <p:cNvSpPr txBox="1"/>
          <p:nvPr/>
        </p:nvSpPr>
        <p:spPr>
          <a:xfrm>
            <a:off x="8297622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9DE54-39FC-5289-2600-1A22F3D71F11}"/>
              </a:ext>
            </a:extLst>
          </p:cNvPr>
          <p:cNvSpPr txBox="1"/>
          <p:nvPr/>
        </p:nvSpPr>
        <p:spPr>
          <a:xfrm>
            <a:off x="9472830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DB462D-2B83-847F-111F-DACA1096B348}"/>
              </a:ext>
            </a:extLst>
          </p:cNvPr>
          <p:cNvGrpSpPr/>
          <p:nvPr/>
        </p:nvGrpSpPr>
        <p:grpSpPr>
          <a:xfrm>
            <a:off x="5725751" y="2248484"/>
            <a:ext cx="4724177" cy="3351749"/>
            <a:chOff x="5725751" y="2248484"/>
            <a:chExt cx="4724177" cy="3351749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E2B7918-0AB1-9EA7-1016-9795D0AF1C2E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7460883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41EB912-B838-1DD7-6EF7-CF4CF7BC866A}"/>
                </a:ext>
              </a:extLst>
            </p:cNvPr>
            <p:cNvSpPr/>
            <p:nvPr/>
          </p:nvSpPr>
          <p:spPr>
            <a:xfrm>
              <a:off x="5725751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amem.rd0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7C067C2-B50B-F50E-2D9E-BFB32809FAFD}"/>
                </a:ext>
              </a:extLst>
            </p:cNvPr>
            <p:cNvSpPr/>
            <p:nvPr/>
          </p:nvSpPr>
          <p:spPr>
            <a:xfrm>
              <a:off x="5725751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E12E07B-FE93-74E5-B8F5-D2AF5CD25682}"/>
                </a:ext>
              </a:extLst>
            </p:cNvPr>
            <p:cNvSpPr/>
            <p:nvPr/>
          </p:nvSpPr>
          <p:spPr>
            <a:xfrm>
              <a:off x="6976108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F2DAC6A-213F-7039-3DBC-3DB09CFE33D4}"/>
                </a:ext>
              </a:extLst>
            </p:cNvPr>
            <p:cNvSpPr/>
            <p:nvPr/>
          </p:nvSpPr>
          <p:spPr>
            <a:xfrm>
              <a:off x="6976108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508F3D1-6A1A-78C0-657E-CD91E11E48DC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6695303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450F568-8628-229B-4E2A-77AA2644E9B4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025271" y="3350349"/>
              <a:ext cx="1136093" cy="76558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1891ADC-2FD9-82E8-BEA4-5AED7772AB16}"/>
                </a:ext>
              </a:extLst>
            </p:cNvPr>
            <p:cNvSpPr/>
            <p:nvPr/>
          </p:nvSpPr>
          <p:spPr>
            <a:xfrm>
              <a:off x="6976108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mac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409CE14-3E52-B46E-21EE-DB55B03293B3}"/>
                </a:ext>
              </a:extLst>
            </p:cNvPr>
            <p:cNvSpPr/>
            <p:nvPr/>
          </p:nvSpPr>
          <p:spPr>
            <a:xfrm>
              <a:off x="6976108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acc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EF1903-2FBE-6EEB-731D-ADF8BEF462C1}"/>
                </a:ext>
              </a:extLst>
            </p:cNvPr>
            <p:cNvCxnSpPr>
              <a:cxnSpLocks/>
              <a:stCxn id="20" idx="1"/>
              <a:endCxn id="19" idx="1"/>
            </p:cNvCxnSpPr>
            <p:nvPr/>
          </p:nvCxnSpPr>
          <p:spPr>
            <a:xfrm rot="10800000">
              <a:off x="6976108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EDFDF2-2D82-0056-98FF-0559C4E7E0F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7460883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E09D404-7549-7474-5001-3C08C397CC83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16189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A8CCD0C-C6C5-C1B6-98E5-5A4950F18F72}"/>
                </a:ext>
              </a:extLst>
            </p:cNvPr>
            <p:cNvSpPr/>
            <p:nvPr/>
          </p:nvSpPr>
          <p:spPr>
            <a:xfrm>
              <a:off x="6981057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amem.rd0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AF61000-8122-66C3-691E-CA72C5531899}"/>
                </a:ext>
              </a:extLst>
            </p:cNvPr>
            <p:cNvSpPr/>
            <p:nvPr/>
          </p:nvSpPr>
          <p:spPr>
            <a:xfrm>
              <a:off x="6981057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DEFF147-0160-842E-2557-883862D8DC2C}"/>
                </a:ext>
              </a:extLst>
            </p:cNvPr>
            <p:cNvSpPr/>
            <p:nvPr/>
          </p:nvSpPr>
          <p:spPr>
            <a:xfrm>
              <a:off x="8231414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5B17C47-B4C0-F29F-F7E9-A2B395D81ED8}"/>
                </a:ext>
              </a:extLst>
            </p:cNvPr>
            <p:cNvSpPr/>
            <p:nvPr/>
          </p:nvSpPr>
          <p:spPr>
            <a:xfrm>
              <a:off x="8231414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81CF50EB-07F0-C5BD-DF38-38BF7D9D2B5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7950609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344A5BEB-7660-F308-EB60-6B0346D3599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950609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85229D6-A800-DAEE-CDAB-D527D83B1ADA}"/>
                </a:ext>
              </a:extLst>
            </p:cNvPr>
            <p:cNvSpPr/>
            <p:nvPr/>
          </p:nvSpPr>
          <p:spPr>
            <a:xfrm>
              <a:off x="8231414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mac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13A2D-52FE-368C-A469-CD46FA022116}"/>
                </a:ext>
              </a:extLst>
            </p:cNvPr>
            <p:cNvSpPr/>
            <p:nvPr/>
          </p:nvSpPr>
          <p:spPr>
            <a:xfrm>
              <a:off x="8231414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acc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1D42358-90DA-5277-C44F-919EFC86FC7A}"/>
                </a:ext>
              </a:extLst>
            </p:cNvPr>
            <p:cNvCxnSpPr>
              <a:cxnSpLocks/>
              <a:stCxn id="37" idx="1"/>
              <a:endCxn id="36" idx="1"/>
            </p:cNvCxnSpPr>
            <p:nvPr/>
          </p:nvCxnSpPr>
          <p:spPr>
            <a:xfrm rot="10800000">
              <a:off x="8231414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1B52DFB-86C6-8CB6-21B8-99B2D0CA489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8716189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E15F260-1C0C-2D05-6D24-9D956F1ED823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965152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4865F09-DDBF-BBFA-AAD4-067E01FFA022}"/>
                </a:ext>
              </a:extLst>
            </p:cNvPr>
            <p:cNvSpPr/>
            <p:nvPr/>
          </p:nvSpPr>
          <p:spPr>
            <a:xfrm>
              <a:off x="823002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amem.rd0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02ACA5-B60B-6EB8-F80C-BD816387AA38}"/>
                </a:ext>
              </a:extLst>
            </p:cNvPr>
            <p:cNvSpPr/>
            <p:nvPr/>
          </p:nvSpPr>
          <p:spPr>
            <a:xfrm>
              <a:off x="823002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035B96-D0BC-65C9-8D1B-9C425E610BAC}"/>
                </a:ext>
              </a:extLst>
            </p:cNvPr>
            <p:cNvSpPr/>
            <p:nvPr/>
          </p:nvSpPr>
          <p:spPr>
            <a:xfrm>
              <a:off x="9480376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C236CBB-2D62-066E-B7BC-8BAFB6AFCE05}"/>
                </a:ext>
              </a:extLst>
            </p:cNvPr>
            <p:cNvSpPr/>
            <p:nvPr/>
          </p:nvSpPr>
          <p:spPr>
            <a:xfrm>
              <a:off x="9480376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5E45DB7-221A-A235-7632-C5C340631FE3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9199571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D462425F-D4C0-417F-89D9-8031D397EC9C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9199571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66EC596-BC70-32C0-E03D-E2F02D0AB1BF}"/>
                </a:ext>
              </a:extLst>
            </p:cNvPr>
            <p:cNvSpPr/>
            <p:nvPr/>
          </p:nvSpPr>
          <p:spPr>
            <a:xfrm>
              <a:off x="9480376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mac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26BE6C-83E7-23F7-9089-5D4A9CADFFA1}"/>
                </a:ext>
              </a:extLst>
            </p:cNvPr>
            <p:cNvSpPr/>
            <p:nvPr/>
          </p:nvSpPr>
          <p:spPr>
            <a:xfrm>
              <a:off x="9480376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acc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CB4E8BB-F6A8-7C60-5D07-2384390F0121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rot="10800000">
              <a:off x="9480376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86D726-F57A-0D78-7D4B-C1C7E791454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9965152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7FDFCBE-386D-57BD-4DCB-95C6CC12B746}"/>
                </a:ext>
              </a:extLst>
            </p:cNvPr>
            <p:cNvSpPr/>
            <p:nvPr/>
          </p:nvSpPr>
          <p:spPr>
            <a:xfrm>
              <a:off x="947283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amem.rd0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E3EDC8-9295-738C-ACF3-B8F0CF27A647}"/>
                </a:ext>
              </a:extLst>
            </p:cNvPr>
            <p:cNvSpPr/>
            <p:nvPr/>
          </p:nvSpPr>
          <p:spPr>
            <a:xfrm>
              <a:off x="947283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bmem.rd1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A015ED9-223E-8D72-188C-E6AB50430758}"/>
              </a:ext>
            </a:extLst>
          </p:cNvPr>
          <p:cNvSpPr txBox="1"/>
          <p:nvPr/>
        </p:nvSpPr>
        <p:spPr>
          <a:xfrm>
            <a:off x="10848527" y="1618360"/>
            <a:ext cx="12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 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D082C34-692E-66B5-DA2C-55D3196CC51D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1333303" y="3788056"/>
            <a:ext cx="0" cy="928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37726BE-7399-20A0-511F-244F953CDB8C}"/>
              </a:ext>
            </a:extLst>
          </p:cNvPr>
          <p:cNvSpPr/>
          <p:nvPr/>
        </p:nvSpPr>
        <p:spPr>
          <a:xfrm>
            <a:off x="10848527" y="3460307"/>
            <a:ext cx="969552" cy="3277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amem.rd1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A7D6E55-1AC7-0DDF-940E-99094B00E736}"/>
              </a:ext>
            </a:extLst>
          </p:cNvPr>
          <p:cNvSpPr/>
          <p:nvPr/>
        </p:nvSpPr>
        <p:spPr>
          <a:xfrm>
            <a:off x="10848527" y="4118446"/>
            <a:ext cx="969552" cy="32774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bmem.rd1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C42FED8-EE07-9948-26C9-FBB7C3BEA105}"/>
              </a:ext>
            </a:extLst>
          </p:cNvPr>
          <p:cNvSpPr/>
          <p:nvPr/>
        </p:nvSpPr>
        <p:spPr>
          <a:xfrm>
            <a:off x="10848527" y="4716424"/>
            <a:ext cx="969552" cy="32774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CAEEC5-505F-8936-8AE0-D41AD007C482}"/>
              </a:ext>
            </a:extLst>
          </p:cNvPr>
          <p:cNvSpPr/>
          <p:nvPr/>
        </p:nvSpPr>
        <p:spPr>
          <a:xfrm>
            <a:off x="10848527" y="5253620"/>
            <a:ext cx="969552" cy="32774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acc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832063CD-0C4E-77BD-52CA-FE774CD360F6}"/>
              </a:ext>
            </a:extLst>
          </p:cNvPr>
          <p:cNvCxnSpPr>
            <a:cxnSpLocks/>
            <a:stCxn id="64" idx="1"/>
            <a:endCxn id="63" idx="1"/>
          </p:cNvCxnSpPr>
          <p:nvPr/>
        </p:nvCxnSpPr>
        <p:spPr>
          <a:xfrm rot="10800000">
            <a:off x="10848527" y="4880299"/>
            <a:ext cx="11400" cy="53719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3556D2F-EC3A-E15B-AE48-EEEDA18FE735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1333303" y="5044172"/>
            <a:ext cx="0" cy="20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/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⋯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DF81EFDE-242A-BFDC-1589-AC4DA1B12854}"/>
              </a:ext>
            </a:extLst>
          </p:cNvPr>
          <p:cNvCxnSpPr>
            <a:stCxn id="51" idx="3"/>
            <a:endCxn id="61" idx="0"/>
          </p:cNvCxnSpPr>
          <p:nvPr/>
        </p:nvCxnSpPr>
        <p:spPr>
          <a:xfrm>
            <a:off x="10442382" y="2412358"/>
            <a:ext cx="890921" cy="10479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C16EC59-68DE-5597-E132-4411C9A3AEEC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0442382" y="3001218"/>
            <a:ext cx="406145" cy="1281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EA6D57-03D9-7EDA-182C-6C5C8888F308}"/>
              </a:ext>
            </a:extLst>
          </p:cNvPr>
          <p:cNvSpPr/>
          <p:nvPr/>
        </p:nvSpPr>
        <p:spPr>
          <a:xfrm>
            <a:off x="10566195" y="5868198"/>
            <a:ext cx="1534215" cy="3277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cmem.write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8962D61-D44D-9062-76C9-1CD6CD2C0387}"/>
              </a:ext>
            </a:extLst>
          </p:cNvPr>
          <p:cNvCxnSpPr>
            <a:cxnSpLocks/>
            <a:stCxn id="64" idx="2"/>
            <a:endCxn id="113" idx="0"/>
          </p:cNvCxnSpPr>
          <p:nvPr/>
        </p:nvCxnSpPr>
        <p:spPr>
          <a:xfrm>
            <a:off x="11333303" y="5581368"/>
            <a:ext cx="0" cy="286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F3E8653-CB27-17F9-620B-ED7CADC893D6}"/>
              </a:ext>
            </a:extLst>
          </p:cNvPr>
          <p:cNvSpPr/>
          <p:nvPr/>
        </p:nvSpPr>
        <p:spPr>
          <a:xfrm>
            <a:off x="1791015" y="3205654"/>
            <a:ext cx="1784705" cy="12405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05B2CBF-0AC3-8978-F46F-7C8F23EB0E7E}"/>
              </a:ext>
            </a:extLst>
          </p:cNvPr>
          <p:cNvSpPr txBox="1"/>
          <p:nvPr/>
        </p:nvSpPr>
        <p:spPr>
          <a:xfrm>
            <a:off x="3648686" y="3136829"/>
            <a:ext cx="10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last mem read and 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6A992D8-DB3E-6064-C3C7-C9FF3002184A}"/>
              </a:ext>
            </a:extLst>
          </p:cNvPr>
          <p:cNvSpPr/>
          <p:nvPr/>
        </p:nvSpPr>
        <p:spPr>
          <a:xfrm>
            <a:off x="1576697" y="2858903"/>
            <a:ext cx="1784705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45491-6619-0879-E73D-B70AB5932FB0}"/>
              </a:ext>
            </a:extLst>
          </p:cNvPr>
          <p:cNvSpPr txBox="1"/>
          <p:nvPr/>
        </p:nvSpPr>
        <p:spPr>
          <a:xfrm>
            <a:off x="3255037" y="2826815"/>
            <a:ext cx="17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write to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/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⋮</m:t>
                      </m:r>
                    </m:oMath>
                  </m:oMathPara>
                </a14:m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93DB42-B7B0-1027-01EF-F526C2CE2768}"/>
              </a:ext>
            </a:extLst>
          </p:cNvPr>
          <p:cNvSpPr txBox="1"/>
          <p:nvPr/>
        </p:nvSpPr>
        <p:spPr>
          <a:xfrm>
            <a:off x="1487488" y="62681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./crates/cmtc/examples/gemm.rs   line 38-97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7E4C922-6846-8235-466A-64D619CF49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23818A-2E31-5D4D-AB3C-431506396CA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08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113" grpId="0" animBg="1"/>
      <p:bldP spid="117" grpId="0" animBg="1"/>
      <p:bldP spid="117" grpId="1" animBg="1"/>
      <p:bldP spid="118" grpId="0"/>
      <p:bldP spid="118" grpId="1"/>
      <p:bldP spid="119" grpId="0" animBg="1"/>
      <p:bldP spid="1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40EC-190A-F3A5-C5AF-67A1F3A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Example: Simulation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8B805-03D0-1B32-3191-0EC1A6B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75C8AD-C5DE-041F-2964-0E7A86C2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80" y="1268760"/>
            <a:ext cx="3960440" cy="3538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/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Expected results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Cycles= (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(16+1)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//k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×16+1</m:t>
                    </m:r>
                    <m: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//j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×16+1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//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i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= 4369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78047D82-D471-FC3A-2CF7-EE9D8A827258}"/>
              </a:ext>
            </a:extLst>
          </p:cNvPr>
          <p:cNvSpPr/>
          <p:nvPr/>
        </p:nvSpPr>
        <p:spPr>
          <a:xfrm>
            <a:off x="6744072" y="2861462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BEDF2F-F134-6A06-7F4C-856E81BA3091}"/>
              </a:ext>
            </a:extLst>
          </p:cNvPr>
          <p:cNvSpPr txBox="1"/>
          <p:nvPr/>
        </p:nvSpPr>
        <p:spPr>
          <a:xfrm>
            <a:off x="6089445" y="29103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4370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F2FB0-B9A6-59C9-BCF0-2EF3C5A5CA01}"/>
              </a:ext>
            </a:extLst>
          </p:cNvPr>
          <p:cNvSpPr txBox="1"/>
          <p:nvPr/>
        </p:nvSpPr>
        <p:spPr>
          <a:xfrm>
            <a:off x="9552384" y="5894168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+ 1 cycle to write finish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E449-E9D0-918D-72E3-2E83E2938893}"/>
              </a:ext>
            </a:extLst>
          </p:cNvPr>
          <p:cNvSpPr txBox="1"/>
          <p:nvPr/>
        </p:nvSpPr>
        <p:spPr>
          <a:xfrm>
            <a:off x="10014971" y="53447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+ 1 cycle to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26703-3744-588D-2BE5-A079AE147B28}"/>
              </a:ext>
            </a:extLst>
          </p:cNvPr>
          <p:cNvSpPr txBox="1"/>
          <p:nvPr/>
        </p:nvSpPr>
        <p:spPr>
          <a:xfrm>
            <a:off x="10014971" y="56194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+ 1 cycle to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1DF9-E707-7697-C0C4-488A2AED66E0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Commands to run simulation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1E26D-54B1-4BA3-5079-494346A5B8AB}"/>
              </a:ext>
            </a:extLst>
          </p:cNvPr>
          <p:cNvSpPr txBox="1"/>
          <p:nvPr/>
        </p:nvSpPr>
        <p:spPr>
          <a:xfrm>
            <a:off x="896802" y="2676910"/>
            <a:ext cx="4493739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/root/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cmt2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gemm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gemm_ksim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./GEMM_s16_i8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D993A51-C493-2C64-B716-F55F45814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74DCB1-0428-064E-9933-53787C88AE6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042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67D5-6DD4-9C12-567B-FB025CA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unrolled Example: Interface Declare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94AFE-DBDF-ABB2-7145-D748C5A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F4E5E-E496-A006-2861-877F98C847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9816" y="1447065"/>
            <a:ext cx="7344816" cy="3963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DF74E-3462-BAD1-AE18-666118FBF315}"/>
              </a:ext>
            </a:extLst>
          </p:cNvPr>
          <p:cNvSpPr/>
          <p:nvPr/>
        </p:nvSpPr>
        <p:spPr>
          <a:xfrm>
            <a:off x="767408" y="1628800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0CA37-887C-A9DB-B050-255DF4629DD9}"/>
              </a:ext>
            </a:extLst>
          </p:cNvPr>
          <p:cNvSpPr/>
          <p:nvPr/>
        </p:nvSpPr>
        <p:spPr>
          <a:xfrm>
            <a:off x="2147733" y="1239779"/>
            <a:ext cx="323578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12782-6A2E-CE45-84A4-90F67317691A}"/>
              </a:ext>
            </a:extLst>
          </p:cNvPr>
          <p:cNvSpPr/>
          <p:nvPr/>
        </p:nvSpPr>
        <p:spPr>
          <a:xfrm>
            <a:off x="227348" y="2941510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B734-57E0-EC75-1E2B-6B745FB8A7C9}"/>
              </a:ext>
            </a:extLst>
          </p:cNvPr>
          <p:cNvSpPr/>
          <p:nvPr/>
        </p:nvSpPr>
        <p:spPr>
          <a:xfrm>
            <a:off x="2369099" y="4846885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 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1205CA1-D514-2B7F-B2B9-9899517AD17E}"/>
              </a:ext>
            </a:extLst>
          </p:cNvPr>
          <p:cNvSpPr/>
          <p:nvPr/>
        </p:nvSpPr>
        <p:spPr>
          <a:xfrm>
            <a:off x="1510134" y="3192432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50B2B43-E3AB-97D7-7EC7-F52877E48C43}"/>
              </a:ext>
            </a:extLst>
          </p:cNvPr>
          <p:cNvSpPr/>
          <p:nvPr/>
        </p:nvSpPr>
        <p:spPr>
          <a:xfrm rot="5400000">
            <a:off x="2634919" y="2253491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2E0A01-BA4E-B434-29BA-AB0CC4CE7F12}"/>
              </a:ext>
            </a:extLst>
          </p:cNvPr>
          <p:cNvSpPr txBox="1"/>
          <p:nvPr/>
        </p:nvSpPr>
        <p:spPr>
          <a:xfrm>
            <a:off x="784475" y="1691172"/>
            <a:ext cx="151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Unrolled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FF720FE-79C2-7ACC-2ABE-32C6AEC91EF0}"/>
              </a:ext>
            </a:extLst>
          </p:cNvPr>
          <p:cNvSpPr/>
          <p:nvPr/>
        </p:nvSpPr>
        <p:spPr>
          <a:xfrm>
            <a:off x="2172756" y="28677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B61BD70-CB42-AC34-6CCA-A54AC52DC772}"/>
              </a:ext>
            </a:extLst>
          </p:cNvPr>
          <p:cNvSpPr/>
          <p:nvPr/>
        </p:nvSpPr>
        <p:spPr>
          <a:xfrm>
            <a:off x="2522578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93CA16-C0CD-EB00-5650-D898BB0A78F4}"/>
              </a:ext>
            </a:extLst>
          </p:cNvPr>
          <p:cNvSpPr/>
          <p:nvPr/>
        </p:nvSpPr>
        <p:spPr>
          <a:xfrm>
            <a:off x="2872400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49A8303-9484-F549-7B54-1C3ECF0C3136}"/>
              </a:ext>
            </a:extLst>
          </p:cNvPr>
          <p:cNvSpPr/>
          <p:nvPr/>
        </p:nvSpPr>
        <p:spPr>
          <a:xfrm>
            <a:off x="3222221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773F9F-D6CD-0CF9-D202-DD23A79838E7}"/>
              </a:ext>
            </a:extLst>
          </p:cNvPr>
          <p:cNvSpPr/>
          <p:nvPr/>
        </p:nvSpPr>
        <p:spPr>
          <a:xfrm>
            <a:off x="2519937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8F21EC-F280-BFA2-7B3D-485C7D382195}"/>
              </a:ext>
            </a:extLst>
          </p:cNvPr>
          <p:cNvSpPr/>
          <p:nvPr/>
        </p:nvSpPr>
        <p:spPr>
          <a:xfrm>
            <a:off x="2877628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B2C9F8-D842-AD80-A984-D402812D7FEB}"/>
              </a:ext>
            </a:extLst>
          </p:cNvPr>
          <p:cNvSpPr/>
          <p:nvPr/>
        </p:nvSpPr>
        <p:spPr>
          <a:xfrm>
            <a:off x="3236415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CCD9B-DFEB-829C-B9AA-D47AF12C1B99}"/>
              </a:ext>
            </a:extLst>
          </p:cNvPr>
          <p:cNvSpPr/>
          <p:nvPr/>
        </p:nvSpPr>
        <p:spPr>
          <a:xfrm>
            <a:off x="227348" y="3206086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50C800-6868-3CE4-36AD-CE3E56A316BD}"/>
              </a:ext>
            </a:extLst>
          </p:cNvPr>
          <p:cNvSpPr/>
          <p:nvPr/>
        </p:nvSpPr>
        <p:spPr>
          <a:xfrm>
            <a:off x="227348" y="3470662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FE6FE73-725B-9163-AFD7-B1D429F10BE5}"/>
              </a:ext>
            </a:extLst>
          </p:cNvPr>
          <p:cNvSpPr/>
          <p:nvPr/>
        </p:nvSpPr>
        <p:spPr>
          <a:xfrm>
            <a:off x="227348" y="3737577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/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ED56C23-1E2F-7940-D9E8-71B4E9976210}"/>
              </a:ext>
            </a:extLst>
          </p:cNvPr>
          <p:cNvCxnSpPr>
            <a:stCxn id="24" idx="2"/>
            <a:endCxn id="35" idx="2"/>
          </p:cNvCxnSpPr>
          <p:nvPr/>
        </p:nvCxnSpPr>
        <p:spPr>
          <a:xfrm rot="16200000" flipH="1">
            <a:off x="2362238" y="3699941"/>
            <a:ext cx="266652" cy="3720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55C49C-7214-0E0D-B96E-50571BF51EF2}"/>
              </a:ext>
            </a:extLst>
          </p:cNvPr>
          <p:cNvCxnSpPr>
            <a:stCxn id="25" idx="2"/>
            <a:endCxn id="35" idx="1"/>
          </p:cNvCxnSpPr>
          <p:nvPr/>
        </p:nvCxnSpPr>
        <p:spPr>
          <a:xfrm>
            <a:off x="2659344" y="3751158"/>
            <a:ext cx="69717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AF8422-CFD7-E0FF-16A5-31A83C971EAE}"/>
              </a:ext>
            </a:extLst>
          </p:cNvPr>
          <p:cNvCxnSpPr>
            <a:cxnSpLocks/>
            <a:stCxn id="26" idx="2"/>
            <a:endCxn id="35" idx="7"/>
          </p:cNvCxnSpPr>
          <p:nvPr/>
        </p:nvCxnSpPr>
        <p:spPr>
          <a:xfrm flipH="1">
            <a:off x="2958188" y="3751158"/>
            <a:ext cx="50978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6C6CC1C9-F45D-1DDF-7FBB-4CE134025DF8}"/>
              </a:ext>
            </a:extLst>
          </p:cNvPr>
          <p:cNvCxnSpPr>
            <a:cxnSpLocks/>
            <a:stCxn id="27" idx="2"/>
            <a:endCxn id="35" idx="6"/>
          </p:cNvCxnSpPr>
          <p:nvPr/>
        </p:nvCxnSpPr>
        <p:spPr>
          <a:xfrm rot="5400000">
            <a:off x="3048239" y="3708562"/>
            <a:ext cx="268152" cy="35334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BFA0F06-98DD-C329-B595-8141A2220CD9}"/>
              </a:ext>
            </a:extLst>
          </p:cNvPr>
          <p:cNvSpPr/>
          <p:nvPr/>
        </p:nvSpPr>
        <p:spPr>
          <a:xfrm rot="5400000">
            <a:off x="2634919" y="4241860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D065F-16B5-0980-400A-3F492C2E2CEA}"/>
              </a:ext>
            </a:extLst>
          </p:cNvPr>
          <p:cNvSpPr/>
          <p:nvPr/>
        </p:nvSpPr>
        <p:spPr>
          <a:xfrm>
            <a:off x="3210776" y="4216132"/>
            <a:ext cx="708379" cy="5070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FSM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80C977-8B4B-02C9-8E59-3323BA3DE696}"/>
              </a:ext>
            </a:extLst>
          </p:cNvPr>
          <p:cNvSpPr/>
          <p:nvPr/>
        </p:nvSpPr>
        <p:spPr>
          <a:xfrm>
            <a:off x="5435762" y="2941510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199087-D840-D3E0-37FD-32F0816876CB}"/>
              </a:ext>
            </a:extLst>
          </p:cNvPr>
          <p:cNvSpPr txBox="1"/>
          <p:nvPr/>
        </p:nvSpPr>
        <p:spPr>
          <a:xfrm>
            <a:off x="8574193" y="2526063"/>
            <a:ext cx="262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Multi-bank 2D memory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CD8AE6-1FF8-9073-07D5-C1C01EC7FEF1}"/>
              </a:ext>
            </a:extLst>
          </p:cNvPr>
          <p:cNvSpPr/>
          <p:nvPr/>
        </p:nvSpPr>
        <p:spPr>
          <a:xfrm>
            <a:off x="5435762" y="3239651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8FC77-A03A-FE1A-C4C0-33810D9E394C}"/>
              </a:ext>
            </a:extLst>
          </p:cNvPr>
          <p:cNvSpPr txBox="1"/>
          <p:nvPr/>
        </p:nvSpPr>
        <p:spPr>
          <a:xfrm>
            <a:off x="7752184" y="5531831"/>
            <a:ext cx="41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./crates/cmtc/examples/gemm_unrolled.rs   line 25-36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A0BA301-E0DB-10E9-224F-B7E0E6638B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B763FD-2437-1B46-9CE2-8CC0502B645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646125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Login </a:t>
            </a:r>
            <a:r>
              <a:rPr lang="en-US" dirty="0"/>
              <a:t>our server</a:t>
            </a:r>
          </a:p>
          <a:p>
            <a:pPr lvl="1"/>
            <a:r>
              <a:rPr lang="en-US" sz="2400" dirty="0"/>
              <a:t>First, you need a SSH key</a:t>
            </a:r>
          </a:p>
          <a:p>
            <a:pPr lvl="1"/>
            <a:r>
              <a:rPr lang="en-US" sz="2400" dirty="0"/>
              <a:t>check if your SSH directory exists</a:t>
            </a:r>
          </a:p>
          <a:p>
            <a:pPr lvl="2"/>
            <a:r>
              <a:rPr lang="en-US" sz="2000" dirty="0"/>
              <a:t>win: C:\Users\&lt;username&gt;/.ssh</a:t>
            </a:r>
          </a:p>
          <a:p>
            <a:pPr lvl="2"/>
            <a:r>
              <a:rPr lang="en-US" sz="2000" dirty="0" err="1"/>
              <a:t>linux</a:t>
            </a:r>
            <a:r>
              <a:rPr lang="en-US" sz="2000" dirty="0"/>
              <a:t>: $HOME/.</a:t>
            </a:r>
            <a:r>
              <a:rPr lang="en-US" sz="2000" dirty="0" err="1"/>
              <a:t>ssh</a:t>
            </a:r>
            <a:endParaRPr lang="en-US" sz="2000" dirty="0"/>
          </a:p>
          <a:p>
            <a:pPr lvl="2"/>
            <a:r>
              <a:rPr lang="en-US" sz="2000" dirty="0"/>
              <a:t>mac: /Users/&lt;username&gt;/.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400" dirty="0"/>
              <a:t>if not exists</a:t>
            </a:r>
            <a:r>
              <a:rPr lang="en-US" sz="2400"/>
              <a:t>, create </a:t>
            </a:r>
            <a:r>
              <a:rPr lang="en-US" sz="2400" dirty="0"/>
              <a:t>one</a:t>
            </a:r>
          </a:p>
          <a:p>
            <a:pPr lvl="2"/>
            <a:r>
              <a:rPr lang="en-US" sz="2000" dirty="0">
                <a:hlinkClick r:id="rId3"/>
              </a:rPr>
              <a:t>reference link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3CE73-72D2-4893-9D51-45C6CD0A7DAD}"/>
              </a:ext>
            </a:extLst>
          </p:cNvPr>
          <p:cNvSpPr txBox="1"/>
          <p:nvPr/>
        </p:nvSpPr>
        <p:spPr>
          <a:xfrm>
            <a:off x="6117095" y="2676282"/>
            <a:ext cx="5862586" cy="1754326"/>
          </a:xfrm>
          <a:custGeom>
            <a:avLst/>
            <a:gdLst>
              <a:gd name="csX0" fmla="*/ 0 w 5862586"/>
              <a:gd name="csY0" fmla="*/ 0 h 1754326"/>
              <a:gd name="csX1" fmla="*/ 5862586 w 5862586"/>
              <a:gd name="csY1" fmla="*/ 0 h 1754326"/>
              <a:gd name="csX2" fmla="*/ 5862586 w 5862586"/>
              <a:gd name="csY2" fmla="*/ 1754326 h 1754326"/>
              <a:gd name="csX3" fmla="*/ 0 w 5862586"/>
              <a:gd name="csY3" fmla="*/ 1754326 h 1754326"/>
              <a:gd name="csX4" fmla="*/ 0 w 5862586"/>
              <a:gd name="csY4" fmla="*/ 0 h 17543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862586" h="1754326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776432" y="733881"/>
                  <a:pt x="5991569" y="965267"/>
                  <a:pt x="5862586" y="1754326"/>
                </a:cubicBezTo>
                <a:cubicBezTo>
                  <a:pt x="3703522" y="1706095"/>
                  <a:pt x="2210055" y="1838781"/>
                  <a:pt x="0" y="1754326"/>
                </a:cubicBezTo>
                <a:cubicBezTo>
                  <a:pt x="130282" y="1391613"/>
                  <a:pt x="87306" y="793424"/>
                  <a:pt x="0" y="0"/>
                </a:cubicBezTo>
                <a:close/>
              </a:path>
              <a:path w="5862586" h="1754326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79860" y="469620"/>
                  <a:pt x="5750840" y="1143791"/>
                  <a:pt x="5862586" y="1754326"/>
                </a:cubicBezTo>
                <a:cubicBezTo>
                  <a:pt x="3865509" y="1888926"/>
                  <a:pt x="1237096" y="1597130"/>
                  <a:pt x="0" y="1754326"/>
                </a:cubicBezTo>
                <a:cubicBezTo>
                  <a:pt x="111227" y="936605"/>
                  <a:pt x="-8620" y="2935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# Windows, open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PowerShell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# Linux, open terminal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# Mac, open terminal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itchFamily="1" charset="0"/>
              <a:buChar char="⌨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B4B4-CD3C-4A77-97AB-CDBABAAA8FF7}"/>
              </a:ext>
            </a:extLst>
          </p:cNvPr>
          <p:cNvSpPr txBox="1"/>
          <p:nvPr/>
        </p:nvSpPr>
        <p:spPr>
          <a:xfrm>
            <a:off x="6117095" y="4574621"/>
            <a:ext cx="53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SSH public key can be found in &lt;SSH&gt;/id_ed25519.pub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5314A-B31D-4424-A388-E0367F2C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97DEF2F-3CB0-AB98-2F8D-C03988627C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BFB5F6-5088-0141-94B1-E70C0849C66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62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47BA-67A8-BEFC-7A40-F201C3D6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unrolled Example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9CE57D5-5DF8-7FD4-9BFB-223A83C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5"/>
          <a:stretch/>
        </p:blipFill>
        <p:spPr>
          <a:xfrm>
            <a:off x="3215680" y="1124744"/>
            <a:ext cx="5256584" cy="4829482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721B5-779A-A1E8-1F3A-224EED31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D097F5C-2213-20F9-A7FD-4A2A811491BB}"/>
              </a:ext>
            </a:extLst>
          </p:cNvPr>
          <p:cNvSpPr/>
          <p:nvPr/>
        </p:nvSpPr>
        <p:spPr>
          <a:xfrm>
            <a:off x="1343472" y="1700808"/>
            <a:ext cx="432048" cy="381642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8A5B0-9F1F-CF88-601F-C065A793980F}"/>
              </a:ext>
            </a:extLst>
          </p:cNvPr>
          <p:cNvSpPr txBox="1"/>
          <p:nvPr/>
        </p:nvSpPr>
        <p:spPr>
          <a:xfrm>
            <a:off x="1055440" y="340315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7BF16B4-8CA8-C6BB-DD2C-9071E59F5D3A}"/>
              </a:ext>
            </a:extLst>
          </p:cNvPr>
          <p:cNvSpPr/>
          <p:nvPr/>
        </p:nvSpPr>
        <p:spPr>
          <a:xfrm>
            <a:off x="2058133" y="2420888"/>
            <a:ext cx="432048" cy="295232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59FD9D7-F424-41C0-49B3-066A5360D058}"/>
              </a:ext>
            </a:extLst>
          </p:cNvPr>
          <p:cNvSpPr/>
          <p:nvPr/>
        </p:nvSpPr>
        <p:spPr>
          <a:xfrm>
            <a:off x="2567608" y="2564904"/>
            <a:ext cx="432048" cy="266429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E030B-D065-3DB4-9D0E-791A398A7E43}"/>
              </a:ext>
            </a:extLst>
          </p:cNvPr>
          <p:cNvSpPr txBox="1"/>
          <p:nvPr/>
        </p:nvSpPr>
        <p:spPr>
          <a:xfrm>
            <a:off x="1731388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j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DFF748-E0C8-88FE-7D8F-9710D4616312}"/>
              </a:ext>
            </a:extLst>
          </p:cNvPr>
          <p:cNvSpPr txBox="1"/>
          <p:nvPr/>
        </p:nvSpPr>
        <p:spPr>
          <a:xfrm>
            <a:off x="2346165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B39B2-79EF-6AC7-E372-6CAA56683D56}"/>
              </a:ext>
            </a:extLst>
          </p:cNvPr>
          <p:cNvSpPr txBox="1"/>
          <p:nvPr/>
        </p:nvSpPr>
        <p:spPr>
          <a:xfrm>
            <a:off x="8904313" y="4870901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./crates/cmtc/examples/gemm_unrolled.rs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line 38-114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A7EAD96-4F43-7A89-520B-0B68617836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6AC493-2115-1845-A607-E022970E653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047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1E64-C4FF-4852-A9A2-B1088306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355B-098A-D0D2-41AC-F31C9E8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unrolled Example: innermost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19D059-1E98-E760-B4A3-C1D2C9C9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6938" y="1083096"/>
            <a:ext cx="6961919" cy="5041678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8DC91-EF05-F0EB-14A7-396F85EA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75C3D5-8DA4-EF1D-1AAF-C022B7570CAC}"/>
              </a:ext>
            </a:extLst>
          </p:cNvPr>
          <p:cNvSpPr/>
          <p:nvPr/>
        </p:nvSpPr>
        <p:spPr>
          <a:xfrm>
            <a:off x="4406466" y="1376600"/>
            <a:ext cx="753430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0410BD-1B75-85DC-AB02-04AFF05793F2}"/>
              </a:ext>
            </a:extLst>
          </p:cNvPr>
          <p:cNvSpPr txBox="1"/>
          <p:nvPr/>
        </p:nvSpPr>
        <p:spPr>
          <a:xfrm>
            <a:off x="4965199" y="10932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Each inner loop have n/factor+1 steps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647D9-42B8-CCAB-775C-09982DB94565}"/>
              </a:ext>
            </a:extLst>
          </p:cNvPr>
          <p:cNvSpPr txBox="1">
            <a:spLocks/>
          </p:cNvSpPr>
          <p:nvPr/>
        </p:nvSpPr>
        <p:spPr>
          <a:xfrm>
            <a:off x="609600" y="981075"/>
            <a:ext cx="2844800" cy="143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for i in 0..n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for j in 0..n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B70A42-3749-FFA9-EFEE-2DBA49F3F74C}"/>
              </a:ext>
            </a:extLst>
          </p:cNvPr>
          <p:cNvSpPr/>
          <p:nvPr/>
        </p:nvSpPr>
        <p:spPr>
          <a:xfrm>
            <a:off x="3732225" y="1808995"/>
            <a:ext cx="2937459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149FC-02C9-8CB8-BD1B-D5BCFC52CC11}"/>
              </a:ext>
            </a:extLst>
          </p:cNvPr>
          <p:cNvSpPr txBox="1"/>
          <p:nvPr/>
        </p:nvSpPr>
        <p:spPr>
          <a:xfrm>
            <a:off x="7122077" y="1917702"/>
            <a:ext cx="26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read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factor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memory banks at the same time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C74938-3167-2EAE-D3BD-AAA0E36E0A43}"/>
              </a:ext>
            </a:extLst>
          </p:cNvPr>
          <p:cNvSpPr txBox="1"/>
          <p:nvPr/>
        </p:nvSpPr>
        <p:spPr>
          <a:xfrm>
            <a:off x="6602295" y="3267481"/>
            <a:ext cx="359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invoke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factor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MACs and accumulate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8E87F0-DD49-2779-48CB-AF9C4E520F5B}"/>
              </a:ext>
            </a:extLst>
          </p:cNvPr>
          <p:cNvSpPr txBox="1"/>
          <p:nvPr/>
        </p:nvSpPr>
        <p:spPr>
          <a:xfrm>
            <a:off x="8096470" y="4159195"/>
            <a:ext cx="172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get the sum of all accumulators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8EF838-1799-7075-3F0D-70106A762097}"/>
              </a:ext>
            </a:extLst>
          </p:cNvPr>
          <p:cNvSpPr txBox="1"/>
          <p:nvPr/>
        </p:nvSpPr>
        <p:spPr>
          <a:xfrm>
            <a:off x="6169512" y="4905017"/>
            <a:ext cx="210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write to c memory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92008A-9375-A823-A3DF-D100C7EEF6F8}"/>
              </a:ext>
            </a:extLst>
          </p:cNvPr>
          <p:cNvSpPr txBox="1"/>
          <p:nvPr/>
        </p:nvSpPr>
        <p:spPr>
          <a:xfrm>
            <a:off x="807864" y="527434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./crates/cmtc/examples/gemm_unrolled.rs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line 38-114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A3D849B-A934-98CE-BDA2-DE1E7232DB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980397-7E06-B646-B0EA-809BBF757F2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4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644A-CD28-C527-EBF1-593468F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 unrolled Example: Simulation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21929-5968-A4EA-CDC7-CC413B76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F18EB-CE60-6785-9C93-EF8BC77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4582244" cy="4185704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A1C2636-87CA-CBC0-DD47-76F5F046F981}"/>
              </a:ext>
            </a:extLst>
          </p:cNvPr>
          <p:cNvSpPr/>
          <p:nvPr/>
        </p:nvSpPr>
        <p:spPr>
          <a:xfrm>
            <a:off x="6871773" y="3668164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75D5E-05CD-C262-E2BA-D50F339ECF8B}"/>
              </a:ext>
            </a:extLst>
          </p:cNvPr>
          <p:cNvSpPr txBox="1"/>
          <p:nvPr/>
        </p:nvSpPr>
        <p:spPr>
          <a:xfrm>
            <a:off x="6217146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1298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3DE11-D59B-7D74-2EC3-D469AE4E8D6D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Commands to run simulation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/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Factor=4 results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Cycles= (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(4+1)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//k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 </a:t>
                </a:r>
                <a14:m>
                  <m:oMath xmlns:m="http://schemas.openxmlformats.org/officeDocument/2006/math">
                    <m: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×16+1</m:t>
                    </m:r>
                    <m:r>
                      <a:rPr kumimoji="0" lang="en-US" altLang="zh-CN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//j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×16+1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//</a:t>
                </a:r>
                <a:r>
                  <a:rPr kumimoji="0" lang="en-US" altLang="zh-CN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i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= 1297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/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4370/1298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≈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3.37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blipFill>
                <a:blip r:embed="rId6"/>
                <a:stretch>
                  <a:fillRect l="-326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78C73D-8A8D-ECF6-F8AC-F7EC1700933D}"/>
              </a:ext>
            </a:extLst>
          </p:cNvPr>
          <p:cNvSpPr txBox="1"/>
          <p:nvPr/>
        </p:nvSpPr>
        <p:spPr>
          <a:xfrm>
            <a:off x="695400" y="2674608"/>
            <a:ext cx="5084364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/root/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cmt2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gemm_unrolled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gemm_unrolled_ksim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./GEMMUnrolled_s16_i8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3D71759-6849-29C1-091E-02BF7A151B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16786F-672A-114F-8799-D8DB0D923678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86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We’ve integrated Cement into APS!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2577008" cy="11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086515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Traditional HDL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832" y="1578600"/>
            <a:ext cx="2159271" cy="286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086515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Embedded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HDL (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eHDL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 in advanced programming language (Scala, Python)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7568" y="836713"/>
            <a:ext cx="3319786" cy="17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640513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HLS: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7214767" y="3813371"/>
            <a:ext cx="497723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 (cmt1)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7489391" y="4647476"/>
            <a:ext cx="3999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Youwei Xiao,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Zizhang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Luo,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Kexing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Zhou, and Yun Liang. 2024. Cement: Streamlining FPGA Hardware Design with Cycle-Deterministic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eHDL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Synthesis. FPGA '24. 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doi.org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553703" y="1346161"/>
            <a:ext cx="369332" cy="3860802"/>
          </a:xfrm>
          <a:custGeom>
            <a:avLst/>
            <a:gdLst>
              <a:gd name="csX0" fmla="*/ 369332 w 369332"/>
              <a:gd name="csY0" fmla="*/ 3860802 h 3860802"/>
              <a:gd name="csX1" fmla="*/ 184666 w 369332"/>
              <a:gd name="csY1" fmla="*/ 3830026 h 3860802"/>
              <a:gd name="csX2" fmla="*/ 184666 w 369332"/>
              <a:gd name="csY2" fmla="*/ 3169699 h 3860802"/>
              <a:gd name="csX3" fmla="*/ 184666 w 369332"/>
              <a:gd name="csY3" fmla="*/ 2565438 h 3860802"/>
              <a:gd name="csX4" fmla="*/ 184666 w 369332"/>
              <a:gd name="csY4" fmla="*/ 1961177 h 3860802"/>
              <a:gd name="csX5" fmla="*/ 0 w 369332"/>
              <a:gd name="csY5" fmla="*/ 1930401 h 3860802"/>
              <a:gd name="csX6" fmla="*/ 184666 w 369332"/>
              <a:gd name="csY6" fmla="*/ 1899625 h 3860802"/>
              <a:gd name="csX7" fmla="*/ 184666 w 369332"/>
              <a:gd name="csY7" fmla="*/ 1239298 h 3860802"/>
              <a:gd name="csX8" fmla="*/ 184666 w 369332"/>
              <a:gd name="csY8" fmla="*/ 653726 h 3860802"/>
              <a:gd name="csX9" fmla="*/ 184666 w 369332"/>
              <a:gd name="csY9" fmla="*/ 30776 h 3860802"/>
              <a:gd name="csX10" fmla="*/ 369332 w 369332"/>
              <a:gd name="csY10" fmla="*/ 0 h 3860802"/>
              <a:gd name="csX11" fmla="*/ 369332 w 369332"/>
              <a:gd name="csY11" fmla="*/ 604859 h 3860802"/>
              <a:gd name="csX12" fmla="*/ 369332 w 369332"/>
              <a:gd name="csY12" fmla="*/ 1248326 h 3860802"/>
              <a:gd name="csX13" fmla="*/ 369332 w 369332"/>
              <a:gd name="csY13" fmla="*/ 1891793 h 3860802"/>
              <a:gd name="csX14" fmla="*/ 369332 w 369332"/>
              <a:gd name="csY14" fmla="*/ 2535260 h 3860802"/>
              <a:gd name="csX15" fmla="*/ 369332 w 369332"/>
              <a:gd name="csY15" fmla="*/ 3217335 h 3860802"/>
              <a:gd name="csX16" fmla="*/ 369332 w 369332"/>
              <a:gd name="csY16" fmla="*/ 3860802 h 3860802"/>
              <a:gd name="csX0" fmla="*/ 369332 w 369332"/>
              <a:gd name="csY0" fmla="*/ 3860802 h 3860802"/>
              <a:gd name="csX1" fmla="*/ 184666 w 369332"/>
              <a:gd name="csY1" fmla="*/ 3830026 h 3860802"/>
              <a:gd name="csX2" fmla="*/ 184666 w 369332"/>
              <a:gd name="csY2" fmla="*/ 3207076 h 3860802"/>
              <a:gd name="csX3" fmla="*/ 184666 w 369332"/>
              <a:gd name="csY3" fmla="*/ 2621504 h 3860802"/>
              <a:gd name="csX4" fmla="*/ 184666 w 369332"/>
              <a:gd name="csY4" fmla="*/ 1961177 h 3860802"/>
              <a:gd name="csX5" fmla="*/ 0 w 369332"/>
              <a:gd name="csY5" fmla="*/ 1930401 h 3860802"/>
              <a:gd name="csX6" fmla="*/ 184666 w 369332"/>
              <a:gd name="csY6" fmla="*/ 1899625 h 3860802"/>
              <a:gd name="csX7" fmla="*/ 184666 w 369332"/>
              <a:gd name="csY7" fmla="*/ 1314052 h 3860802"/>
              <a:gd name="csX8" fmla="*/ 184666 w 369332"/>
              <a:gd name="csY8" fmla="*/ 691103 h 3860802"/>
              <a:gd name="csX9" fmla="*/ 184666 w 369332"/>
              <a:gd name="csY9" fmla="*/ 30776 h 3860802"/>
              <a:gd name="csX10" fmla="*/ 369332 w 369332"/>
              <a:gd name="csY10" fmla="*/ 0 h 386080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369332" h="3860802" stroke="0" extrusionOk="0">
                <a:moveTo>
                  <a:pt x="369332" y="3860802"/>
                </a:moveTo>
                <a:cubicBezTo>
                  <a:pt x="265853" y="3859882"/>
                  <a:pt x="183341" y="3847520"/>
                  <a:pt x="184666" y="3830026"/>
                </a:cubicBezTo>
                <a:cubicBezTo>
                  <a:pt x="212126" y="3656847"/>
                  <a:pt x="172233" y="3350511"/>
                  <a:pt x="184666" y="3169699"/>
                </a:cubicBezTo>
                <a:cubicBezTo>
                  <a:pt x="197099" y="2988887"/>
                  <a:pt x="193183" y="2724599"/>
                  <a:pt x="184666" y="2565438"/>
                </a:cubicBezTo>
                <a:cubicBezTo>
                  <a:pt x="176149" y="2406277"/>
                  <a:pt x="174420" y="2087694"/>
                  <a:pt x="184666" y="1961177"/>
                </a:cubicBezTo>
                <a:cubicBezTo>
                  <a:pt x="180903" y="1932059"/>
                  <a:pt x="103834" y="1923571"/>
                  <a:pt x="0" y="1930401"/>
                </a:cubicBezTo>
                <a:cubicBezTo>
                  <a:pt x="99471" y="1928751"/>
                  <a:pt x="185320" y="1915558"/>
                  <a:pt x="184666" y="1899625"/>
                </a:cubicBezTo>
                <a:cubicBezTo>
                  <a:pt x="187438" y="1595814"/>
                  <a:pt x="193745" y="1433872"/>
                  <a:pt x="184666" y="1239298"/>
                </a:cubicBezTo>
                <a:cubicBezTo>
                  <a:pt x="175587" y="1044724"/>
                  <a:pt x="165627" y="808160"/>
                  <a:pt x="184666" y="653726"/>
                </a:cubicBezTo>
                <a:cubicBezTo>
                  <a:pt x="203705" y="499292"/>
                  <a:pt x="160767" y="288702"/>
                  <a:pt x="184666" y="30776"/>
                </a:cubicBezTo>
                <a:cubicBezTo>
                  <a:pt x="191107" y="19047"/>
                  <a:pt x="273083" y="8542"/>
                  <a:pt x="369332" y="0"/>
                </a:cubicBezTo>
                <a:cubicBezTo>
                  <a:pt x="375651" y="153675"/>
                  <a:pt x="382483" y="388645"/>
                  <a:pt x="369332" y="604859"/>
                </a:cubicBezTo>
                <a:cubicBezTo>
                  <a:pt x="356181" y="821073"/>
                  <a:pt x="365446" y="1091974"/>
                  <a:pt x="369332" y="1248326"/>
                </a:cubicBezTo>
                <a:cubicBezTo>
                  <a:pt x="373218" y="1404678"/>
                  <a:pt x="382865" y="1651757"/>
                  <a:pt x="369332" y="1891793"/>
                </a:cubicBezTo>
                <a:cubicBezTo>
                  <a:pt x="355799" y="2131829"/>
                  <a:pt x="370860" y="2248979"/>
                  <a:pt x="369332" y="2535260"/>
                </a:cubicBezTo>
                <a:cubicBezTo>
                  <a:pt x="367804" y="2821541"/>
                  <a:pt x="371324" y="2922778"/>
                  <a:pt x="369332" y="3217335"/>
                </a:cubicBezTo>
                <a:cubicBezTo>
                  <a:pt x="367340" y="3511892"/>
                  <a:pt x="397086" y="3591617"/>
                  <a:pt x="369332" y="3860802"/>
                </a:cubicBezTo>
                <a:close/>
              </a:path>
              <a:path w="369332" h="3860802" fill="none" extrusionOk="0">
                <a:moveTo>
                  <a:pt x="369332" y="3860802"/>
                </a:moveTo>
                <a:cubicBezTo>
                  <a:pt x="267184" y="3861301"/>
                  <a:pt x="184410" y="3846217"/>
                  <a:pt x="184666" y="3830026"/>
                </a:cubicBezTo>
                <a:cubicBezTo>
                  <a:pt x="191602" y="3588078"/>
                  <a:pt x="198883" y="3410405"/>
                  <a:pt x="184666" y="3207076"/>
                </a:cubicBezTo>
                <a:cubicBezTo>
                  <a:pt x="170450" y="3003747"/>
                  <a:pt x="162852" y="2838821"/>
                  <a:pt x="184666" y="2621504"/>
                </a:cubicBezTo>
                <a:cubicBezTo>
                  <a:pt x="206480" y="2404187"/>
                  <a:pt x="153561" y="2286014"/>
                  <a:pt x="184666" y="1961177"/>
                </a:cubicBezTo>
                <a:cubicBezTo>
                  <a:pt x="189344" y="1923764"/>
                  <a:pt x="98196" y="1930279"/>
                  <a:pt x="0" y="1930401"/>
                </a:cubicBezTo>
                <a:cubicBezTo>
                  <a:pt x="104054" y="1930992"/>
                  <a:pt x="185730" y="1916340"/>
                  <a:pt x="184666" y="1899625"/>
                </a:cubicBezTo>
                <a:cubicBezTo>
                  <a:pt x="175158" y="1751842"/>
                  <a:pt x="206528" y="1528362"/>
                  <a:pt x="184666" y="1314052"/>
                </a:cubicBezTo>
                <a:cubicBezTo>
                  <a:pt x="162804" y="1099742"/>
                  <a:pt x="189330" y="830477"/>
                  <a:pt x="184666" y="691103"/>
                </a:cubicBezTo>
                <a:cubicBezTo>
                  <a:pt x="180002" y="551729"/>
                  <a:pt x="173757" y="166147"/>
                  <a:pt x="184666" y="30776"/>
                </a:cubicBezTo>
                <a:cubicBezTo>
                  <a:pt x="183246" y="11880"/>
                  <a:pt x="262281" y="5026"/>
                  <a:pt x="369332" y="0"/>
                </a:cubicBezTo>
              </a:path>
              <a:path w="369332" h="3860802" fill="none" stroke="0" extrusionOk="0">
                <a:moveTo>
                  <a:pt x="369332" y="3860802"/>
                </a:moveTo>
                <a:cubicBezTo>
                  <a:pt x="265482" y="3861889"/>
                  <a:pt x="183464" y="3849173"/>
                  <a:pt x="184666" y="3830026"/>
                </a:cubicBezTo>
                <a:cubicBezTo>
                  <a:pt x="181559" y="3552489"/>
                  <a:pt x="162637" y="3424410"/>
                  <a:pt x="184666" y="3244453"/>
                </a:cubicBezTo>
                <a:cubicBezTo>
                  <a:pt x="206695" y="3064496"/>
                  <a:pt x="176161" y="2736990"/>
                  <a:pt x="184666" y="2602815"/>
                </a:cubicBezTo>
                <a:cubicBezTo>
                  <a:pt x="193171" y="2468640"/>
                  <a:pt x="167737" y="2139866"/>
                  <a:pt x="184666" y="1961177"/>
                </a:cubicBezTo>
                <a:cubicBezTo>
                  <a:pt x="199123" y="1939317"/>
                  <a:pt x="101397" y="1914464"/>
                  <a:pt x="0" y="1930401"/>
                </a:cubicBezTo>
                <a:cubicBezTo>
                  <a:pt x="103430" y="1930702"/>
                  <a:pt x="183455" y="1918131"/>
                  <a:pt x="184666" y="1899625"/>
                </a:cubicBezTo>
                <a:cubicBezTo>
                  <a:pt x="208267" y="1718631"/>
                  <a:pt x="177316" y="1553152"/>
                  <a:pt x="184666" y="1332741"/>
                </a:cubicBezTo>
                <a:cubicBezTo>
                  <a:pt x="192016" y="1112330"/>
                  <a:pt x="180929" y="824807"/>
                  <a:pt x="184666" y="691103"/>
                </a:cubicBezTo>
                <a:cubicBezTo>
                  <a:pt x="188403" y="557399"/>
                  <a:pt x="183290" y="197704"/>
                  <a:pt x="184666" y="30776"/>
                </a:cubicBezTo>
                <a:cubicBezTo>
                  <a:pt x="202262" y="24864"/>
                  <a:pt x="257309" y="2202"/>
                  <a:pt x="36933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1460" y="3354467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158" y="4918574"/>
            <a:ext cx="2378305" cy="5919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254716" y="5490988"/>
            <a:ext cx="585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High-level HDL: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hardware as transactions/rules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3081614" y="3719841"/>
            <a:ext cx="14670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Cement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(cmt2!)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943220" y="4674005"/>
            <a:ext cx="359621" cy="355829"/>
          </a:xfrm>
          <a:custGeom>
            <a:avLst/>
            <a:gdLst>
              <a:gd name="csX0" fmla="*/ 47668 w 359621"/>
              <a:gd name="csY0" fmla="*/ 159541 h 355829"/>
              <a:gd name="csX1" fmla="*/ 161437 w 359621"/>
              <a:gd name="csY1" fmla="*/ 159541 h 355829"/>
              <a:gd name="csX2" fmla="*/ 161437 w 359621"/>
              <a:gd name="csY2" fmla="*/ 47165 h 355829"/>
              <a:gd name="csX3" fmla="*/ 198184 w 359621"/>
              <a:gd name="csY3" fmla="*/ 47165 h 355829"/>
              <a:gd name="csX4" fmla="*/ 198184 w 359621"/>
              <a:gd name="csY4" fmla="*/ 159541 h 355829"/>
              <a:gd name="csX5" fmla="*/ 311953 w 359621"/>
              <a:gd name="csY5" fmla="*/ 159541 h 355829"/>
              <a:gd name="csX6" fmla="*/ 311953 w 359621"/>
              <a:gd name="csY6" fmla="*/ 196288 h 355829"/>
              <a:gd name="csX7" fmla="*/ 198184 w 359621"/>
              <a:gd name="csY7" fmla="*/ 196288 h 355829"/>
              <a:gd name="csX8" fmla="*/ 198184 w 359621"/>
              <a:gd name="csY8" fmla="*/ 308664 h 355829"/>
              <a:gd name="csX9" fmla="*/ 161437 w 359621"/>
              <a:gd name="csY9" fmla="*/ 308664 h 355829"/>
              <a:gd name="csX10" fmla="*/ 161437 w 359621"/>
              <a:gd name="csY10" fmla="*/ 196288 h 355829"/>
              <a:gd name="csX11" fmla="*/ 47668 w 359621"/>
              <a:gd name="csY11" fmla="*/ 196288 h 355829"/>
              <a:gd name="csX12" fmla="*/ 47668 w 359621"/>
              <a:gd name="csY12" fmla="*/ 159541 h 3558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59621" h="355829" fill="none" extrusionOk="0">
                <a:moveTo>
                  <a:pt x="47668" y="159541"/>
                </a:moveTo>
                <a:cubicBezTo>
                  <a:pt x="76840" y="155447"/>
                  <a:pt x="118447" y="169951"/>
                  <a:pt x="161437" y="159541"/>
                </a:cubicBezTo>
                <a:cubicBezTo>
                  <a:pt x="148716" y="128330"/>
                  <a:pt x="166322" y="102950"/>
                  <a:pt x="161437" y="47165"/>
                </a:cubicBezTo>
                <a:cubicBezTo>
                  <a:pt x="170218" y="44942"/>
                  <a:pt x="189230" y="49863"/>
                  <a:pt x="198184" y="47165"/>
                </a:cubicBezTo>
                <a:cubicBezTo>
                  <a:pt x="199227" y="103223"/>
                  <a:pt x="195884" y="118100"/>
                  <a:pt x="198184" y="159541"/>
                </a:cubicBezTo>
                <a:cubicBezTo>
                  <a:pt x="253456" y="156627"/>
                  <a:pt x="280956" y="162557"/>
                  <a:pt x="311953" y="159541"/>
                </a:cubicBezTo>
                <a:cubicBezTo>
                  <a:pt x="313834" y="167356"/>
                  <a:pt x="308887" y="184888"/>
                  <a:pt x="311953" y="196288"/>
                </a:cubicBezTo>
                <a:cubicBezTo>
                  <a:pt x="269751" y="199343"/>
                  <a:pt x="224632" y="187383"/>
                  <a:pt x="198184" y="196288"/>
                </a:cubicBezTo>
                <a:cubicBezTo>
                  <a:pt x="205287" y="246610"/>
                  <a:pt x="192807" y="266401"/>
                  <a:pt x="198184" y="308664"/>
                </a:cubicBezTo>
                <a:cubicBezTo>
                  <a:pt x="183827" y="309033"/>
                  <a:pt x="176530" y="308313"/>
                  <a:pt x="161437" y="308664"/>
                </a:cubicBezTo>
                <a:cubicBezTo>
                  <a:pt x="158054" y="278931"/>
                  <a:pt x="174599" y="234184"/>
                  <a:pt x="161437" y="196288"/>
                </a:cubicBezTo>
                <a:cubicBezTo>
                  <a:pt x="126047" y="199839"/>
                  <a:pt x="78624" y="183687"/>
                  <a:pt x="47668" y="196288"/>
                </a:cubicBezTo>
                <a:cubicBezTo>
                  <a:pt x="47229" y="187202"/>
                  <a:pt x="51158" y="167704"/>
                  <a:pt x="47668" y="159541"/>
                </a:cubicBezTo>
                <a:close/>
              </a:path>
              <a:path w="359621" h="355829" stroke="0" extrusionOk="0">
                <a:moveTo>
                  <a:pt x="47668" y="159541"/>
                </a:moveTo>
                <a:cubicBezTo>
                  <a:pt x="100642" y="159149"/>
                  <a:pt x="130141" y="169368"/>
                  <a:pt x="161437" y="159541"/>
                </a:cubicBezTo>
                <a:cubicBezTo>
                  <a:pt x="156156" y="129122"/>
                  <a:pt x="167381" y="90396"/>
                  <a:pt x="161437" y="47165"/>
                </a:cubicBezTo>
                <a:cubicBezTo>
                  <a:pt x="176668" y="43984"/>
                  <a:pt x="186302" y="50925"/>
                  <a:pt x="198184" y="47165"/>
                </a:cubicBezTo>
                <a:cubicBezTo>
                  <a:pt x="201161" y="78529"/>
                  <a:pt x="195119" y="113426"/>
                  <a:pt x="198184" y="159541"/>
                </a:cubicBezTo>
                <a:cubicBezTo>
                  <a:pt x="223083" y="159212"/>
                  <a:pt x="286298" y="171607"/>
                  <a:pt x="311953" y="159541"/>
                </a:cubicBezTo>
                <a:cubicBezTo>
                  <a:pt x="316357" y="177762"/>
                  <a:pt x="307943" y="185760"/>
                  <a:pt x="311953" y="196288"/>
                </a:cubicBezTo>
                <a:cubicBezTo>
                  <a:pt x="272823" y="206993"/>
                  <a:pt x="229427" y="183040"/>
                  <a:pt x="198184" y="196288"/>
                </a:cubicBezTo>
                <a:cubicBezTo>
                  <a:pt x="208731" y="247331"/>
                  <a:pt x="194030" y="265127"/>
                  <a:pt x="198184" y="308664"/>
                </a:cubicBezTo>
                <a:cubicBezTo>
                  <a:pt x="185678" y="311978"/>
                  <a:pt x="172097" y="306167"/>
                  <a:pt x="161437" y="308664"/>
                </a:cubicBezTo>
                <a:cubicBezTo>
                  <a:pt x="152824" y="285465"/>
                  <a:pt x="162578" y="251418"/>
                  <a:pt x="161437" y="196288"/>
                </a:cubicBezTo>
                <a:cubicBezTo>
                  <a:pt x="129282" y="206484"/>
                  <a:pt x="91090" y="185661"/>
                  <a:pt x="47668" y="196288"/>
                </a:cubicBezTo>
                <a:cubicBezTo>
                  <a:pt x="45538" y="183064"/>
                  <a:pt x="51025" y="173060"/>
                  <a:pt x="47668" y="159541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>
                      <a:gd name="adj1" fmla="val 1032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5212902" y="4207670"/>
            <a:ext cx="167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310463" y="3354467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5229028" y="4660392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 flipV="1">
            <a:off x="4548678" y="4159418"/>
            <a:ext cx="2666090" cy="45719"/>
          </a:xfrm>
          <a:custGeom>
            <a:avLst/>
            <a:gdLst>
              <a:gd name="csX0" fmla="*/ 2666090 w 2666090"/>
              <a:gd name="csY0" fmla="*/ 45719 h 45719"/>
              <a:gd name="csX1" fmla="*/ 2169381 w 2666090"/>
              <a:gd name="csY1" fmla="*/ 44764 h 45719"/>
              <a:gd name="csX2" fmla="*/ 1656819 w 2666090"/>
              <a:gd name="csY2" fmla="*/ 43778 h 45719"/>
              <a:gd name="csX3" fmla="*/ 1080847 w 2666090"/>
              <a:gd name="csY3" fmla="*/ 42671 h 45719"/>
              <a:gd name="csX4" fmla="*/ 0 w 2666090"/>
              <a:gd name="csY4" fmla="*/ 0 h 4571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66090" h="45719" fill="none" extrusionOk="0">
                <a:moveTo>
                  <a:pt x="2666090" y="45719"/>
                </a:moveTo>
                <a:cubicBezTo>
                  <a:pt x="2441539" y="45017"/>
                  <a:pt x="2380810" y="41007"/>
                  <a:pt x="2169381" y="44764"/>
                </a:cubicBezTo>
                <a:cubicBezTo>
                  <a:pt x="1957952" y="48520"/>
                  <a:pt x="1904769" y="26683"/>
                  <a:pt x="1656819" y="43778"/>
                </a:cubicBezTo>
                <a:cubicBezTo>
                  <a:pt x="1408869" y="60874"/>
                  <a:pt x="1196201" y="60052"/>
                  <a:pt x="1080847" y="42671"/>
                </a:cubicBezTo>
                <a:cubicBezTo>
                  <a:pt x="684532" y="49363"/>
                  <a:pt x="327993" y="-42240"/>
                  <a:pt x="0" y="0"/>
                </a:cubicBezTo>
              </a:path>
              <a:path w="2666090" h="45719" stroke="0" extrusionOk="0">
                <a:moveTo>
                  <a:pt x="2666090" y="45719"/>
                </a:moveTo>
                <a:cubicBezTo>
                  <a:pt x="2507359" y="28207"/>
                  <a:pt x="2380906" y="57901"/>
                  <a:pt x="2105971" y="44642"/>
                </a:cubicBezTo>
                <a:cubicBezTo>
                  <a:pt x="1831036" y="31383"/>
                  <a:pt x="1811657" y="23665"/>
                  <a:pt x="1609261" y="43687"/>
                </a:cubicBezTo>
                <a:cubicBezTo>
                  <a:pt x="1406865" y="63709"/>
                  <a:pt x="1287428" y="19546"/>
                  <a:pt x="1080847" y="42671"/>
                </a:cubicBezTo>
                <a:cubicBezTo>
                  <a:pt x="692341" y="73205"/>
                  <a:pt x="283710" y="34843"/>
                  <a:pt x="0" y="0"/>
                </a:cubicBezTo>
              </a:path>
            </a:pathLst>
          </a:custGeom>
          <a:ln w="444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3456F-986E-C1E1-127F-D9B15BAE9218}"/>
              </a:ext>
            </a:extLst>
          </p:cNvPr>
          <p:cNvSpPr txBox="1"/>
          <p:nvPr/>
        </p:nvSpPr>
        <p:spPr>
          <a:xfrm>
            <a:off x="5212902" y="3000758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B3E9D-EF84-CA9E-45A2-1D24C1219112}"/>
              </a:ext>
            </a:extLst>
          </p:cNvPr>
          <p:cNvSpPr txBox="1"/>
          <p:nvPr/>
        </p:nvSpPr>
        <p:spPr>
          <a:xfrm>
            <a:off x="4766500" y="4158529"/>
            <a:ext cx="59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E897C-005F-3056-35E4-1497C5085BAE}"/>
              </a:ext>
            </a:extLst>
          </p:cNvPr>
          <p:cNvSpPr txBox="1"/>
          <p:nvPr/>
        </p:nvSpPr>
        <p:spPr>
          <a:xfrm>
            <a:off x="-66116" y="3828856"/>
            <a:ext cx="21043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circt-cmt2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C03280BE-5D16-5176-7C13-82829EAA0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289" y="4572034"/>
            <a:ext cx="872561" cy="872561"/>
          </a:xfrm>
          <a:prstGeom prst="rect">
            <a:avLst/>
          </a:prstGeom>
        </p:spPr>
      </p:pic>
      <p:pic>
        <p:nvPicPr>
          <p:cNvPr id="4098" name="Picture 2" descr="MLIR (software) - Wikipedia">
            <a:extLst>
              <a:ext uri="{FF2B5EF4-FFF2-40B4-BE49-F238E27FC236}">
                <a16:creationId xmlns:a16="http://schemas.microsoft.com/office/drawing/2014/main" id="{73355DD9-5C6C-704D-2760-C9A802F85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56" y="4597507"/>
            <a:ext cx="872561" cy="8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: Shape 2">
            <a:extLst>
              <a:ext uri="{FF2B5EF4-FFF2-40B4-BE49-F238E27FC236}">
                <a16:creationId xmlns:a16="http://schemas.microsoft.com/office/drawing/2014/main" id="{6A3386BB-CFAB-7D24-3700-07C08B544394}"/>
              </a:ext>
            </a:extLst>
          </p:cNvPr>
          <p:cNvSpPr/>
          <p:nvPr/>
        </p:nvSpPr>
        <p:spPr>
          <a:xfrm flipV="1">
            <a:off x="2056887" y="4153250"/>
            <a:ext cx="1024727" cy="45719"/>
          </a:xfrm>
          <a:custGeom>
            <a:avLst/>
            <a:gdLst>
              <a:gd name="csX0" fmla="*/ 1024727 w 1024727"/>
              <a:gd name="csY0" fmla="*/ 45719 h 45719"/>
              <a:gd name="csX1" fmla="*/ 415429 w 1024727"/>
              <a:gd name="csY1" fmla="*/ 42671 h 45719"/>
              <a:gd name="csX2" fmla="*/ 0 w 1024727"/>
              <a:gd name="csY2" fmla="*/ 0 h 4571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024727" h="45719" fill="none" extrusionOk="0">
                <a:moveTo>
                  <a:pt x="1024727" y="45719"/>
                </a:moveTo>
                <a:cubicBezTo>
                  <a:pt x="724231" y="67161"/>
                  <a:pt x="678874" y="19121"/>
                  <a:pt x="415429" y="42671"/>
                </a:cubicBezTo>
                <a:cubicBezTo>
                  <a:pt x="251506" y="8873"/>
                  <a:pt x="94765" y="28432"/>
                  <a:pt x="0" y="0"/>
                </a:cubicBezTo>
              </a:path>
              <a:path w="1024727" h="45719" stroke="0" extrusionOk="0">
                <a:moveTo>
                  <a:pt x="1024727" y="45719"/>
                </a:moveTo>
                <a:cubicBezTo>
                  <a:pt x="794179" y="15072"/>
                  <a:pt x="710266" y="22659"/>
                  <a:pt x="415429" y="42671"/>
                </a:cubicBezTo>
                <a:cubicBezTo>
                  <a:pt x="224177" y="33959"/>
                  <a:pt x="119666" y="-6964"/>
                  <a:pt x="0" y="0"/>
                </a:cubicBezTo>
              </a:path>
            </a:pathLst>
          </a:custGeom>
          <a:ln w="444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0E028C-D74F-6E36-8DD9-EB3E43BE945D}"/>
              </a:ext>
            </a:extLst>
          </p:cNvPr>
          <p:cNvSpPr txBox="1"/>
          <p:nvPr/>
        </p:nvSpPr>
        <p:spPr>
          <a:xfrm>
            <a:off x="1097727" y="3474708"/>
            <a:ext cx="593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③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A3C734-4264-ACEF-007A-5E3A3BA31815}"/>
              </a:ext>
            </a:extLst>
          </p:cNvPr>
          <p:cNvSpPr txBox="1"/>
          <p:nvPr/>
        </p:nvSpPr>
        <p:spPr>
          <a:xfrm>
            <a:off x="1527328" y="3519538"/>
            <a:ext cx="324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Migration for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 integration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34000-4C98-9992-E8CA-15B56D6CC295}"/>
              </a:ext>
            </a:extLst>
          </p:cNvPr>
          <p:cNvSpPr/>
          <p:nvPr/>
        </p:nvSpPr>
        <p:spPr>
          <a:xfrm>
            <a:off x="89646" y="3354467"/>
            <a:ext cx="4494185" cy="2115601"/>
          </a:xfrm>
          <a:custGeom>
            <a:avLst/>
            <a:gdLst>
              <a:gd name="csX0" fmla="*/ 0 w 4494185"/>
              <a:gd name="csY0" fmla="*/ 0 h 2115601"/>
              <a:gd name="csX1" fmla="*/ 516831 w 4494185"/>
              <a:gd name="csY1" fmla="*/ 0 h 2115601"/>
              <a:gd name="csX2" fmla="*/ 943779 w 4494185"/>
              <a:gd name="csY2" fmla="*/ 0 h 2115601"/>
              <a:gd name="csX3" fmla="*/ 1595436 w 4494185"/>
              <a:gd name="csY3" fmla="*/ 0 h 2115601"/>
              <a:gd name="csX4" fmla="*/ 2112267 w 4494185"/>
              <a:gd name="csY4" fmla="*/ 0 h 2115601"/>
              <a:gd name="csX5" fmla="*/ 2629098 w 4494185"/>
              <a:gd name="csY5" fmla="*/ 0 h 2115601"/>
              <a:gd name="csX6" fmla="*/ 3280755 w 4494185"/>
              <a:gd name="csY6" fmla="*/ 0 h 2115601"/>
              <a:gd name="csX7" fmla="*/ 3752644 w 4494185"/>
              <a:gd name="csY7" fmla="*/ 0 h 2115601"/>
              <a:gd name="csX8" fmla="*/ 4494185 w 4494185"/>
              <a:gd name="csY8" fmla="*/ 0 h 2115601"/>
              <a:gd name="csX9" fmla="*/ 4494185 w 4494185"/>
              <a:gd name="csY9" fmla="*/ 571212 h 2115601"/>
              <a:gd name="csX10" fmla="*/ 4494185 w 4494185"/>
              <a:gd name="csY10" fmla="*/ 1057801 h 2115601"/>
              <a:gd name="csX11" fmla="*/ 4494185 w 4494185"/>
              <a:gd name="csY11" fmla="*/ 1586701 h 2115601"/>
              <a:gd name="csX12" fmla="*/ 4494185 w 4494185"/>
              <a:gd name="csY12" fmla="*/ 2115601 h 2115601"/>
              <a:gd name="csX13" fmla="*/ 4067237 w 4494185"/>
              <a:gd name="csY13" fmla="*/ 2115601 h 2115601"/>
              <a:gd name="csX14" fmla="*/ 3415581 w 4494185"/>
              <a:gd name="csY14" fmla="*/ 2115601 h 2115601"/>
              <a:gd name="csX15" fmla="*/ 2943691 w 4494185"/>
              <a:gd name="csY15" fmla="*/ 2115601 h 2115601"/>
              <a:gd name="csX16" fmla="*/ 2381918 w 4494185"/>
              <a:gd name="csY16" fmla="*/ 2115601 h 2115601"/>
              <a:gd name="csX17" fmla="*/ 1730261 w 4494185"/>
              <a:gd name="csY17" fmla="*/ 2115601 h 2115601"/>
              <a:gd name="csX18" fmla="*/ 1168488 w 4494185"/>
              <a:gd name="csY18" fmla="*/ 2115601 h 2115601"/>
              <a:gd name="csX19" fmla="*/ 741541 w 4494185"/>
              <a:gd name="csY19" fmla="*/ 2115601 h 2115601"/>
              <a:gd name="csX20" fmla="*/ 0 w 4494185"/>
              <a:gd name="csY20" fmla="*/ 2115601 h 2115601"/>
              <a:gd name="csX21" fmla="*/ 0 w 4494185"/>
              <a:gd name="csY21" fmla="*/ 1544389 h 2115601"/>
              <a:gd name="csX22" fmla="*/ 0 w 4494185"/>
              <a:gd name="csY22" fmla="*/ 973176 h 2115601"/>
              <a:gd name="csX23" fmla="*/ 0 w 4494185"/>
              <a:gd name="csY23" fmla="*/ 0 h 21156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</a:cxnLst>
            <a:rect l="l" t="t" r="r" b="b"/>
            <a:pathLst>
              <a:path w="4494185" h="2115601" extrusionOk="0">
                <a:moveTo>
                  <a:pt x="0" y="0"/>
                </a:moveTo>
                <a:cubicBezTo>
                  <a:pt x="162247" y="-53056"/>
                  <a:pt x="344446" y="25547"/>
                  <a:pt x="516831" y="0"/>
                </a:cubicBezTo>
                <a:cubicBezTo>
                  <a:pt x="689216" y="-25547"/>
                  <a:pt x="739702" y="34948"/>
                  <a:pt x="943779" y="0"/>
                </a:cubicBezTo>
                <a:cubicBezTo>
                  <a:pt x="1147856" y="-34948"/>
                  <a:pt x="1430383" y="35981"/>
                  <a:pt x="1595436" y="0"/>
                </a:cubicBezTo>
                <a:cubicBezTo>
                  <a:pt x="1760489" y="-35981"/>
                  <a:pt x="1926125" y="22421"/>
                  <a:pt x="2112267" y="0"/>
                </a:cubicBezTo>
                <a:cubicBezTo>
                  <a:pt x="2298409" y="-22421"/>
                  <a:pt x="2431876" y="52338"/>
                  <a:pt x="2629098" y="0"/>
                </a:cubicBezTo>
                <a:cubicBezTo>
                  <a:pt x="2826320" y="-52338"/>
                  <a:pt x="3034691" y="25218"/>
                  <a:pt x="3280755" y="0"/>
                </a:cubicBezTo>
                <a:cubicBezTo>
                  <a:pt x="3526819" y="-25218"/>
                  <a:pt x="3520060" y="22787"/>
                  <a:pt x="3752644" y="0"/>
                </a:cubicBezTo>
                <a:cubicBezTo>
                  <a:pt x="3985228" y="-22787"/>
                  <a:pt x="4316542" y="82534"/>
                  <a:pt x="4494185" y="0"/>
                </a:cubicBezTo>
                <a:cubicBezTo>
                  <a:pt x="4543797" y="265118"/>
                  <a:pt x="4464080" y="372904"/>
                  <a:pt x="4494185" y="571212"/>
                </a:cubicBezTo>
                <a:cubicBezTo>
                  <a:pt x="4524290" y="769520"/>
                  <a:pt x="4440442" y="880181"/>
                  <a:pt x="4494185" y="1057801"/>
                </a:cubicBezTo>
                <a:cubicBezTo>
                  <a:pt x="4547928" y="1235421"/>
                  <a:pt x="4448930" y="1384610"/>
                  <a:pt x="4494185" y="1586701"/>
                </a:cubicBezTo>
                <a:cubicBezTo>
                  <a:pt x="4539440" y="1788792"/>
                  <a:pt x="4447875" y="1858611"/>
                  <a:pt x="4494185" y="2115601"/>
                </a:cubicBezTo>
                <a:cubicBezTo>
                  <a:pt x="4374114" y="2145636"/>
                  <a:pt x="4166582" y="2109117"/>
                  <a:pt x="4067237" y="2115601"/>
                </a:cubicBezTo>
                <a:cubicBezTo>
                  <a:pt x="3967892" y="2122085"/>
                  <a:pt x="3736751" y="2096790"/>
                  <a:pt x="3415581" y="2115601"/>
                </a:cubicBezTo>
                <a:cubicBezTo>
                  <a:pt x="3094411" y="2134412"/>
                  <a:pt x="3057831" y="2077238"/>
                  <a:pt x="2943691" y="2115601"/>
                </a:cubicBezTo>
                <a:cubicBezTo>
                  <a:pt x="2829551" y="2153964"/>
                  <a:pt x="2521385" y="2102658"/>
                  <a:pt x="2381918" y="2115601"/>
                </a:cubicBezTo>
                <a:cubicBezTo>
                  <a:pt x="2242451" y="2128544"/>
                  <a:pt x="1969664" y="2093649"/>
                  <a:pt x="1730261" y="2115601"/>
                </a:cubicBezTo>
                <a:cubicBezTo>
                  <a:pt x="1490858" y="2137553"/>
                  <a:pt x="1355040" y="2082266"/>
                  <a:pt x="1168488" y="2115601"/>
                </a:cubicBezTo>
                <a:cubicBezTo>
                  <a:pt x="981936" y="2148936"/>
                  <a:pt x="883706" y="2066006"/>
                  <a:pt x="741541" y="2115601"/>
                </a:cubicBezTo>
                <a:cubicBezTo>
                  <a:pt x="599376" y="2165196"/>
                  <a:pt x="217910" y="2085522"/>
                  <a:pt x="0" y="2115601"/>
                </a:cubicBezTo>
                <a:cubicBezTo>
                  <a:pt x="-43384" y="1897081"/>
                  <a:pt x="56740" y="1723552"/>
                  <a:pt x="0" y="1544389"/>
                </a:cubicBezTo>
                <a:cubicBezTo>
                  <a:pt x="-56740" y="1365226"/>
                  <a:pt x="63564" y="1158448"/>
                  <a:pt x="0" y="973176"/>
                </a:cubicBezTo>
                <a:cubicBezTo>
                  <a:pt x="-63564" y="787904"/>
                  <a:pt x="94942" y="24152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3C92C083-B443-4029-2506-1D98DD3987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D7B376-BA13-5543-A198-0AA2B821FE5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858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F78C-8C48-FF99-1A12-7D8C9564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 dirty="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circt-cmt2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CF655-85EE-42A7-B9C1-7CC54AB8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implement </a:t>
            </a:r>
            <a:r>
              <a:rPr lang="en-US" b="1">
                <a:latin typeface="Bahnschrift Condensed" panose="020B0502040204020203" pitchFamily="34" charset="0"/>
              </a:rPr>
              <a:t>cmt2</a:t>
            </a:r>
            <a:r>
              <a:rPr lang="en-US"/>
              <a:t> as a new dialect in CIRCT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B11DD-37A0-AC12-1397-92ABE66A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9A56F-FD27-4546-9E0F-DEC7F858EB34}"/>
              </a:ext>
            </a:extLst>
          </p:cNvPr>
          <p:cNvSpPr txBox="1"/>
          <p:nvPr/>
        </p:nvSpPr>
        <p:spPr>
          <a:xfrm>
            <a:off x="1127448" y="2276872"/>
            <a:ext cx="278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MLIR/CIRCT Dialects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D6720B41-0F94-4D8F-BBC7-3B4FF33113D9}"/>
              </a:ext>
            </a:extLst>
          </p:cNvPr>
          <p:cNvSpPr txBox="1"/>
          <p:nvPr/>
        </p:nvSpPr>
        <p:spPr>
          <a:xfrm>
            <a:off x="995337" y="3270345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Affine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9972130B-474B-4E25-B8CB-3595613A4CAF}"/>
              </a:ext>
            </a:extLst>
          </p:cNvPr>
          <p:cNvSpPr txBox="1"/>
          <p:nvPr/>
        </p:nvSpPr>
        <p:spPr>
          <a:xfrm>
            <a:off x="2141050" y="3270345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SCF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8FAF2C8C-8145-422D-9023-CFF468D253A1}"/>
              </a:ext>
            </a:extLst>
          </p:cNvPr>
          <p:cNvSpPr txBox="1"/>
          <p:nvPr/>
        </p:nvSpPr>
        <p:spPr>
          <a:xfrm>
            <a:off x="995337" y="3701902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MemRef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1213A5E4-8009-4D98-803A-C207873CA7D4}"/>
              </a:ext>
            </a:extLst>
          </p:cNvPr>
          <p:cNvSpPr txBox="1"/>
          <p:nvPr/>
        </p:nvSpPr>
        <p:spPr>
          <a:xfrm>
            <a:off x="2141050" y="3701902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Arith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6155DF33-93D8-45FF-9551-6D7BC8E89E8D}"/>
              </a:ext>
            </a:extLst>
          </p:cNvPr>
          <p:cNvSpPr txBox="1"/>
          <p:nvPr/>
        </p:nvSpPr>
        <p:spPr>
          <a:xfrm>
            <a:off x="2141050" y="2838788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Linalg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9159E9C9-90B0-4020-9EF0-5290744725CC}"/>
              </a:ext>
            </a:extLst>
          </p:cNvPr>
          <p:cNvSpPr txBox="1"/>
          <p:nvPr/>
        </p:nvSpPr>
        <p:spPr>
          <a:xfrm>
            <a:off x="995282" y="2838788"/>
            <a:ext cx="1044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Tensor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D11E3E4A-0929-48F6-A90D-0DBDF92BAC4A}"/>
              </a:ext>
            </a:extLst>
          </p:cNvPr>
          <p:cNvSpPr txBox="1"/>
          <p:nvPr/>
        </p:nvSpPr>
        <p:spPr>
          <a:xfrm>
            <a:off x="3214232" y="3270345"/>
            <a:ext cx="972000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Stream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F81AAA5-8943-4B7E-B96C-EE82491FAAE6}"/>
              </a:ext>
            </a:extLst>
          </p:cNvPr>
          <p:cNvSpPr txBox="1"/>
          <p:nvPr/>
        </p:nvSpPr>
        <p:spPr>
          <a:xfrm>
            <a:off x="3214232" y="3703217"/>
            <a:ext cx="9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4F8883-8E2F-4DAE-A5B3-D03CAC735E93}"/>
              </a:ext>
            </a:extLst>
          </p:cNvPr>
          <p:cNvSpPr/>
          <p:nvPr/>
        </p:nvSpPr>
        <p:spPr>
          <a:xfrm>
            <a:off x="862854" y="2735750"/>
            <a:ext cx="3528392" cy="14401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EFCB7D16-E4C9-41F9-A5C2-D7B6ED1439F6}"/>
              </a:ext>
            </a:extLst>
          </p:cNvPr>
          <p:cNvSpPr txBox="1"/>
          <p:nvPr/>
        </p:nvSpPr>
        <p:spPr>
          <a:xfrm>
            <a:off x="2138616" y="4509120"/>
            <a:ext cx="97200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Cmt2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AF846BD5-8349-4806-A0E5-B674310A19FC}"/>
              </a:ext>
            </a:extLst>
          </p:cNvPr>
          <p:cNvSpPr txBox="1"/>
          <p:nvPr/>
        </p:nvSpPr>
        <p:spPr>
          <a:xfrm>
            <a:off x="787034" y="5606058"/>
            <a:ext cx="9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FIRRTL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B4E0A152-AF97-422A-830B-031603DB24F2}"/>
              </a:ext>
            </a:extLst>
          </p:cNvPr>
          <p:cNvSpPr txBox="1"/>
          <p:nvPr/>
        </p:nvSpPr>
        <p:spPr>
          <a:xfrm>
            <a:off x="1932802" y="5606058"/>
            <a:ext cx="9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HW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7E4A3BF7-4802-4552-A726-9900B968FAFF}"/>
              </a:ext>
            </a:extLst>
          </p:cNvPr>
          <p:cNvSpPr txBox="1"/>
          <p:nvPr/>
        </p:nvSpPr>
        <p:spPr>
          <a:xfrm>
            <a:off x="3005984" y="5606058"/>
            <a:ext cx="9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2FE44FB0-4D25-4E26-AFBE-AF12DBA955F3}"/>
              </a:ext>
            </a:extLst>
          </p:cNvPr>
          <p:cNvSpPr txBox="1"/>
          <p:nvPr/>
        </p:nvSpPr>
        <p:spPr>
          <a:xfrm>
            <a:off x="4155885" y="5606058"/>
            <a:ext cx="2917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B76527-227B-48C0-A17B-5B125FDAD992}"/>
              </a:ext>
            </a:extLst>
          </p:cNvPr>
          <p:cNvSpPr/>
          <p:nvPr/>
        </p:nvSpPr>
        <p:spPr>
          <a:xfrm>
            <a:off x="657624" y="5511576"/>
            <a:ext cx="3933983" cy="5633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E3038A-AD16-4E76-9BA3-352D452DE029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flipH="1">
            <a:off x="2624616" y="4175910"/>
            <a:ext cx="2434" cy="33321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20F259-B4B2-4320-BE13-4FC33BA499DD}"/>
              </a:ext>
            </a:extLst>
          </p:cNvPr>
          <p:cNvSpPr txBox="1"/>
          <p:nvPr/>
        </p:nvSpPr>
        <p:spPr>
          <a:xfrm>
            <a:off x="711078" y="4165179"/>
            <a:ext cx="19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 synthesis flow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CD55DBC-876E-4D2C-9E64-324B2354A26F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1585022" y="4566464"/>
            <a:ext cx="727606" cy="1351582"/>
          </a:xfrm>
          <a:prstGeom prst="bentConnector3">
            <a:avLst>
              <a:gd name="adj1" fmla="val 6639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1F84C9-6D57-48B0-BAE6-37AB5C4788C5}"/>
              </a:ext>
            </a:extLst>
          </p:cNvPr>
          <p:cNvSpPr txBox="1"/>
          <p:nvPr/>
        </p:nvSpPr>
        <p:spPr>
          <a:xfrm>
            <a:off x="671265" y="4758012"/>
            <a:ext cx="1556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Cmt2ToFIRRTL conversion</a:t>
            </a:r>
          </a:p>
        </p:txBody>
      </p:sp>
      <p:sp>
        <p:nvSpPr>
          <p:cNvPr id="40" name="文本框 13">
            <a:extLst>
              <a:ext uri="{FF2B5EF4-FFF2-40B4-BE49-F238E27FC236}">
                <a16:creationId xmlns:a16="http://schemas.microsoft.com/office/drawing/2014/main" id="{0ABC459C-B648-461C-942C-1CE1B0D2D903}"/>
              </a:ext>
            </a:extLst>
          </p:cNvPr>
          <p:cNvSpPr txBox="1"/>
          <p:nvPr/>
        </p:nvSpPr>
        <p:spPr>
          <a:xfrm>
            <a:off x="9120336" y="3603850"/>
            <a:ext cx="2939452" cy="5486400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code (or cat)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circt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/test/Dialect/Cmt2/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hello.mlir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3D51B1-887F-481D-96F6-BDAA64CEB030}"/>
              </a:ext>
            </a:extLst>
          </p:cNvPr>
          <p:cNvCxnSpPr/>
          <p:nvPr/>
        </p:nvCxnSpPr>
        <p:spPr>
          <a:xfrm flipV="1">
            <a:off x="3110616" y="1988840"/>
            <a:ext cx="1689240" cy="252028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2F060B-3D7D-43F3-8D4F-67843DEE406C}"/>
              </a:ext>
            </a:extLst>
          </p:cNvPr>
          <p:cNvCxnSpPr>
            <a:cxnSpLocks/>
          </p:cNvCxnSpPr>
          <p:nvPr/>
        </p:nvCxnSpPr>
        <p:spPr>
          <a:xfrm>
            <a:off x="3108181" y="4878452"/>
            <a:ext cx="1689240" cy="1196514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BF855FEE-D6B5-4BC3-8CF0-BB633E43C9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285" y="1802469"/>
            <a:ext cx="4227620" cy="4365104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4063C8-9410-ED0C-00CD-306B8EB52B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3E53BA-AC8F-7D40-B7FF-4DBEC5BDAF2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40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F78C-8C48-FF99-1A12-7D8C9564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circt-cmt2</a:t>
            </a:r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000">
                <a:ea typeface="Fira Code" pitchFamily="1" charset="0"/>
              </a:rPr>
              <a:t>EDSL</a:t>
            </a:r>
            <a:endParaRPr lang="en-CN" sz="4000" dirty="0">
              <a:ea typeface="Fira Code" pitchFamily="1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CF655-85EE-42A7-B9C1-7CC54AB8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productive programming </a:t>
            </a:r>
            <a:r>
              <a:rPr lang="en-US" b="1">
                <a:latin typeface="Bahnschrift Condensed" panose="020B0502040204020203" pitchFamily="34" charset="0"/>
              </a:rPr>
              <a:t>circt-cmt2</a:t>
            </a:r>
            <a:r>
              <a:rPr lang="en-US"/>
              <a:t>, we provide a C++-based EDSL. It is used by APS’s synthesizer.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B11DD-37A0-AC12-1397-92ABE66A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C5E30D-67E5-4454-818A-D580C92B46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28" y="2169570"/>
            <a:ext cx="3860801" cy="3986356"/>
          </a:xfrm>
          <a:prstGeom prst="rect">
            <a:avLst/>
          </a:prstGeom>
        </p:spPr>
      </p:pic>
      <p:sp>
        <p:nvSpPr>
          <p:cNvPr id="36" name="文本框 13">
            <a:extLst>
              <a:ext uri="{FF2B5EF4-FFF2-40B4-BE49-F238E27FC236}">
                <a16:creationId xmlns:a16="http://schemas.microsoft.com/office/drawing/2014/main" id="{2560960B-77BB-4BF8-B85D-317B41DD76D1}"/>
              </a:ext>
            </a:extLst>
          </p:cNvPr>
          <p:cNvSpPr txBox="1"/>
          <p:nvPr/>
        </p:nvSpPr>
        <p:spPr>
          <a:xfrm>
            <a:off x="5736027" y="2452953"/>
            <a:ext cx="2428017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ira Code" panose="020B0809050000020004" pitchFamily="49" charset="0"/>
              <a:buChar char="⌨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code circt/examples/ECMT2/hello_v3.cpp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B34661F-D050-4DB5-9A1F-6608E9512C56}"/>
              </a:ext>
            </a:extLst>
          </p:cNvPr>
          <p:cNvSpPr/>
          <p:nvPr/>
        </p:nvSpPr>
        <p:spPr>
          <a:xfrm>
            <a:off x="6178473" y="4149080"/>
            <a:ext cx="1543126" cy="392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45E91-9137-41CD-849F-B2E526A60B8E}"/>
              </a:ext>
            </a:extLst>
          </p:cNvPr>
          <p:cNvSpPr txBox="1"/>
          <p:nvPr/>
        </p:nvSpPr>
        <p:spPr>
          <a:xfrm>
            <a:off x="6351727" y="4524163"/>
            <a:ext cx="106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CA590A0-E50F-4547-A30D-3B2D3C675B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91" y="2298553"/>
            <a:ext cx="5357566" cy="3827611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8053C-CB96-6E09-C569-9BFCCA1EB6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CCA23A-5324-5A4D-92ED-6DE0D750A6CC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204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>
            <a:extLst>
              <a:ext uri="{FF2B5EF4-FFF2-40B4-BE49-F238E27FC236}">
                <a16:creationId xmlns:a16="http://schemas.microsoft.com/office/drawing/2014/main" id="{FB10037B-E039-AC53-0652-9EE8CD7A8270}"/>
              </a:ext>
            </a:extLst>
          </p:cNvPr>
          <p:cNvSpPr/>
          <p:nvPr/>
        </p:nvSpPr>
        <p:spPr>
          <a:xfrm>
            <a:off x="4151784" y="4989808"/>
            <a:ext cx="7572956" cy="1149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B242AEF-AC82-2D2C-8702-EF19BD6F2833}"/>
              </a:ext>
            </a:extLst>
          </p:cNvPr>
          <p:cNvSpPr/>
          <p:nvPr/>
        </p:nvSpPr>
        <p:spPr>
          <a:xfrm>
            <a:off x="8491779" y="1052736"/>
            <a:ext cx="3204397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AB438C5-6E28-27B9-4874-E705D87672EA}"/>
              </a:ext>
            </a:extLst>
          </p:cNvPr>
          <p:cNvSpPr/>
          <p:nvPr/>
        </p:nvSpPr>
        <p:spPr>
          <a:xfrm>
            <a:off x="447898" y="1052737"/>
            <a:ext cx="6584205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529EA7-70ED-84E9-179C-CA709CF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Instruction Finding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9AEE82-1DCD-9736-3965-04AB8D72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1F90C0-F14B-C883-DA0C-84665DBB9342}"/>
              </a:ext>
            </a:extLst>
          </p:cNvPr>
          <p:cNvSpPr/>
          <p:nvPr/>
        </p:nvSpPr>
        <p:spPr>
          <a:xfrm>
            <a:off x="447899" y="2847892"/>
            <a:ext cx="1632545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ISAMORE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7380F9A-AFDB-1242-BEC1-653E487DB6C3}"/>
              </a:ext>
            </a:extLst>
          </p:cNvPr>
          <p:cNvSpPr/>
          <p:nvPr/>
        </p:nvSpPr>
        <p:spPr>
          <a:xfrm>
            <a:off x="3441214" y="2847892"/>
            <a:ext cx="1442878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Frontend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439780F-4431-F372-80A9-E28B149B43E1}"/>
              </a:ext>
            </a:extLst>
          </p:cNvPr>
          <p:cNvSpPr/>
          <p:nvPr/>
        </p:nvSpPr>
        <p:spPr>
          <a:xfrm>
            <a:off x="6271959" y="2847892"/>
            <a:ext cx="177940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Synthesizer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1077930-C03B-F07F-2099-625E8A9AAE4C}"/>
              </a:ext>
            </a:extLst>
          </p:cNvPr>
          <p:cNvSpPr/>
          <p:nvPr/>
        </p:nvSpPr>
        <p:spPr>
          <a:xfrm>
            <a:off x="8948730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FPGA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3C810E-ACAD-B36F-4A28-3CF9B3ED4F40}"/>
              </a:ext>
            </a:extLst>
          </p:cNvPr>
          <p:cNvSpPr/>
          <p:nvPr/>
        </p:nvSpPr>
        <p:spPr>
          <a:xfrm>
            <a:off x="10389838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ASIC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A6024A7-A11C-5DC2-1459-CF880A4F8E8B}"/>
              </a:ext>
            </a:extLst>
          </p:cNvPr>
          <p:cNvSpPr/>
          <p:nvPr/>
        </p:nvSpPr>
        <p:spPr>
          <a:xfrm>
            <a:off x="8143300" y="2847892"/>
            <a:ext cx="127124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Cement</a:t>
            </a:r>
            <a:b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CIRCT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34" name="Picture 2" descr="liquid-dsp 1.6.0 documentation">
            <a:extLst>
              <a:ext uri="{FF2B5EF4-FFF2-40B4-BE49-F238E27FC236}">
                <a16:creationId xmlns:a16="http://schemas.microsoft.com/office/drawing/2014/main" id="{02834B9A-3A3C-16E7-91F4-2EBB33B0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812" y="1479349"/>
            <a:ext cx="562543" cy="5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iboqs | Open Quantum Safe">
            <a:extLst>
              <a:ext uri="{FF2B5EF4-FFF2-40B4-BE49-F238E27FC236}">
                <a16:creationId xmlns:a16="http://schemas.microsoft.com/office/drawing/2014/main" id="{B2207347-5FB4-9A8F-02F4-2995C53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561" y="1516367"/>
            <a:ext cx="538831" cy="5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SDR Software - GNU Radio - Ettus Research | Ettus Research, a National  Instruments Brand | The leader in Software Defined Radio (SDR)">
            <a:extLst>
              <a:ext uri="{FF2B5EF4-FFF2-40B4-BE49-F238E27FC236}">
                <a16:creationId xmlns:a16="http://schemas.microsoft.com/office/drawing/2014/main" id="{20D6F1AB-2C41-54DC-226B-1B85AB915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18" y="1458021"/>
            <a:ext cx="425034" cy="6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The Open Source Robot Operating System (ROS) and AWS RoboMaker | AWS Open  Source Blog">
            <a:extLst>
              <a:ext uri="{FF2B5EF4-FFF2-40B4-BE49-F238E27FC236}">
                <a16:creationId xmlns:a16="http://schemas.microsoft.com/office/drawing/2014/main" id="{C4982A36-5236-76BF-1427-7CD2B751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984" y="1424622"/>
            <a:ext cx="1226654" cy="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ee Online Workshop: Build an ML app for Android with TFLite at Google  Developer Groups GDG Chapel Hill">
            <a:extLst>
              <a:ext uri="{FF2B5EF4-FFF2-40B4-BE49-F238E27FC236}">
                <a16:creationId xmlns:a16="http://schemas.microsoft.com/office/drawing/2014/main" id="{406D1363-30D5-7C3E-73EF-69082149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524" y="1463292"/>
            <a:ext cx="601269" cy="60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3.1. Rocket Chip — Chipyard 1.11.0 ...">
            <a:extLst>
              <a:ext uri="{FF2B5EF4-FFF2-40B4-BE49-F238E27FC236}">
                <a16:creationId xmlns:a16="http://schemas.microsoft.com/office/drawing/2014/main" id="{B8BD7AFB-CAC6-00B7-C9CD-91E8EC25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5808" y="1439633"/>
            <a:ext cx="656145" cy="6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ZedBoard | Avnet Boards">
            <a:extLst>
              <a:ext uri="{FF2B5EF4-FFF2-40B4-BE49-F238E27FC236}">
                <a16:creationId xmlns:a16="http://schemas.microsoft.com/office/drawing/2014/main" id="{8BC9D44A-B8C5-1AD0-DDD8-12578B1E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6961" y="5043619"/>
            <a:ext cx="1208247" cy="1035846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Nvidia GTX 1070 Undressed, GP104 GPU Gets First Ever Die Shots - Dissecting  The Heart Of GeForce">
            <a:extLst>
              <a:ext uri="{FF2B5EF4-FFF2-40B4-BE49-F238E27FC236}">
                <a16:creationId xmlns:a16="http://schemas.microsoft.com/office/drawing/2014/main" id="{29A4C361-2DCA-CC7B-D5F8-7053A3BD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2336" y="5149961"/>
            <a:ext cx="1008297" cy="855399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DE306A-4E40-7968-E368-36D0D56A1417}"/>
              </a:ext>
            </a:extLst>
          </p:cNvPr>
          <p:cNvSpPr txBox="1"/>
          <p:nvPr/>
        </p:nvSpPr>
        <p:spPr>
          <a:xfrm>
            <a:off x="452934" y="1069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Domain Applications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EDBF62-1592-EE21-0644-5078ED615593}"/>
              </a:ext>
            </a:extLst>
          </p:cNvPr>
          <p:cNvGrpSpPr/>
          <p:nvPr/>
        </p:nvGrpSpPr>
        <p:grpSpPr>
          <a:xfrm>
            <a:off x="2407479" y="2726114"/>
            <a:ext cx="694869" cy="864095"/>
            <a:chOff x="2662084" y="2812212"/>
            <a:chExt cx="694869" cy="864095"/>
          </a:xfrm>
        </p:grpSpPr>
        <p:sp>
          <p:nvSpPr>
            <p:cNvPr id="22" name="折角形 21">
              <a:extLst>
                <a:ext uri="{FF2B5EF4-FFF2-40B4-BE49-F238E27FC236}">
                  <a16:creationId xmlns:a16="http://schemas.microsoft.com/office/drawing/2014/main" id="{0EAE90F3-F1F2-3DF2-BCEE-4EA4B0610625}"/>
                </a:ext>
              </a:extLst>
            </p:cNvPr>
            <p:cNvSpPr/>
            <p:nvPr/>
          </p:nvSpPr>
          <p:spPr>
            <a:xfrm rot="10800000">
              <a:off x="2670196" y="2812212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6B0192E-6A01-3E34-7FFE-11544860E988}"/>
                </a:ext>
              </a:extLst>
            </p:cNvPr>
            <p:cNvSpPr txBox="1"/>
            <p:nvPr/>
          </p:nvSpPr>
          <p:spPr>
            <a:xfrm>
              <a:off x="2662084" y="3134727"/>
              <a:ext cx="69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.</a:t>
              </a:r>
              <a:r>
                <a:rPr kumimoji="1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cadl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64B53E3-2A9F-85EC-8A63-3EA79035E4C8}"/>
              </a:ext>
            </a:extLst>
          </p:cNvPr>
          <p:cNvGrpSpPr/>
          <p:nvPr/>
        </p:nvGrpSpPr>
        <p:grpSpPr>
          <a:xfrm>
            <a:off x="5217233" y="2694404"/>
            <a:ext cx="686757" cy="864095"/>
            <a:chOff x="5126358" y="2790703"/>
            <a:chExt cx="686757" cy="864095"/>
          </a:xfrm>
        </p:grpSpPr>
        <p:sp>
          <p:nvSpPr>
            <p:cNvPr id="32" name="折角形 31">
              <a:extLst>
                <a:ext uri="{FF2B5EF4-FFF2-40B4-BE49-F238E27FC236}">
                  <a16:creationId xmlns:a16="http://schemas.microsoft.com/office/drawing/2014/main" id="{9262EA53-B2EC-B9FA-A479-C5AA52C48787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0706233-AC56-54F0-CCD9-1DE2D2F722CD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8CB991F-AF38-04D4-85C1-AA9DC13072CB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21" name="Picture 38">
                <a:extLst>
                  <a:ext uri="{FF2B5EF4-FFF2-40B4-BE49-F238E27FC236}">
                    <a16:creationId xmlns:a16="http://schemas.microsoft.com/office/drawing/2014/main" id="{2AF92EB9-0F9A-9A30-29EE-36C56161A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35" name="折角形 34">
            <a:extLst>
              <a:ext uri="{FF2B5EF4-FFF2-40B4-BE49-F238E27FC236}">
                <a16:creationId xmlns:a16="http://schemas.microsoft.com/office/drawing/2014/main" id="{26C4C260-3908-871D-F61A-00A28CA55D17}"/>
              </a:ext>
            </a:extLst>
          </p:cNvPr>
          <p:cNvSpPr/>
          <p:nvPr/>
        </p:nvSpPr>
        <p:spPr>
          <a:xfrm rot="10800000">
            <a:off x="4457488" y="5084556"/>
            <a:ext cx="760917" cy="957405"/>
          </a:xfrm>
          <a:prstGeom prst="foldedCorner">
            <a:avLst>
              <a:gd name="adj" fmla="val 3102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F4E808-B69F-4931-919A-F49DF13592B4}"/>
              </a:ext>
            </a:extLst>
          </p:cNvPr>
          <p:cNvGrpSpPr/>
          <p:nvPr/>
        </p:nvGrpSpPr>
        <p:grpSpPr>
          <a:xfrm>
            <a:off x="4525373" y="5429483"/>
            <a:ext cx="635864" cy="532839"/>
            <a:chOff x="6096000" y="4799427"/>
            <a:chExt cx="1508664" cy="126422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0B53BAD-6BD2-F17B-881E-B2DC040B3721}"/>
                </a:ext>
              </a:extLst>
            </p:cNvPr>
            <p:cNvSpPr/>
            <p:nvPr/>
          </p:nvSpPr>
          <p:spPr>
            <a:xfrm>
              <a:off x="6172200" y="5196335"/>
              <a:ext cx="1321904" cy="767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0" descr="Binary code icon set computer software 01 binary data vector symbol |  Premium Vector">
              <a:extLst>
                <a:ext uri="{FF2B5EF4-FFF2-40B4-BE49-F238E27FC236}">
                  <a16:creationId xmlns:a16="http://schemas.microsoft.com/office/drawing/2014/main" id="{8899111A-6B5D-6065-22A7-139A8496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799427"/>
              <a:ext cx="1508664" cy="126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C67FFB2-0541-0115-E9E4-E962295489A4}"/>
              </a:ext>
            </a:extLst>
          </p:cNvPr>
          <p:cNvGrpSpPr/>
          <p:nvPr/>
        </p:nvGrpSpPr>
        <p:grpSpPr>
          <a:xfrm>
            <a:off x="9642026" y="2642649"/>
            <a:ext cx="1123993" cy="1123993"/>
            <a:chOff x="9409378" y="2615795"/>
            <a:chExt cx="1206456" cy="1206456"/>
          </a:xfrm>
        </p:grpSpPr>
        <p:pic>
          <p:nvPicPr>
            <p:cNvPr id="24" name="Picture 12" descr="Processor icon logo vector design template | Premium Vector">
              <a:extLst>
                <a:ext uri="{FF2B5EF4-FFF2-40B4-BE49-F238E27FC236}">
                  <a16:creationId xmlns:a16="http://schemas.microsoft.com/office/drawing/2014/main" id="{1EBD52F8-2EB5-755B-2C7D-EFEF5CBB6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78" y="2615795"/>
              <a:ext cx="1206456" cy="120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F76A088-58F1-09F8-08A9-D5E48C155F3E}"/>
                </a:ext>
              </a:extLst>
            </p:cNvPr>
            <p:cNvSpPr txBox="1"/>
            <p:nvPr/>
          </p:nvSpPr>
          <p:spPr>
            <a:xfrm>
              <a:off x="9623270" y="2998113"/>
              <a:ext cx="788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RTL</a:t>
              </a:r>
              <a:endParaRPr kumimoji="1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30F4E8F-B987-8FFC-E7B4-CE23BD7853D8}"/>
              </a:ext>
            </a:extLst>
          </p:cNvPr>
          <p:cNvSpPr txBox="1"/>
          <p:nvPr/>
        </p:nvSpPr>
        <p:spPr>
          <a:xfrm>
            <a:off x="7415407" y="5333564"/>
            <a:ext cx="150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27E76DC-CCF9-417B-8ACF-21B1459CA618}"/>
              </a:ext>
            </a:extLst>
          </p:cNvPr>
          <p:cNvSpPr txBox="1"/>
          <p:nvPr/>
        </p:nvSpPr>
        <p:spPr>
          <a:xfrm>
            <a:off x="5368710" y="5333564"/>
            <a:ext cx="137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" name="Picture 2" descr="pulp-platform · GitHub">
            <a:extLst>
              <a:ext uri="{FF2B5EF4-FFF2-40B4-BE49-F238E27FC236}">
                <a16:creationId xmlns:a16="http://schemas.microsoft.com/office/drawing/2014/main" id="{FA976D11-9822-FCCD-50A4-E8232C17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6110" y="1415426"/>
            <a:ext cx="707488" cy="7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2252C65-4AE7-6182-634F-0D5D824E7607}"/>
              </a:ext>
            </a:extLst>
          </p:cNvPr>
          <p:cNvSpPr txBox="1"/>
          <p:nvPr/>
        </p:nvSpPr>
        <p:spPr>
          <a:xfrm>
            <a:off x="9264278" y="10527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Base Processors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TextBox 41">
            <a:extLst>
              <a:ext uri="{FF2B5EF4-FFF2-40B4-BE49-F238E27FC236}">
                <a16:creationId xmlns:a16="http://schemas.microsoft.com/office/drawing/2014/main" id="{1A369C4D-D539-2DD3-6971-FF0439394D0B}"/>
              </a:ext>
            </a:extLst>
          </p:cNvPr>
          <p:cNvSpPr txBox="1"/>
          <p:nvPr/>
        </p:nvSpPr>
        <p:spPr>
          <a:xfrm>
            <a:off x="9303217" y="1446005"/>
            <a:ext cx="11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Rocket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BOOM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0BBBF457-AA6C-F448-C6DD-2DFED5062C6D}"/>
              </a:ext>
            </a:extLst>
          </p:cNvPr>
          <p:cNvSpPr txBox="1"/>
          <p:nvPr/>
        </p:nvSpPr>
        <p:spPr>
          <a:xfrm>
            <a:off x="10696639" y="1461394"/>
            <a:ext cx="11052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CVA6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CV32E</a:t>
            </a:r>
          </a:p>
        </p:txBody>
      </p:sp>
      <p:pic>
        <p:nvPicPr>
          <p:cNvPr id="51" name="图片 50" descr="图片包含 图标&#10;&#10;AI 生成的内容可能不正确。">
            <a:extLst>
              <a:ext uri="{FF2B5EF4-FFF2-40B4-BE49-F238E27FC236}">
                <a16:creationId xmlns:a16="http://schemas.microsoft.com/office/drawing/2014/main" id="{1658A31D-28BE-5114-E5FC-20344EA7B2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98" y="4504975"/>
            <a:ext cx="2163420" cy="1738028"/>
          </a:xfrm>
          <a:prstGeom prst="rect">
            <a:avLst/>
          </a:prstGeom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40AC17F5-7517-3CE4-C8F3-C08AA487B816}"/>
              </a:ext>
            </a:extLst>
          </p:cNvPr>
          <p:cNvSpPr/>
          <p:nvPr/>
        </p:nvSpPr>
        <p:spPr>
          <a:xfrm>
            <a:off x="4847800" y="3927042"/>
            <a:ext cx="1442878" cy="72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Compiler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下箭头 52">
            <a:extLst>
              <a:ext uri="{FF2B5EF4-FFF2-40B4-BE49-F238E27FC236}">
                <a16:creationId xmlns:a16="http://schemas.microsoft.com/office/drawing/2014/main" id="{343F7ED4-6FF6-9CE6-A180-5A1D39AAC5F6}"/>
              </a:ext>
            </a:extLst>
          </p:cNvPr>
          <p:cNvSpPr/>
          <p:nvPr/>
        </p:nvSpPr>
        <p:spPr>
          <a:xfrm>
            <a:off x="1052196" y="2321637"/>
            <a:ext cx="444239" cy="30075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6053A90-7972-1A16-27B2-89383C4B93F8}"/>
              </a:ext>
            </a:extLst>
          </p:cNvPr>
          <p:cNvSpPr txBox="1"/>
          <p:nvPr/>
        </p:nvSpPr>
        <p:spPr>
          <a:xfrm>
            <a:off x="1801864" y="3640711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Cross-level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Description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7E681F-93D5-2D47-3671-DCA4BC3BF6FB}"/>
              </a:ext>
            </a:extLst>
          </p:cNvPr>
          <p:cNvSpPr txBox="1"/>
          <p:nvPr/>
        </p:nvSpPr>
        <p:spPr>
          <a:xfrm>
            <a:off x="4607562" y="2276872"/>
            <a:ext cx="190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D558B3B-AE8E-2F22-8F7F-E795A5F21CD9}"/>
              </a:ext>
            </a:extLst>
          </p:cNvPr>
          <p:cNvSpPr txBox="1"/>
          <p:nvPr/>
        </p:nvSpPr>
        <p:spPr>
          <a:xfrm>
            <a:off x="10722192" y="2811221"/>
            <a:ext cx="120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Processor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RTL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下箭头 57">
            <a:extLst>
              <a:ext uri="{FF2B5EF4-FFF2-40B4-BE49-F238E27FC236}">
                <a16:creationId xmlns:a16="http://schemas.microsoft.com/office/drawing/2014/main" id="{0CBC44E1-9893-9214-EFDF-EF67AFCC31CA}"/>
              </a:ext>
            </a:extLst>
          </p:cNvPr>
          <p:cNvSpPr/>
          <p:nvPr/>
        </p:nvSpPr>
        <p:spPr>
          <a:xfrm>
            <a:off x="9984432" y="2321637"/>
            <a:ext cx="444239" cy="3007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燕尾形 59">
            <a:extLst>
              <a:ext uri="{FF2B5EF4-FFF2-40B4-BE49-F238E27FC236}">
                <a16:creationId xmlns:a16="http://schemas.microsoft.com/office/drawing/2014/main" id="{B21EB97E-EA35-24A5-984F-E5CF8C4AA678}"/>
              </a:ext>
            </a:extLst>
          </p:cNvPr>
          <p:cNvSpPr/>
          <p:nvPr/>
        </p:nvSpPr>
        <p:spPr>
          <a:xfrm>
            <a:off x="2147845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A7F3008E-07F8-5898-66B3-A191E8CBD6DC}"/>
              </a:ext>
            </a:extLst>
          </p:cNvPr>
          <p:cNvSpPr/>
          <p:nvPr/>
        </p:nvSpPr>
        <p:spPr>
          <a:xfrm>
            <a:off x="3179124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燕尾形 62">
            <a:extLst>
              <a:ext uri="{FF2B5EF4-FFF2-40B4-BE49-F238E27FC236}">
                <a16:creationId xmlns:a16="http://schemas.microsoft.com/office/drawing/2014/main" id="{4BA3B012-2E32-F3C2-1DB6-6EA59696B753}"/>
              </a:ext>
            </a:extLst>
          </p:cNvPr>
          <p:cNvSpPr/>
          <p:nvPr/>
        </p:nvSpPr>
        <p:spPr>
          <a:xfrm>
            <a:off x="4959798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2" name="燕尾形 18431">
            <a:extLst>
              <a:ext uri="{FF2B5EF4-FFF2-40B4-BE49-F238E27FC236}">
                <a16:creationId xmlns:a16="http://schemas.microsoft.com/office/drawing/2014/main" id="{091285C4-C1C7-741B-1A35-24B6ACA6C02F}"/>
              </a:ext>
            </a:extLst>
          </p:cNvPr>
          <p:cNvSpPr/>
          <p:nvPr/>
        </p:nvSpPr>
        <p:spPr>
          <a:xfrm>
            <a:off x="6008972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3" name="燕尾形 18432">
            <a:extLst>
              <a:ext uri="{FF2B5EF4-FFF2-40B4-BE49-F238E27FC236}">
                <a16:creationId xmlns:a16="http://schemas.microsoft.com/office/drawing/2014/main" id="{ED9C1946-4620-BAC6-ACFE-8C352293DBEB}"/>
              </a:ext>
            </a:extLst>
          </p:cNvPr>
          <p:cNvSpPr/>
          <p:nvPr/>
        </p:nvSpPr>
        <p:spPr>
          <a:xfrm>
            <a:off x="9491581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5" name="燕尾形 18434">
            <a:extLst>
              <a:ext uri="{FF2B5EF4-FFF2-40B4-BE49-F238E27FC236}">
                <a16:creationId xmlns:a16="http://schemas.microsoft.com/office/drawing/2014/main" id="{144DF112-75AC-D5FD-CB1E-EB2A53D0278D}"/>
              </a:ext>
            </a:extLst>
          </p:cNvPr>
          <p:cNvSpPr/>
          <p:nvPr/>
        </p:nvSpPr>
        <p:spPr>
          <a:xfrm rot="7226330">
            <a:off x="9639907" y="366144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7" name="燕尾形 18436">
            <a:extLst>
              <a:ext uri="{FF2B5EF4-FFF2-40B4-BE49-F238E27FC236}">
                <a16:creationId xmlns:a16="http://schemas.microsoft.com/office/drawing/2014/main" id="{4097CC9B-D630-E15F-7CFF-652DCB524452}"/>
              </a:ext>
            </a:extLst>
          </p:cNvPr>
          <p:cNvSpPr/>
          <p:nvPr/>
        </p:nvSpPr>
        <p:spPr>
          <a:xfrm rot="3600000">
            <a:off x="10572653" y="36612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9" name="燕尾形 18438">
            <a:extLst>
              <a:ext uri="{FF2B5EF4-FFF2-40B4-BE49-F238E27FC236}">
                <a16:creationId xmlns:a16="http://schemas.microsoft.com/office/drawing/2014/main" id="{FAFC56A3-2623-341E-3533-94F33853F116}"/>
              </a:ext>
            </a:extLst>
          </p:cNvPr>
          <p:cNvSpPr/>
          <p:nvPr/>
        </p:nvSpPr>
        <p:spPr>
          <a:xfrm rot="5400000">
            <a:off x="5473173" y="368829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1" name="Picture 8" descr="齿轮和箭头图标轮齿輪和箭头矢量图标颜色平坦孤立| Premium矢量">
            <a:extLst>
              <a:ext uri="{FF2B5EF4-FFF2-40B4-BE49-F238E27FC236}">
                <a16:creationId xmlns:a16="http://schemas.microsoft.com/office/drawing/2014/main" id="{9F8E619F-FAF4-E4B8-CFFA-0DEF31DD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871" y="5246025"/>
            <a:ext cx="760918" cy="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3" name="燕尾形 18442">
            <a:extLst>
              <a:ext uri="{FF2B5EF4-FFF2-40B4-BE49-F238E27FC236}">
                <a16:creationId xmlns:a16="http://schemas.microsoft.com/office/drawing/2014/main" id="{65681DEC-3C14-2768-D4A6-7BAE9D2B7EE8}"/>
              </a:ext>
            </a:extLst>
          </p:cNvPr>
          <p:cNvSpPr/>
          <p:nvPr/>
        </p:nvSpPr>
        <p:spPr>
          <a:xfrm rot="5400000">
            <a:off x="5473173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5" name="燕尾形 18444">
            <a:extLst>
              <a:ext uri="{FF2B5EF4-FFF2-40B4-BE49-F238E27FC236}">
                <a16:creationId xmlns:a16="http://schemas.microsoft.com/office/drawing/2014/main" id="{7BD6C527-7EDE-3827-B6C4-B1A43E24EA91}"/>
              </a:ext>
            </a:extLst>
          </p:cNvPr>
          <p:cNvSpPr/>
          <p:nvPr/>
        </p:nvSpPr>
        <p:spPr>
          <a:xfrm rot="5400000">
            <a:off x="9427430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6" name="燕尾形 18445">
            <a:extLst>
              <a:ext uri="{FF2B5EF4-FFF2-40B4-BE49-F238E27FC236}">
                <a16:creationId xmlns:a16="http://schemas.microsoft.com/office/drawing/2014/main" id="{96093ECA-B167-AF11-4BCD-08E46F8E7906}"/>
              </a:ext>
            </a:extLst>
          </p:cNvPr>
          <p:cNvSpPr/>
          <p:nvPr/>
        </p:nvSpPr>
        <p:spPr>
          <a:xfrm rot="5400000">
            <a:off x="10869654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7" name="Picture 14" descr="Cute Llama">
            <a:extLst>
              <a:ext uri="{FF2B5EF4-FFF2-40B4-BE49-F238E27FC236}">
                <a16:creationId xmlns:a16="http://schemas.microsoft.com/office/drawing/2014/main" id="{A739B15F-E101-77BA-08B9-BA30FEA0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15" y="1516366"/>
            <a:ext cx="546171" cy="5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图片 18447">
            <a:extLst>
              <a:ext uri="{FF2B5EF4-FFF2-40B4-BE49-F238E27FC236}">
                <a16:creationId xmlns:a16="http://schemas.microsoft.com/office/drawing/2014/main" id="{DDD8BCCC-AB29-C891-7849-CB23A541404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20" y="1521809"/>
            <a:ext cx="1507388" cy="512717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8254091-5984-4AE0-A7CD-9CAA6B55FA4E}"/>
              </a:ext>
            </a:extLst>
          </p:cNvPr>
          <p:cNvSpPr/>
          <p:nvPr/>
        </p:nvSpPr>
        <p:spPr>
          <a:xfrm rot="13196488">
            <a:off x="569094" y="3571348"/>
            <a:ext cx="402138" cy="93017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019F567-846B-68D2-677F-E7BB3303A0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F8E99B0-6C9E-ED44-B5BB-15A5C23C9B7E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877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7662-70A2-8816-275C-A57E0C6C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Reusability is a key concern</a:t>
            </a:r>
            <a:endParaRPr lang="en-C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4ED9217-06AB-4ED7-873D-F4E032BDA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should find </a:t>
            </a:r>
            <a:r>
              <a:rPr lang="en-US" altLang="zh-CN" b="1" dirty="0"/>
              <a:t>reusable</a:t>
            </a:r>
            <a:r>
              <a:rPr lang="en-US" altLang="zh-CN" dirty="0"/>
              <a:t> instructions to customize.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A366D-C6EF-3BCC-3320-C6BF25AA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圆角矩形 45">
            <a:extLst>
              <a:ext uri="{FF2B5EF4-FFF2-40B4-BE49-F238E27FC236}">
                <a16:creationId xmlns:a16="http://schemas.microsoft.com/office/drawing/2014/main" id="{629F18C1-AA77-4980-A370-3E67C0F0124A}"/>
              </a:ext>
            </a:extLst>
          </p:cNvPr>
          <p:cNvSpPr/>
          <p:nvPr/>
        </p:nvSpPr>
        <p:spPr>
          <a:xfrm>
            <a:off x="600337" y="1916832"/>
            <a:ext cx="6584205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Picture 2" descr="liquid-dsp 1.6.0 documentation">
            <a:extLst>
              <a:ext uri="{FF2B5EF4-FFF2-40B4-BE49-F238E27FC236}">
                <a16:creationId xmlns:a16="http://schemas.microsoft.com/office/drawing/2014/main" id="{80BF7EA5-7174-4E56-AB37-57D906B65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251" y="2343444"/>
            <a:ext cx="562543" cy="5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iboqs | Open Quantum Safe">
            <a:extLst>
              <a:ext uri="{FF2B5EF4-FFF2-40B4-BE49-F238E27FC236}">
                <a16:creationId xmlns:a16="http://schemas.microsoft.com/office/drawing/2014/main" id="{722D1DAF-C545-412E-92AD-F3AE40FB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000" y="2380462"/>
            <a:ext cx="538831" cy="5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DR Software - GNU Radio - Ettus Research | Ettus Research, a National  Instruments Brand | The leader in Software Defined Radio (SDR)">
            <a:extLst>
              <a:ext uri="{FF2B5EF4-FFF2-40B4-BE49-F238E27FC236}">
                <a16:creationId xmlns:a16="http://schemas.microsoft.com/office/drawing/2014/main" id="{9A8DFB77-F85A-4727-84B2-86FBA2A97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6357" y="2322116"/>
            <a:ext cx="425034" cy="6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he Open Source Robot Operating System (ROS) and AWS RoboMaker | AWS Open  Source Blog">
            <a:extLst>
              <a:ext uri="{FF2B5EF4-FFF2-40B4-BE49-F238E27FC236}">
                <a16:creationId xmlns:a16="http://schemas.microsoft.com/office/drawing/2014/main" id="{7F3D33DD-722C-431D-AF2E-B193656BC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3423" y="2288717"/>
            <a:ext cx="1226654" cy="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ee Online Workshop: Build an ML app for Android with TFLite at Google  Developer Groups GDG Chapel Hill">
            <a:extLst>
              <a:ext uri="{FF2B5EF4-FFF2-40B4-BE49-F238E27FC236}">
                <a16:creationId xmlns:a16="http://schemas.microsoft.com/office/drawing/2014/main" id="{C724EBE8-1B30-48E2-BD1F-A61288E3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963" y="2327387"/>
            <a:ext cx="601269" cy="60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6">
            <a:extLst>
              <a:ext uri="{FF2B5EF4-FFF2-40B4-BE49-F238E27FC236}">
                <a16:creationId xmlns:a16="http://schemas.microsoft.com/office/drawing/2014/main" id="{7AE88DF0-1896-4615-B4B9-44330CEFC35B}"/>
              </a:ext>
            </a:extLst>
          </p:cNvPr>
          <p:cNvSpPr txBox="1"/>
          <p:nvPr/>
        </p:nvSpPr>
        <p:spPr>
          <a:xfrm>
            <a:off x="605373" y="19336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Domain Applications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3" name="Picture 14" descr="Cute Llama">
            <a:extLst>
              <a:ext uri="{FF2B5EF4-FFF2-40B4-BE49-F238E27FC236}">
                <a16:creationId xmlns:a16="http://schemas.microsoft.com/office/drawing/2014/main" id="{DF9EF8FA-5D79-4F7A-A37C-59A3C618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54" y="2380461"/>
            <a:ext cx="546171" cy="5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8447">
            <a:extLst>
              <a:ext uri="{FF2B5EF4-FFF2-40B4-BE49-F238E27FC236}">
                <a16:creationId xmlns:a16="http://schemas.microsoft.com/office/drawing/2014/main" id="{F566A46D-E949-40DD-BDB4-421E33CE807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659" y="2385904"/>
            <a:ext cx="1507388" cy="512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EB2C6F-ED17-43F1-ACCB-D47352321033}"/>
              </a:ext>
            </a:extLst>
          </p:cNvPr>
          <p:cNvSpPr txBox="1"/>
          <p:nvPr/>
        </p:nvSpPr>
        <p:spPr>
          <a:xfrm>
            <a:off x="7372172" y="1749760"/>
            <a:ext cx="185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we have …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31ED8-F630-498A-8D5E-AFD480B1256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134" y="1812811"/>
            <a:ext cx="1314676" cy="9390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99E1D0-EBD3-47F7-B01D-D5BD083091AB}"/>
              </a:ext>
            </a:extLst>
          </p:cNvPr>
          <p:cNvSpPr txBox="1"/>
          <p:nvPr/>
        </p:nvSpPr>
        <p:spPr>
          <a:xfrm>
            <a:off x="7372172" y="2794025"/>
            <a:ext cx="474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many other expressions in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EEEF8-0F70-4AF9-8E78-A47A24A2DB01}"/>
              </a:ext>
            </a:extLst>
          </p:cNvPr>
          <p:cNvSpPr txBox="1"/>
          <p:nvPr/>
        </p:nvSpPr>
        <p:spPr>
          <a:xfrm>
            <a:off x="692553" y="3325771"/>
            <a:ext cx="4189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A. Multiple custom instructions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6AD654-C9B9-4B1D-91A0-75AF6FCC0B6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625" y="3840529"/>
            <a:ext cx="1314676" cy="93905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1F2827-0235-4BCB-A964-377FC58B5E84}"/>
              </a:ext>
            </a:extLst>
          </p:cNvPr>
          <p:cNvSpPr/>
          <p:nvPr/>
        </p:nvSpPr>
        <p:spPr>
          <a:xfrm>
            <a:off x="2785430" y="4085595"/>
            <a:ext cx="634825" cy="371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439A5-C193-4727-9EC2-6321DE188959}"/>
              </a:ext>
            </a:extLst>
          </p:cNvPr>
          <p:cNvSpPr txBox="1"/>
          <p:nvPr/>
        </p:nvSpPr>
        <p:spPr>
          <a:xfrm>
            <a:off x="3441683" y="3868477"/>
            <a:ext cx="350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Three custom instructions.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D89BE1-7DB8-4A87-9BAD-9F3B97C40FCB}"/>
              </a:ext>
            </a:extLst>
          </p:cNvPr>
          <p:cNvSpPr txBox="1"/>
          <p:nvPr/>
        </p:nvSpPr>
        <p:spPr>
          <a:xfrm>
            <a:off x="3467505" y="4268387"/>
            <a:ext cx="2435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Costly, redundant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F18BF4-C267-4499-A5A4-76C4B5A577E3}"/>
              </a:ext>
            </a:extLst>
          </p:cNvPr>
          <p:cNvSpPr txBox="1"/>
          <p:nvPr/>
        </p:nvSpPr>
        <p:spPr>
          <a:xfrm>
            <a:off x="692553" y="4860817"/>
            <a:ext cx="432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B. Syntactic merging: prior work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6D8FA66-2B62-4974-A1DE-927DA60E55E1}"/>
              </a:ext>
            </a:extLst>
          </p:cNvPr>
          <p:cNvSpPr/>
          <p:nvPr/>
        </p:nvSpPr>
        <p:spPr>
          <a:xfrm>
            <a:off x="2785430" y="5419211"/>
            <a:ext cx="634825" cy="371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E2DC-158A-4151-8F64-F60847FF0906}"/>
              </a:ext>
            </a:extLst>
          </p:cNvPr>
          <p:cNvSpPr txBox="1"/>
          <p:nvPr/>
        </p:nvSpPr>
        <p:spPr>
          <a:xfrm>
            <a:off x="5194951" y="5315657"/>
            <a:ext cx="2045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Ad-hoc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HW-inefficient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2D6F50-4C8C-439E-9648-AF82EC163B1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7291" y="5301207"/>
            <a:ext cx="155363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4CFBC2C-6899-40F9-B598-8ACC720F7D83}"/>
              </a:ext>
            </a:extLst>
          </p:cNvPr>
          <p:cNvSpPr txBox="1"/>
          <p:nvPr/>
        </p:nvSpPr>
        <p:spPr>
          <a:xfrm>
            <a:off x="7320136" y="3776735"/>
            <a:ext cx="487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C. Semantically reusable instruction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ideal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E9B843A-ABCA-44B9-989A-98B2A44404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899" y="4831680"/>
            <a:ext cx="1314676" cy="939055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7E9EF9F5-A669-42D5-8950-16D983D6F4F4}"/>
              </a:ext>
            </a:extLst>
          </p:cNvPr>
          <p:cNvSpPr/>
          <p:nvPr/>
        </p:nvSpPr>
        <p:spPr>
          <a:xfrm>
            <a:off x="9355054" y="5136540"/>
            <a:ext cx="634825" cy="371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3140F90-731E-4093-B786-8DC381B90C5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59" y="5068715"/>
            <a:ext cx="1527805" cy="46498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A73240E-28E6-464C-B293-2767339C0F7C}"/>
              </a:ext>
            </a:extLst>
          </p:cNvPr>
          <p:cNvSpPr txBox="1"/>
          <p:nvPr/>
        </p:nvSpPr>
        <p:spPr>
          <a:xfrm>
            <a:off x="9553039" y="5628308"/>
            <a:ext cx="238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General, efficient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950BB14-D08E-4B57-BBD5-747BB20AE66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625" y="5310260"/>
            <a:ext cx="1314676" cy="2556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E0A61E-6FC0-47A6-AB8B-3C6C23734C9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625" y="5628308"/>
            <a:ext cx="1314676" cy="307714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90A285-300B-11EA-CC71-567567CA79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192B24-3AC5-864C-B010-5B8E7879328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6305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B713-1AA1-4827-8FBD-76236A76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 </a:t>
            </a:r>
            <a:r>
              <a:rPr lang="en-US" altLang="zh-CN"/>
              <a:t>R</a:t>
            </a:r>
            <a:r>
              <a:rPr lang="en-US"/>
              <a:t>eusable Instructions via E-Graph Anti-Unification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A2C4B-39DE-4323-AE9C-2A9F1C70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/>
              <a:t>E-graph</a:t>
            </a:r>
            <a:r>
              <a:rPr lang="en-CN" dirty="0"/>
              <a:t> is a data structure to compactly represent equivalen</a:t>
            </a:r>
            <a:r>
              <a:rPr lang="en-US" dirty="0"/>
              <a:t>t </a:t>
            </a:r>
            <a:r>
              <a:rPr lang="en-CN" dirty="0"/>
              <a:t>terms.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6AB2D-D581-4E7C-91C7-3CDA0C9B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DD687-ABDB-458F-A35E-D2EB66C1B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4421479"/>
            <a:ext cx="1249539" cy="93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98258-00E8-453C-A1D8-7CA17ED7C8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046" y="4015592"/>
            <a:ext cx="3693212" cy="1748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9BB1F-EDD8-4ACB-8181-77C8D0511289}"/>
              </a:ext>
            </a:extLst>
          </p:cNvPr>
          <p:cNvSpPr txBox="1"/>
          <p:nvPr/>
        </p:nvSpPr>
        <p:spPr>
          <a:xfrm>
            <a:off x="2927163" y="3250560"/>
            <a:ext cx="2024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E-graph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E898A50F-AC73-4B3A-80AD-2C2EF17CA5B8}"/>
              </a:ext>
            </a:extLst>
          </p:cNvPr>
          <p:cNvSpPr/>
          <p:nvPr/>
        </p:nvSpPr>
        <p:spPr>
          <a:xfrm>
            <a:off x="7299472" y="2060848"/>
            <a:ext cx="360040" cy="3676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EFFDC-16A1-4FE7-B12C-238472399022}"/>
              </a:ext>
            </a:extLst>
          </p:cNvPr>
          <p:cNvSpPr txBox="1"/>
          <p:nvPr/>
        </p:nvSpPr>
        <p:spPr>
          <a:xfrm>
            <a:off x="7680176" y="2060848"/>
            <a:ext cx="305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-node: term or subexpression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29F3412D-1F9F-42A4-9B77-7B6CE8D434DE}"/>
              </a:ext>
            </a:extLst>
          </p:cNvPr>
          <p:cNvSpPr/>
          <p:nvPr/>
        </p:nvSpPr>
        <p:spPr>
          <a:xfrm>
            <a:off x="7299472" y="2479302"/>
            <a:ext cx="360040" cy="367674"/>
          </a:xfrm>
          <a:prstGeom prst="round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2E548-8712-4BC1-929C-DDF439846A18}"/>
              </a:ext>
            </a:extLst>
          </p:cNvPr>
          <p:cNvSpPr txBox="1"/>
          <p:nvPr/>
        </p:nvSpPr>
        <p:spPr>
          <a:xfrm>
            <a:off x="7680176" y="2479302"/>
            <a:ext cx="355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-class: contains equivalent e-nodes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7787D7-D039-4C8C-A64E-223514A5616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59496" y="4890055"/>
            <a:ext cx="533550" cy="1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6A4B5A7-4DF6-4AA8-AD93-1F108293D1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346" y="3901724"/>
            <a:ext cx="4147294" cy="19766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3BF0A2-F073-4AB5-B450-BF1BCBEAB746}"/>
              </a:ext>
            </a:extLst>
          </p:cNvPr>
          <p:cNvSpPr txBox="1"/>
          <p:nvPr/>
        </p:nvSpPr>
        <p:spPr>
          <a:xfrm>
            <a:off x="8089803" y="3178553"/>
            <a:ext cx="378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Saturated (partially) E-graph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5A0D75-65C8-4E96-A96F-A4831810F7B6}"/>
              </a:ext>
            </a:extLst>
          </p:cNvPr>
          <p:cNvGrpSpPr/>
          <p:nvPr/>
        </p:nvGrpSpPr>
        <p:grpSpPr>
          <a:xfrm>
            <a:off x="5091424" y="3038489"/>
            <a:ext cx="2998379" cy="639685"/>
            <a:chOff x="5349497" y="3666895"/>
            <a:chExt cx="2859095" cy="639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2D2736-1F1B-4CCB-8693-E9335C114814}"/>
                    </a:ext>
                  </a:extLst>
                </p:cNvPr>
                <p:cNvSpPr txBox="1"/>
                <p:nvPr/>
              </p:nvSpPr>
              <p:spPr>
                <a:xfrm>
                  <a:off x="5349498" y="3666895"/>
                  <a:ext cx="27072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⇝</m:t>
                        </m:r>
                        <m:d>
                          <m:d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d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𝑧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2D2736-1F1B-4CCB-8693-E9335C114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498" y="3666895"/>
                  <a:ext cx="2707216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931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893D697-F9BE-4ED5-A8B5-DE77D5D2897D}"/>
                    </a:ext>
                  </a:extLst>
                </p:cNvPr>
                <p:cNvSpPr txBox="1"/>
                <p:nvPr/>
              </p:nvSpPr>
              <p:spPr>
                <a:xfrm>
                  <a:off x="5869724" y="3937248"/>
                  <a:ext cx="16076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≪1⇝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×2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893D697-F9BE-4ED5-A8B5-DE77D5D28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724" y="3937248"/>
                  <a:ext cx="160768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16F36B-C76A-4449-BF7C-1646FF92E71D}"/>
                </a:ext>
              </a:extLst>
            </p:cNvPr>
            <p:cNvSpPr/>
            <p:nvPr/>
          </p:nvSpPr>
          <p:spPr>
            <a:xfrm>
              <a:off x="5349497" y="3666895"/>
              <a:ext cx="2859095" cy="639685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N" sz="1800" b="0" i="0" u="none" strike="noStrike" kern="120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AF1427-26D4-4E79-8B3F-CDBB33C6AAC2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5786258" y="4890055"/>
            <a:ext cx="1923088" cy="1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06663AFE-A199-418B-8C84-58502070C5FB}"/>
              </a:ext>
            </a:extLst>
          </p:cNvPr>
          <p:cNvSpPr/>
          <p:nvPr/>
        </p:nvSpPr>
        <p:spPr>
          <a:xfrm>
            <a:off x="6312992" y="4015592"/>
            <a:ext cx="431080" cy="639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BC12F3-BEAA-523F-47C8-23153DE01E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C1CBC3-A95C-374C-BC92-F1E30CEA0F9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5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B713-1AA1-4827-8FBD-76236A76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Find </a:t>
            </a:r>
            <a:r>
              <a:rPr lang="en-US" altLang="zh-CN"/>
              <a:t>R</a:t>
            </a:r>
            <a:r>
              <a:rPr lang="en-US"/>
              <a:t>eusable Instructions via E-Graph Anti-Unification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A2C4B-39DE-4323-AE9C-2A9F1C70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Anti-unification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process of constructing a generalization common to two given symbolic expressions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6AB2D-D581-4E7C-91C7-3CDA0C9B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234C4-4773-496C-8C15-F688B17AEA65}"/>
                  </a:ext>
                </a:extLst>
              </p:cNvPr>
              <p:cNvSpPr txBox="1"/>
              <p:nvPr/>
            </p:nvSpPr>
            <p:spPr>
              <a:xfrm>
                <a:off x="1127448" y="2348881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3∗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⨆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∗2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2234C4-4773-496C-8C15-F688B17AE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348881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B34AB7B-D2E4-47C6-8EF6-9B136E136E98}"/>
              </a:ext>
            </a:extLst>
          </p:cNvPr>
          <p:cNvSpPr txBox="1"/>
          <p:nvPr/>
        </p:nvSpPr>
        <p:spPr>
          <a:xfrm>
            <a:off x="6397486" y="2348880"/>
            <a:ext cx="3005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finds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common pattern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BA0F8F-8111-4D8E-BC16-FF83958382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8" y="3325354"/>
            <a:ext cx="4147294" cy="1976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79723A-174E-46B7-8748-DD1523BFBC6F}"/>
              </a:ext>
            </a:extLst>
          </p:cNvPr>
          <p:cNvSpPr txBox="1"/>
          <p:nvPr/>
        </p:nvSpPr>
        <p:spPr>
          <a:xfrm>
            <a:off x="1719359" y="5664499"/>
            <a:ext cx="480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 ①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terms are found common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E0B94C-1CC2-4C8D-91C7-244BB666DF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632" y="3284984"/>
            <a:ext cx="3530600" cy="2057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D4460B-BCFA-4C0A-8513-B06D761CCB49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4194622" y="4313684"/>
            <a:ext cx="459010" cy="1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0B19B93-2C40-4174-A912-847C48613CD2}"/>
              </a:ext>
            </a:extLst>
          </p:cNvPr>
          <p:cNvSpPr txBox="1"/>
          <p:nvPr/>
        </p:nvSpPr>
        <p:spPr>
          <a:xfrm>
            <a:off x="6925858" y="5664499"/>
            <a:ext cx="435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②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terms are found common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ACCFFD-0C80-491B-9F67-D30AC30150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564" y="3285559"/>
            <a:ext cx="3568700" cy="20701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2CCDE7-2DC5-4AED-8894-92F3160ACDE9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8184232" y="4313684"/>
            <a:ext cx="475332" cy="6925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45E827-BD09-4FFF-9F0E-85422828B763}"/>
              </a:ext>
            </a:extLst>
          </p:cNvPr>
          <p:cNvSpPr txBox="1"/>
          <p:nvPr/>
        </p:nvSpPr>
        <p:spPr>
          <a:xfrm>
            <a:off x="4157402" y="3876238"/>
            <a:ext cx="47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93C415-1E9D-4899-AA8A-B74094848C13}"/>
              </a:ext>
            </a:extLst>
          </p:cNvPr>
          <p:cNvSpPr txBox="1"/>
          <p:nvPr/>
        </p:nvSpPr>
        <p:spPr>
          <a:xfrm>
            <a:off x="8203282" y="3872346"/>
            <a:ext cx="73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②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017F0D-BDB4-4059-B71B-94939788533A}"/>
              </a:ext>
            </a:extLst>
          </p:cNvPr>
          <p:cNvSpPr txBox="1"/>
          <p:nvPr/>
        </p:nvSpPr>
        <p:spPr>
          <a:xfrm>
            <a:off x="2943095" y="2092786"/>
            <a:ext cx="12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Anti-unify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FAF58B8-55C4-48B4-AF37-A003AC27C6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8" y="5335871"/>
            <a:ext cx="1249539" cy="93715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F7F98E-3D0B-1974-D831-4577EEB20F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B3F98E-DB3B-6043-8495-CE9C3AE75245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446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8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Login </a:t>
            </a:r>
            <a:r>
              <a:rPr lang="en-US" sz="2800" dirty="0"/>
              <a:t>our server</a:t>
            </a:r>
          </a:p>
          <a:p>
            <a:pPr lvl="1"/>
            <a:r>
              <a:rPr lang="en-US" sz="2400" u="sng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https://login.aps.ericlyun.me </a:t>
            </a:r>
            <a:endParaRPr lang="en-US" sz="2400" u="sng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/>
              <a:t>Enter </a:t>
            </a:r>
            <a:r>
              <a:rPr lang="en-US" sz="2400" dirty="0"/>
              <a:t>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A29943-F843-46AD-A170-62CE2914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FA61E-4645-49CE-930B-9D9386D5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5727" y="1196752"/>
            <a:ext cx="5093463" cy="4104456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56DFEE-4F53-9033-38DE-4EFC8C3FAB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4D90238-261A-5D44-AAD8-D45243E4372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1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7412-DA39-4D6A-ACF1-CF07B83A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ISAMORE Framework</a:t>
            </a:r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7DD6C21A-8014-4C01-816D-2C277E8F9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We’ll present ISAMORE at ASPLOS 2026!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8BCB9-7DF9-4A67-B2B6-B97A04C1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圆角矩形 45">
            <a:extLst>
              <a:ext uri="{FF2B5EF4-FFF2-40B4-BE49-F238E27FC236}">
                <a16:creationId xmlns:a16="http://schemas.microsoft.com/office/drawing/2014/main" id="{3CBD6054-4457-4952-88AB-7FDB907AE407}"/>
              </a:ext>
            </a:extLst>
          </p:cNvPr>
          <p:cNvSpPr/>
          <p:nvPr/>
        </p:nvSpPr>
        <p:spPr>
          <a:xfrm>
            <a:off x="1523876" y="1775422"/>
            <a:ext cx="6584205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1E5B10E-CF93-464A-B038-35D2D7E7D80E}"/>
              </a:ext>
            </a:extLst>
          </p:cNvPr>
          <p:cNvSpPr/>
          <p:nvPr/>
        </p:nvSpPr>
        <p:spPr>
          <a:xfrm>
            <a:off x="1523877" y="3570577"/>
            <a:ext cx="1632545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ISAMORE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Picture 2" descr="liquid-dsp 1.6.0 documentation">
            <a:extLst>
              <a:ext uri="{FF2B5EF4-FFF2-40B4-BE49-F238E27FC236}">
                <a16:creationId xmlns:a16="http://schemas.microsoft.com/office/drawing/2014/main" id="{4999AD4C-C9B7-449F-B86D-F6DD213E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790" y="2202034"/>
            <a:ext cx="562543" cy="5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iboqs | Open Quantum Safe">
            <a:extLst>
              <a:ext uri="{FF2B5EF4-FFF2-40B4-BE49-F238E27FC236}">
                <a16:creationId xmlns:a16="http://schemas.microsoft.com/office/drawing/2014/main" id="{7608808A-B2C2-4AF6-AAF6-8AAE0733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539" y="2239052"/>
            <a:ext cx="538831" cy="5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DR Software - GNU Radio - Ettus Research | Ettus Research, a National  Instruments Brand | The leader in Software Defined Radio (SDR)">
            <a:extLst>
              <a:ext uri="{FF2B5EF4-FFF2-40B4-BE49-F238E27FC236}">
                <a16:creationId xmlns:a16="http://schemas.microsoft.com/office/drawing/2014/main" id="{0E4354AE-9813-4034-B30D-8B0317410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896" y="2180706"/>
            <a:ext cx="425034" cy="6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he Open Source Robot Operating System (ROS) and AWS RoboMaker | AWS Open  Source Blog">
            <a:extLst>
              <a:ext uri="{FF2B5EF4-FFF2-40B4-BE49-F238E27FC236}">
                <a16:creationId xmlns:a16="http://schemas.microsoft.com/office/drawing/2014/main" id="{74D2D2AF-547A-473C-85FE-6C926C1E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6962" y="2147307"/>
            <a:ext cx="1226654" cy="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See Online Workshop: Build an ML app for Android with TFLite at Google  Developer Groups GDG Chapel Hill">
            <a:extLst>
              <a:ext uri="{FF2B5EF4-FFF2-40B4-BE49-F238E27FC236}">
                <a16:creationId xmlns:a16="http://schemas.microsoft.com/office/drawing/2014/main" id="{BB56EB49-9E6F-491F-989A-FB085D1B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8502" y="2185977"/>
            <a:ext cx="601269" cy="60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26">
            <a:extLst>
              <a:ext uri="{FF2B5EF4-FFF2-40B4-BE49-F238E27FC236}">
                <a16:creationId xmlns:a16="http://schemas.microsoft.com/office/drawing/2014/main" id="{5D54A126-AE24-41C3-BDF9-84D9DBC966CB}"/>
              </a:ext>
            </a:extLst>
          </p:cNvPr>
          <p:cNvSpPr txBox="1"/>
          <p:nvPr/>
        </p:nvSpPr>
        <p:spPr>
          <a:xfrm>
            <a:off x="1528912" y="179222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Domain Applications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组合 28">
            <a:extLst>
              <a:ext uri="{FF2B5EF4-FFF2-40B4-BE49-F238E27FC236}">
                <a16:creationId xmlns:a16="http://schemas.microsoft.com/office/drawing/2014/main" id="{6BF16573-876C-454E-B7D7-46E8BE9A7C4D}"/>
              </a:ext>
            </a:extLst>
          </p:cNvPr>
          <p:cNvGrpSpPr/>
          <p:nvPr/>
        </p:nvGrpSpPr>
        <p:grpSpPr>
          <a:xfrm>
            <a:off x="1953898" y="5157193"/>
            <a:ext cx="694869" cy="864095"/>
            <a:chOff x="2662084" y="2812212"/>
            <a:chExt cx="694869" cy="864095"/>
          </a:xfrm>
        </p:grpSpPr>
        <p:sp>
          <p:nvSpPr>
            <p:cNvPr id="16" name="折角形 21">
              <a:extLst>
                <a:ext uri="{FF2B5EF4-FFF2-40B4-BE49-F238E27FC236}">
                  <a16:creationId xmlns:a16="http://schemas.microsoft.com/office/drawing/2014/main" id="{2FF900CD-74B9-44FC-8BCB-4030800E2C06}"/>
                </a:ext>
              </a:extLst>
            </p:cNvPr>
            <p:cNvSpPr/>
            <p:nvPr/>
          </p:nvSpPr>
          <p:spPr>
            <a:xfrm rot="10800000">
              <a:off x="2670196" y="2812212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27">
              <a:extLst>
                <a:ext uri="{FF2B5EF4-FFF2-40B4-BE49-F238E27FC236}">
                  <a16:creationId xmlns:a16="http://schemas.microsoft.com/office/drawing/2014/main" id="{D71B4FFA-E6B9-4DD0-B9A9-CBCCFEA8352A}"/>
                </a:ext>
              </a:extLst>
            </p:cNvPr>
            <p:cNvSpPr txBox="1"/>
            <p:nvPr/>
          </p:nvSpPr>
          <p:spPr>
            <a:xfrm>
              <a:off x="2662084" y="3134727"/>
              <a:ext cx="69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.</a:t>
              </a:r>
              <a:r>
                <a:rPr kumimoji="1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cadl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下箭头 52">
            <a:extLst>
              <a:ext uri="{FF2B5EF4-FFF2-40B4-BE49-F238E27FC236}">
                <a16:creationId xmlns:a16="http://schemas.microsoft.com/office/drawing/2014/main" id="{68B0D2F4-30AB-458B-B1EE-BE97E0C298EE}"/>
              </a:ext>
            </a:extLst>
          </p:cNvPr>
          <p:cNvSpPr/>
          <p:nvPr/>
        </p:nvSpPr>
        <p:spPr>
          <a:xfrm>
            <a:off x="2128174" y="3044322"/>
            <a:ext cx="444239" cy="30075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1" name="Picture 14" descr="Cute Llama">
            <a:extLst>
              <a:ext uri="{FF2B5EF4-FFF2-40B4-BE49-F238E27FC236}">
                <a16:creationId xmlns:a16="http://schemas.microsoft.com/office/drawing/2014/main" id="{8218AD2C-3389-45BD-A46A-B43F78F6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393" y="2239051"/>
            <a:ext cx="546171" cy="5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18447">
            <a:extLst>
              <a:ext uri="{FF2B5EF4-FFF2-40B4-BE49-F238E27FC236}">
                <a16:creationId xmlns:a16="http://schemas.microsoft.com/office/drawing/2014/main" id="{FB5F3171-2E4E-43C5-A802-784DC603E29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198" y="2244494"/>
            <a:ext cx="1507388" cy="512717"/>
          </a:xfrm>
          <a:prstGeom prst="rect">
            <a:avLst/>
          </a:prstGeom>
        </p:spPr>
      </p:pic>
      <p:sp>
        <p:nvSpPr>
          <p:cNvPr id="61" name="下箭头 52">
            <a:extLst>
              <a:ext uri="{FF2B5EF4-FFF2-40B4-BE49-F238E27FC236}">
                <a16:creationId xmlns:a16="http://schemas.microsoft.com/office/drawing/2014/main" id="{4B34B22E-948D-403A-9D56-5D9B60AEE142}"/>
              </a:ext>
            </a:extLst>
          </p:cNvPr>
          <p:cNvSpPr/>
          <p:nvPr/>
        </p:nvSpPr>
        <p:spPr>
          <a:xfrm>
            <a:off x="2128174" y="4590918"/>
            <a:ext cx="444239" cy="30075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64E645-2F79-4EE9-AAE5-3D7766D3CC94}"/>
              </a:ext>
            </a:extLst>
          </p:cNvPr>
          <p:cNvSpPr txBox="1"/>
          <p:nvPr/>
        </p:nvSpPr>
        <p:spPr>
          <a:xfrm>
            <a:off x="4719481" y="5378860"/>
            <a:ext cx="7019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are working on ISAMORE’s integration into APS.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68F5343-15BE-4DED-9782-7756F103BCC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35760" y="3180995"/>
            <a:ext cx="7019586" cy="222090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2CF2FB-54E2-D4C0-FA30-1BE48628DF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EEA6C7-71F0-AB43-9CA3-B3D574D9646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420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2E641-0A6D-436B-1107-D48A7CB450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Hardware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/>
              <a:t>Synthesis</a:t>
            </a:r>
            <a:endParaRPr kumimoji="1" lang="zh-CN" altLang="en-US" sz="4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AC5E3-BE74-946A-61D8-62E2FB8E0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Speaker: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Yitian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Sun</a:t>
            </a:r>
          </a:p>
          <a:p>
            <a:r>
              <a:rPr kumimoji="1" lang="zh-CN" altLang="en-US" sz="2800" dirty="0"/>
              <a:t>                孙逸天</a:t>
            </a:r>
          </a:p>
        </p:txBody>
      </p:sp>
    </p:spTree>
    <p:extLst>
      <p:ext uri="{BB962C8B-B14F-4D97-AF65-F5344CB8AC3E}">
        <p14:creationId xmlns:p14="http://schemas.microsoft.com/office/powerpoint/2010/main" val="3840557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CF982-066B-1EBB-E8FB-ABD0C075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Before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Getting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Started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BCF23-215B-82FD-F7F2-56AD8C26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Please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 </a:t>
            </a:r>
            <a:r>
              <a:rPr kumimoji="1" lang="en-US" altLang="zh-CN" b="1" dirty="0" err="1">
                <a:latin typeface="Consolas" panose="020B0609020204030204" pitchFamily="49" charset="0"/>
                <a:cs typeface="Consolas" panose="020B0609020204030204" pitchFamily="49" charset="0"/>
              </a:rPr>
              <a:t>pixi</a:t>
            </a:r>
            <a:r>
              <a:rPr kumimoji="1"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~/aps </a:t>
            </a:r>
            <a:r>
              <a:rPr kumimoji="1" lang="en-US" altLang="zh-CN" dirty="0"/>
              <a:t>directory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CHECK</a:t>
            </a:r>
            <a:r>
              <a:rPr kumimoji="1" lang="zh-CN" altLang="en-US" dirty="0"/>
              <a:t>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98C0A9-072C-EAFE-CF77-3A6255D9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AB930BE-4F5E-23FE-17A4-D991B89E1B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D32BFD-3E07-0E45-8554-F95A207F5993}" type="datetime1">
              <a:rPr lang="zh-CN" altLang="en-US" smtClean="0"/>
              <a:t>2026/1/19</a:t>
            </a:fld>
            <a:endParaRPr lang="en-US" dirty="0"/>
          </a:p>
        </p:txBody>
      </p:sp>
      <p:pic>
        <p:nvPicPr>
          <p:cNvPr id="10" name="图片 9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575FF0E-B8A7-8E58-F0F2-C63DAF058D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623" y="2794374"/>
            <a:ext cx="10972800" cy="814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7DC67F-4EAE-8209-118A-739DED0F4654}"/>
              </a:ext>
            </a:extLst>
          </p:cNvPr>
          <p:cNvSpPr txBox="1"/>
          <p:nvPr/>
        </p:nvSpPr>
        <p:spPr>
          <a:xfrm>
            <a:off x="911424" y="2285409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pixi</a:t>
            </a:r>
            <a:r>
              <a:rPr kumimoji="1"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endParaRPr kumimoji="1"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45612D-575C-36E0-EE21-5AD02B548EFD}"/>
              </a:ext>
            </a:extLst>
          </p:cNvPr>
          <p:cNvSpPr txBox="1"/>
          <p:nvPr/>
        </p:nvSpPr>
        <p:spPr>
          <a:xfrm>
            <a:off x="734911" y="4507915"/>
            <a:ext cx="10847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(aps-</a:t>
            </a: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mlir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) </a:t>
            </a:r>
            <a:r>
              <a:rPr kumimoji="1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root@server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:~/aps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86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9C8EA-70DA-692F-F8ED-51C2124C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Outline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00719-86C7-490C-6470-26629ECB7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Challenges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in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ASIP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hardware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synthesis</a:t>
            </a:r>
          </a:p>
          <a:p>
            <a:r>
              <a:rPr kumimoji="1" lang="en-US" altLang="zh-CN" dirty="0">
                <a:solidFill>
                  <a:schemeClr val="tx2"/>
                </a:solidFill>
              </a:rPr>
              <a:t>APS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hardware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synthesis</a:t>
            </a:r>
            <a:r>
              <a:rPr kumimoji="1" lang="zh-CN" altLang="en-US" dirty="0">
                <a:solidFill>
                  <a:schemeClr val="tx2"/>
                </a:solidFill>
              </a:rPr>
              <a:t> </a:t>
            </a:r>
            <a:r>
              <a:rPr kumimoji="1" lang="en-US" altLang="zh-CN" dirty="0">
                <a:solidFill>
                  <a:schemeClr val="tx2"/>
                </a:solidFill>
              </a:rPr>
              <a:t>flow</a:t>
            </a:r>
          </a:p>
          <a:p>
            <a:pPr lvl="1"/>
            <a:r>
              <a:rPr kumimoji="1" lang="en-US" altLang="zh-CN" dirty="0"/>
              <a:t>Cross-level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(CADL)</a:t>
            </a:r>
          </a:p>
          <a:p>
            <a:pPr lvl="1"/>
            <a:r>
              <a:rPr kumimoji="1" lang="en-US" altLang="zh-CN" dirty="0"/>
              <a:t>MLIR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dialect</a:t>
            </a:r>
          </a:p>
          <a:p>
            <a:pPr lvl="1"/>
            <a:r>
              <a:rPr kumimoji="1" lang="en-US" altLang="zh-CN" dirty="0"/>
              <a:t>Parsing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CADL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MLIR</a:t>
            </a:r>
          </a:p>
          <a:p>
            <a:pPr lvl="1"/>
            <a:r>
              <a:rPr kumimoji="1" lang="en-US" altLang="zh-CN" dirty="0"/>
              <a:t>Optimization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6C949F-B444-5FD5-E831-3D8271CE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9044C28-3115-D741-E5E3-9117F73A05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04D0B3-76BC-4F4E-AF3A-44BA9FE67BC3}" type="datetime1">
              <a:rPr lang="zh-CN" altLang="en-US" smtClean="0"/>
              <a:t>2026/1/19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86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5CFFD-FDB4-C33A-3D66-4956B205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Challenges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ASIP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015030-E1FD-A1F1-1ACC-F6DDC92F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0BA0B17-3FD2-7322-DF42-00119996C2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07756F-184F-4D47-97CC-5289D800C999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A284939-334D-719B-85A0-C07D00B27C4B}"/>
              </a:ext>
            </a:extLst>
          </p:cNvPr>
          <p:cNvSpPr/>
          <p:nvPr/>
        </p:nvSpPr>
        <p:spPr>
          <a:xfrm>
            <a:off x="3817581" y="1628800"/>
            <a:ext cx="4594941" cy="2695638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2346484-EE32-88DD-9F9B-BA84289B11BD}"/>
              </a:ext>
            </a:extLst>
          </p:cNvPr>
          <p:cNvSpPr/>
          <p:nvPr/>
        </p:nvSpPr>
        <p:spPr>
          <a:xfrm>
            <a:off x="2721100" y="2910811"/>
            <a:ext cx="4594941" cy="2695638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55C9165-3D24-064C-CDCF-9CC628DD8E36}"/>
              </a:ext>
            </a:extLst>
          </p:cNvPr>
          <p:cNvSpPr/>
          <p:nvPr/>
        </p:nvSpPr>
        <p:spPr>
          <a:xfrm>
            <a:off x="5087888" y="2936359"/>
            <a:ext cx="4594941" cy="2695638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1BE86C-EE5F-E2DF-0269-861F4558C6C5}"/>
              </a:ext>
            </a:extLst>
          </p:cNvPr>
          <p:cNvSpPr txBox="1"/>
          <p:nvPr/>
        </p:nvSpPr>
        <p:spPr>
          <a:xfrm>
            <a:off x="5250325" y="2144548"/>
            <a:ext cx="184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</a:rPr>
              <a:t>Open-source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DE54E3-8F24-A32A-8FED-02CE2AF51AD1}"/>
              </a:ext>
            </a:extLst>
          </p:cNvPr>
          <p:cNvSpPr txBox="1"/>
          <p:nvPr/>
        </p:nvSpPr>
        <p:spPr>
          <a:xfrm>
            <a:off x="3585752" y="4354913"/>
            <a:ext cx="925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Agile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BF4476-B5F4-7BB9-C7E4-488FCC9E5499}"/>
              </a:ext>
            </a:extLst>
          </p:cNvPr>
          <p:cNvSpPr txBox="1"/>
          <p:nvPr/>
        </p:nvSpPr>
        <p:spPr>
          <a:xfrm>
            <a:off x="7460333" y="4354913"/>
            <a:ext cx="2078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Optimized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8FD723-692C-B998-2414-AD669FD55737}"/>
              </a:ext>
            </a:extLst>
          </p:cNvPr>
          <p:cNvSpPr txBox="1"/>
          <p:nvPr/>
        </p:nvSpPr>
        <p:spPr>
          <a:xfrm>
            <a:off x="7102065" y="3191005"/>
            <a:ext cx="80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RTL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EEA0AC-8333-0956-3F9B-BA60965CF0F0}"/>
              </a:ext>
            </a:extLst>
          </p:cNvPr>
          <p:cNvSpPr txBox="1"/>
          <p:nvPr/>
        </p:nvSpPr>
        <p:spPr>
          <a:xfrm>
            <a:off x="397326" y="2228671"/>
            <a:ext cx="2997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SCAIE-V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(DAC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’22)</a:t>
            </a:r>
          </a:p>
          <a:p>
            <a:pPr algn="ctr"/>
            <a:r>
              <a:rPr kumimoji="1" lang="en-US" altLang="zh-CN" sz="2400" dirty="0" err="1"/>
              <a:t>Longnail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(ASPLOS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’24)</a:t>
            </a:r>
          </a:p>
          <a:p>
            <a:pPr algn="ctr"/>
            <a:r>
              <a:rPr kumimoji="1" lang="en-US" altLang="zh-CN" sz="2400" dirty="0"/>
              <a:t>...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D261E9-F8AA-C347-536C-6479B659AC28}"/>
              </a:ext>
            </a:extLst>
          </p:cNvPr>
          <p:cNvSpPr txBox="1"/>
          <p:nvPr/>
        </p:nvSpPr>
        <p:spPr>
          <a:xfrm>
            <a:off x="4212949" y="5739160"/>
            <a:ext cx="369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ASIP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Designer,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Codasip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...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310B405-2055-4C10-FCDF-C67D4BF688D6}"/>
              </a:ext>
            </a:extLst>
          </p:cNvPr>
          <p:cNvSpPr txBox="1"/>
          <p:nvPr/>
        </p:nvSpPr>
        <p:spPr>
          <a:xfrm>
            <a:off x="5843735" y="3566130"/>
            <a:ext cx="80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APS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8C17BE-C734-DE9F-78A2-D647B5733665}"/>
              </a:ext>
            </a:extLst>
          </p:cNvPr>
          <p:cNvSpPr txBox="1"/>
          <p:nvPr/>
        </p:nvSpPr>
        <p:spPr>
          <a:xfrm>
            <a:off x="4035756" y="3090717"/>
            <a:ext cx="152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Academic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69F55E-4988-0A64-EEE3-8577D169F3C2}"/>
              </a:ext>
            </a:extLst>
          </p:cNvPr>
          <p:cNvSpPr txBox="1"/>
          <p:nvPr/>
        </p:nvSpPr>
        <p:spPr>
          <a:xfrm>
            <a:off x="8902178" y="2206764"/>
            <a:ext cx="230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Verilog</a:t>
            </a:r>
          </a:p>
          <a:p>
            <a:pPr algn="ctr"/>
            <a:r>
              <a:rPr kumimoji="1" lang="en-US" altLang="zh-CN" sz="2400" dirty="0"/>
              <a:t>Chisel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</a:t>
            </a:r>
            <a:r>
              <a:rPr kumimoji="1" lang="en-US" altLang="zh-CN" sz="2400" dirty="0" err="1"/>
              <a:t>Chipyard</a:t>
            </a:r>
            <a:r>
              <a:rPr kumimoji="1" lang="en-US" altLang="zh-CN" sz="2400" dirty="0"/>
              <a:t>)</a:t>
            </a:r>
          </a:p>
          <a:p>
            <a:pPr algn="ctr"/>
            <a:r>
              <a:rPr kumimoji="1" lang="en-US" altLang="zh-CN" sz="2400" dirty="0"/>
              <a:t>...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F349A12-14B8-0E4A-A14E-5E2A8862C4D2}"/>
              </a:ext>
            </a:extLst>
          </p:cNvPr>
          <p:cNvSpPr txBox="1"/>
          <p:nvPr/>
        </p:nvSpPr>
        <p:spPr>
          <a:xfrm>
            <a:off x="5063044" y="4431601"/>
            <a:ext cx="2217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Commercial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tools</a:t>
            </a:r>
          </a:p>
        </p:txBody>
      </p:sp>
      <p:cxnSp>
        <p:nvCxnSpPr>
          <p:cNvPr id="26" name="曲线连接符 25">
            <a:extLst>
              <a:ext uri="{FF2B5EF4-FFF2-40B4-BE49-F238E27FC236}">
                <a16:creationId xmlns:a16="http://schemas.microsoft.com/office/drawing/2014/main" id="{78884A13-1A59-92EC-D39E-5D16889E3171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3395179" y="2828836"/>
            <a:ext cx="640577" cy="677380"/>
          </a:xfrm>
          <a:prstGeom prst="curvedConnector3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曲线连接符 26">
            <a:extLst>
              <a:ext uri="{FF2B5EF4-FFF2-40B4-BE49-F238E27FC236}">
                <a16:creationId xmlns:a16="http://schemas.microsoft.com/office/drawing/2014/main" id="{E8E117A7-9FAC-C3A6-8ABB-96A52854A6C6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7907346" y="2806929"/>
            <a:ext cx="994832" cy="614909"/>
          </a:xfrm>
          <a:prstGeom prst="curvedConnector3">
            <a:avLst>
              <a:gd name="adj1" fmla="val 50000"/>
            </a:avLst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曲线连接符 29">
            <a:extLst>
              <a:ext uri="{FF2B5EF4-FFF2-40B4-BE49-F238E27FC236}">
                <a16:creationId xmlns:a16="http://schemas.microsoft.com/office/drawing/2014/main" id="{1D9BAC8D-E8FD-95F4-85FB-DB9B46B953A2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rot="5400000">
            <a:off x="5877755" y="5444991"/>
            <a:ext cx="476562" cy="111776"/>
          </a:xfrm>
          <a:prstGeom prst="curvedConnector3">
            <a:avLst>
              <a:gd name="adj1" fmla="val 50000"/>
            </a:avLst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040EA5B7-4175-7826-A1ED-36FBA1F3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699664"/>
          </a:xfrm>
        </p:spPr>
        <p:txBody>
          <a:bodyPr/>
          <a:lstStyle/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ISAX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customization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526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2" grpId="0"/>
      <p:bldP spid="23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A27D0-5863-CFE2-3905-0501CB9F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FF03E4-6671-D284-30E9-7657B0E4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C6A8B1C-9771-4A71-2AAD-E9DDD78309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302DB3-9B28-5F49-85A2-316719BE8FD9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2B8CAD4-7CDB-EE64-F8B5-F6502201738B}"/>
              </a:ext>
            </a:extLst>
          </p:cNvPr>
          <p:cNvSpPr/>
          <p:nvPr/>
        </p:nvSpPr>
        <p:spPr>
          <a:xfrm>
            <a:off x="664038" y="3490978"/>
            <a:ext cx="1296144" cy="751891"/>
          </a:xfrm>
          <a:prstGeom prst="roundRect">
            <a:avLst/>
          </a:prstGeom>
          <a:solidFill>
            <a:schemeClr val="accent2">
              <a:alpha val="29877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CADL</a:t>
            </a:r>
            <a:endParaRPr kumimoji="1" lang="zh-CN" altLang="en-US" sz="20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9B4F4A2-B2CE-E288-62BF-652E5DFAE470}"/>
              </a:ext>
            </a:extLst>
          </p:cNvPr>
          <p:cNvSpPr/>
          <p:nvPr/>
        </p:nvSpPr>
        <p:spPr>
          <a:xfrm>
            <a:off x="2049336" y="2171064"/>
            <a:ext cx="1296144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Pre-</a:t>
            </a:r>
            <a:r>
              <a:rPr kumimoji="1" lang="en-US" altLang="zh-CN" sz="2000" dirty="0" err="1"/>
              <a:t>Opt</a:t>
            </a:r>
            <a:endParaRPr kumimoji="1" lang="en-US" altLang="zh-CN" sz="2000" dirty="0"/>
          </a:p>
          <a:p>
            <a:pPr algn="ctr"/>
            <a:r>
              <a:rPr kumimoji="1" lang="en-US" altLang="zh-CN" sz="2000" dirty="0"/>
              <a:t>MLIR</a:t>
            </a:r>
            <a:endParaRPr kumimoji="1" lang="zh-CN" altLang="en-US" sz="20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8CF499D-7201-5E38-2FC4-8DB13C0DDCFC}"/>
              </a:ext>
            </a:extLst>
          </p:cNvPr>
          <p:cNvSpPr/>
          <p:nvPr/>
        </p:nvSpPr>
        <p:spPr>
          <a:xfrm>
            <a:off x="4811084" y="2163674"/>
            <a:ext cx="172129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Scheduled</a:t>
            </a:r>
          </a:p>
          <a:p>
            <a:pPr algn="ctr"/>
            <a:r>
              <a:rPr kumimoji="1" lang="en-US" altLang="zh-CN" sz="2000" dirty="0"/>
              <a:t>MLIR</a:t>
            </a:r>
            <a:endParaRPr kumimoji="1" lang="zh-CN" altLang="en-US" sz="20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EB24480E-AD16-BA37-E1C1-640109AE1261}"/>
              </a:ext>
            </a:extLst>
          </p:cNvPr>
          <p:cNvSpPr/>
          <p:nvPr/>
        </p:nvSpPr>
        <p:spPr>
          <a:xfrm>
            <a:off x="10138932" y="3835352"/>
            <a:ext cx="1296144" cy="751891"/>
          </a:xfrm>
          <a:prstGeom prst="roundRect">
            <a:avLst/>
          </a:prstGeom>
          <a:solidFill>
            <a:schemeClr val="accent1">
              <a:alpha val="2987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Verilog</a:t>
            </a:r>
            <a:endParaRPr kumimoji="1" lang="zh-CN" altLang="en-US" sz="2000" dirty="0"/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22EBFE05-BB18-C6C3-B972-EF116847315E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312110" y="2547009"/>
            <a:ext cx="737226" cy="943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FBC7FC56-C621-B062-3123-FA55F3610C9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45480" y="2539619"/>
            <a:ext cx="1465604" cy="7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23E133D8-3D1B-0A1F-C78B-A26A744D44FD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6532380" y="2536532"/>
            <a:ext cx="1377734" cy="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CEB06D7B-D79A-0C30-A7D1-194DF51018D5}"/>
              </a:ext>
            </a:extLst>
          </p:cNvPr>
          <p:cNvSpPr txBox="1"/>
          <p:nvPr/>
        </p:nvSpPr>
        <p:spPr>
          <a:xfrm>
            <a:off x="778014" y="2697819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Parsing</a:t>
            </a:r>
            <a:endParaRPr kumimoji="1" lang="zh-CN" altLang="en-US" dirty="0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B0A3EE47-C536-341C-2414-A0E571CD0AE5}"/>
              </a:ext>
            </a:extLst>
          </p:cNvPr>
          <p:cNvSpPr txBox="1"/>
          <p:nvPr/>
        </p:nvSpPr>
        <p:spPr>
          <a:xfrm>
            <a:off x="3338424" y="2065851"/>
            <a:ext cx="139435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/>
              <a:t>Optimization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/>
              <a:t>Scheduling</a:t>
            </a:r>
            <a:endParaRPr kumimoji="1" lang="zh-CN" altLang="en-US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CCB34DC4-A679-9A34-204D-410B15078B7B}"/>
              </a:ext>
            </a:extLst>
          </p:cNvPr>
          <p:cNvSpPr txBox="1"/>
          <p:nvPr/>
        </p:nvSpPr>
        <p:spPr>
          <a:xfrm>
            <a:off x="10490742" y="2720604"/>
            <a:ext cx="124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Hardware</a:t>
            </a:r>
          </a:p>
          <a:p>
            <a:r>
              <a:rPr kumimoji="1" lang="en-US" altLang="zh-CN" dirty="0"/>
              <a:t>Generation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65F47CD-1758-2632-DB90-8123EF5A3A6B}"/>
              </a:ext>
            </a:extLst>
          </p:cNvPr>
          <p:cNvSpPr/>
          <p:nvPr/>
        </p:nvSpPr>
        <p:spPr>
          <a:xfrm>
            <a:off x="7910114" y="2160587"/>
            <a:ext cx="211708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Hardware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MLIR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Representation</a:t>
            </a:r>
            <a:endParaRPr kumimoji="1"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8CA1E3-B939-CA5C-036B-8C06E333900F}"/>
              </a:ext>
            </a:extLst>
          </p:cNvPr>
          <p:cNvSpPr txBox="1"/>
          <p:nvPr/>
        </p:nvSpPr>
        <p:spPr>
          <a:xfrm>
            <a:off x="6590529" y="2178208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Elaboration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7D3966D-02E7-8EE2-30CF-1982DC266CED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10027200" y="2536532"/>
            <a:ext cx="759804" cy="12988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5F8852C8-B29F-E6D8-5B4A-C59426C3E783}"/>
              </a:ext>
            </a:extLst>
          </p:cNvPr>
          <p:cNvSpPr/>
          <p:nvPr/>
        </p:nvSpPr>
        <p:spPr>
          <a:xfrm rot="5400000">
            <a:off x="2059939" y="570131"/>
            <a:ext cx="201977" cy="235499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09CA5BB-AF64-8F1B-F70A-ACB994733E50}"/>
              </a:ext>
            </a:extLst>
          </p:cNvPr>
          <p:cNvSpPr txBox="1"/>
          <p:nvPr/>
        </p:nvSpPr>
        <p:spPr>
          <a:xfrm>
            <a:off x="983431" y="1156521"/>
            <a:ext cx="26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Untimed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representation</a:t>
            </a:r>
            <a:endParaRPr kumimoji="1" lang="zh-CN" altLang="en-US" sz="2000" dirty="0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B5FC96E5-22E8-EE44-F5E6-267BB5FB2EC8}"/>
              </a:ext>
            </a:extLst>
          </p:cNvPr>
          <p:cNvSpPr/>
          <p:nvPr/>
        </p:nvSpPr>
        <p:spPr>
          <a:xfrm rot="5400000">
            <a:off x="7775557" y="-1317837"/>
            <a:ext cx="201977" cy="6130926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108F9EB-C802-FF60-B2E4-6023822CE776}"/>
              </a:ext>
            </a:extLst>
          </p:cNvPr>
          <p:cNvSpPr txBox="1"/>
          <p:nvPr/>
        </p:nvSpPr>
        <p:spPr>
          <a:xfrm>
            <a:off x="6600056" y="1156521"/>
            <a:ext cx="24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Timed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representation</a:t>
            </a:r>
            <a:endParaRPr kumimoji="1" lang="zh-CN" altLang="en-US" sz="2000" dirty="0"/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4AD85639-D576-DC76-95E6-6CDDBA5612B5}"/>
              </a:ext>
            </a:extLst>
          </p:cNvPr>
          <p:cNvSpPr/>
          <p:nvPr/>
        </p:nvSpPr>
        <p:spPr>
          <a:xfrm rot="16200000">
            <a:off x="4013367" y="2067906"/>
            <a:ext cx="201977" cy="235499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FC488DE-47DB-AE36-217C-19567472A613}"/>
              </a:ext>
            </a:extLst>
          </p:cNvPr>
          <p:cNvSpPr txBox="1"/>
          <p:nvPr/>
        </p:nvSpPr>
        <p:spPr>
          <a:xfrm>
            <a:off x="3018725" y="3490978"/>
            <a:ext cx="272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Software-like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Affine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SCF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Arith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APS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...</a:t>
            </a:r>
            <a:endParaRPr kumimoji="1"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AEB80A6-2944-38C9-2FC0-5AA3F4993727}"/>
              </a:ext>
            </a:extLst>
          </p:cNvPr>
          <p:cNvSpPr txBox="1"/>
          <p:nvPr/>
        </p:nvSpPr>
        <p:spPr>
          <a:xfrm>
            <a:off x="7089881" y="3144955"/>
            <a:ext cx="237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Hardware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FIRRTL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CMT2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...</a:t>
            </a:r>
            <a:endParaRPr kumimoji="1" lang="zh-CN" altLang="en-US" sz="2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FA88501-271C-5D3C-CF40-A451E75DF7D3}"/>
              </a:ext>
            </a:extLst>
          </p:cNvPr>
          <p:cNvSpPr txBox="1"/>
          <p:nvPr/>
        </p:nvSpPr>
        <p:spPr>
          <a:xfrm>
            <a:off x="728813" y="4385609"/>
            <a:ext cx="139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High-level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description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ISAX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58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02" grpId="0"/>
      <p:bldP spid="203" grpId="0"/>
      <p:bldP spid="207" grpId="0"/>
      <p:bldP spid="3" grpId="0" animBg="1"/>
      <p:bldP spid="18" grpId="0"/>
      <p:bldP spid="50" grpId="0" animBg="1"/>
      <p:bldP spid="53" grpId="0"/>
      <p:bldP spid="57" grpId="0" animBg="1"/>
      <p:bldP spid="58" grpId="0"/>
      <p:bldP spid="59" grpId="0" animBg="1"/>
      <p:bldP spid="60" grpId="0"/>
      <p:bldP spid="61" grpId="0"/>
      <p:bldP spid="6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CA060-BF14-B29F-FD60-7EB5058BB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81F9C-F7CB-52E5-EE97-84B13436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0EBD05-850E-325C-87A3-2070E90E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EB84E68-E416-A72D-2700-11C8D86171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0EF1F0-4589-6243-9943-FEF1A0403AD6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B3A01A4-D147-FE95-77D0-A92CB853EE91}"/>
              </a:ext>
            </a:extLst>
          </p:cNvPr>
          <p:cNvSpPr/>
          <p:nvPr/>
        </p:nvSpPr>
        <p:spPr>
          <a:xfrm>
            <a:off x="664038" y="3490978"/>
            <a:ext cx="1296144" cy="751891"/>
          </a:xfrm>
          <a:prstGeom prst="roundRect">
            <a:avLst/>
          </a:prstGeom>
          <a:solidFill>
            <a:schemeClr val="accent2">
              <a:alpha val="29877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CADL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724FC1A-6903-F142-CFD6-4968B727051B}"/>
              </a:ext>
            </a:extLst>
          </p:cNvPr>
          <p:cNvSpPr/>
          <p:nvPr/>
        </p:nvSpPr>
        <p:spPr>
          <a:xfrm>
            <a:off x="2049336" y="2171064"/>
            <a:ext cx="1296144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Pre-</a:t>
            </a:r>
            <a:r>
              <a:rPr kumimoji="1"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Opt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81C531A-E75C-C11D-1C8E-9769738F97FC}"/>
              </a:ext>
            </a:extLst>
          </p:cNvPr>
          <p:cNvSpPr/>
          <p:nvPr/>
        </p:nvSpPr>
        <p:spPr>
          <a:xfrm>
            <a:off x="4811084" y="2163674"/>
            <a:ext cx="172129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Scheduled</a:t>
            </a:r>
          </a:p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D79078E-86F0-52AE-0AB3-424E7E800982}"/>
              </a:ext>
            </a:extLst>
          </p:cNvPr>
          <p:cNvSpPr/>
          <p:nvPr/>
        </p:nvSpPr>
        <p:spPr>
          <a:xfrm>
            <a:off x="10138932" y="3835352"/>
            <a:ext cx="1296144" cy="751891"/>
          </a:xfrm>
          <a:prstGeom prst="roundRect">
            <a:avLst/>
          </a:prstGeom>
          <a:solidFill>
            <a:schemeClr val="accent1">
              <a:alpha val="2987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Verilog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CD96DDC2-E1EA-3E93-B0BD-8D1B82DF1126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312110" y="2547009"/>
            <a:ext cx="737226" cy="9439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1B244A1B-A630-05BA-7D81-E33BD99120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45480" y="2539619"/>
            <a:ext cx="1465604" cy="73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F10A1545-F033-C5EF-7367-B9B9FCF22E6F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6532380" y="2536532"/>
            <a:ext cx="1377734" cy="30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44184F1A-7B1F-1DE0-6104-BA6191E25C0E}"/>
              </a:ext>
            </a:extLst>
          </p:cNvPr>
          <p:cNvSpPr txBox="1"/>
          <p:nvPr/>
        </p:nvSpPr>
        <p:spPr>
          <a:xfrm>
            <a:off x="778014" y="2697819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97CD504B-465F-164B-285A-018D582E887A}"/>
              </a:ext>
            </a:extLst>
          </p:cNvPr>
          <p:cNvSpPr txBox="1"/>
          <p:nvPr/>
        </p:nvSpPr>
        <p:spPr>
          <a:xfrm>
            <a:off x="3338424" y="2065851"/>
            <a:ext cx="139435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721C7551-59D4-7500-112A-00F0AA5DF6C4}"/>
              </a:ext>
            </a:extLst>
          </p:cNvPr>
          <p:cNvSpPr txBox="1"/>
          <p:nvPr/>
        </p:nvSpPr>
        <p:spPr>
          <a:xfrm>
            <a:off x="10490742" y="2720604"/>
            <a:ext cx="124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Hardware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3EB2A93B-2F2E-BD14-DD2F-6C512D2A0660}"/>
              </a:ext>
            </a:extLst>
          </p:cNvPr>
          <p:cNvSpPr/>
          <p:nvPr/>
        </p:nvSpPr>
        <p:spPr>
          <a:xfrm>
            <a:off x="7910114" y="2160587"/>
            <a:ext cx="211708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5266A5-FD8C-ABC2-ED2E-84E3DE0DAF7E}"/>
              </a:ext>
            </a:extLst>
          </p:cNvPr>
          <p:cNvSpPr txBox="1"/>
          <p:nvPr/>
        </p:nvSpPr>
        <p:spPr>
          <a:xfrm>
            <a:off x="6590529" y="2178208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Elaboration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F0C18E-0C72-E6E3-E5B7-C656A76C631F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10027200" y="2536532"/>
            <a:ext cx="759804" cy="12988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EA2F9F0B-AB40-A922-7383-8CDA29A0E293}"/>
              </a:ext>
            </a:extLst>
          </p:cNvPr>
          <p:cNvSpPr/>
          <p:nvPr/>
        </p:nvSpPr>
        <p:spPr>
          <a:xfrm rot="5400000">
            <a:off x="2059939" y="570131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9E764B-5126-4C6F-8122-64DFE4850DAA}"/>
              </a:ext>
            </a:extLst>
          </p:cNvPr>
          <p:cNvSpPr txBox="1"/>
          <p:nvPr/>
        </p:nvSpPr>
        <p:spPr>
          <a:xfrm>
            <a:off x="983431" y="1156521"/>
            <a:ext cx="26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Untimed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330FE84F-CFB4-3EB0-93E5-2D3DDDE20E4E}"/>
              </a:ext>
            </a:extLst>
          </p:cNvPr>
          <p:cNvSpPr/>
          <p:nvPr/>
        </p:nvSpPr>
        <p:spPr>
          <a:xfrm rot="5400000">
            <a:off x="7775557" y="-1317837"/>
            <a:ext cx="201977" cy="6130926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734C09B-2B4F-C7A5-FB38-EB075198ACB4}"/>
              </a:ext>
            </a:extLst>
          </p:cNvPr>
          <p:cNvSpPr txBox="1"/>
          <p:nvPr/>
        </p:nvSpPr>
        <p:spPr>
          <a:xfrm>
            <a:off x="6600056" y="1156521"/>
            <a:ext cx="24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93E20281-BF75-710A-2886-96100462CF9A}"/>
              </a:ext>
            </a:extLst>
          </p:cNvPr>
          <p:cNvSpPr/>
          <p:nvPr/>
        </p:nvSpPr>
        <p:spPr>
          <a:xfrm rot="16200000">
            <a:off x="4013367" y="2067906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FE1E29-4A02-83B7-E859-62ACAEE5B22A}"/>
              </a:ext>
            </a:extLst>
          </p:cNvPr>
          <p:cNvSpPr txBox="1"/>
          <p:nvPr/>
        </p:nvSpPr>
        <p:spPr>
          <a:xfrm>
            <a:off x="3018725" y="3490978"/>
            <a:ext cx="272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Software-like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Affine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SCF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Arith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APS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3444A25-4F99-6DA5-7859-FDF4C9CDD9A9}"/>
              </a:ext>
            </a:extLst>
          </p:cNvPr>
          <p:cNvSpPr txBox="1"/>
          <p:nvPr/>
        </p:nvSpPr>
        <p:spPr>
          <a:xfrm>
            <a:off x="7089881" y="3144955"/>
            <a:ext cx="237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FIRRTL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CMT2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29BBF61-3B3E-9A5C-E521-8C8800BCB53A}"/>
              </a:ext>
            </a:extLst>
          </p:cNvPr>
          <p:cNvSpPr txBox="1"/>
          <p:nvPr/>
        </p:nvSpPr>
        <p:spPr>
          <a:xfrm>
            <a:off x="728813" y="4385609"/>
            <a:ext cx="139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High-level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description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ISAX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0214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D88E2-C424-3017-995C-3BCA418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Abstraction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Processor-ISAX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Interface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DBAB82-E000-E22F-E325-19717BED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D9EEF7C-B24A-1011-9BD1-6D05669B5E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CAEAF9-844F-444C-B02E-F8EB0B5209E8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347D37-3923-C6B7-F830-05C923B3DBB7}"/>
              </a:ext>
            </a:extLst>
          </p:cNvPr>
          <p:cNvSpPr/>
          <p:nvPr/>
        </p:nvSpPr>
        <p:spPr>
          <a:xfrm>
            <a:off x="3454400" y="1479166"/>
            <a:ext cx="530387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D52D71-5807-3489-302D-7BA8043A40EB}"/>
              </a:ext>
            </a:extLst>
          </p:cNvPr>
          <p:cNvSpPr/>
          <p:nvPr/>
        </p:nvSpPr>
        <p:spPr>
          <a:xfrm>
            <a:off x="3645611" y="1839206"/>
            <a:ext cx="2477792" cy="1368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en-US" altLang="zh-CN" dirty="0">
              <a:solidFill>
                <a:sysClr val="windowText" lastClr="000000"/>
              </a:solidFill>
            </a:endParaRPr>
          </a:p>
          <a:p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CB52D6-3A5B-CCA4-D3CA-2DB8EA67584C}"/>
              </a:ext>
            </a:extLst>
          </p:cNvPr>
          <p:cNvGrpSpPr/>
          <p:nvPr/>
        </p:nvGrpSpPr>
        <p:grpSpPr>
          <a:xfrm>
            <a:off x="3794524" y="2255553"/>
            <a:ext cx="2160240" cy="254901"/>
            <a:chOff x="2342737" y="3312199"/>
            <a:chExt cx="2160240" cy="25490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F979A9D-2B8D-5F15-B3EF-502B7797FEA1}"/>
                </a:ext>
              </a:extLst>
            </p:cNvPr>
            <p:cNvSpPr/>
            <p:nvPr/>
          </p:nvSpPr>
          <p:spPr>
            <a:xfrm>
              <a:off x="3062817" y="3312200"/>
              <a:ext cx="720080" cy="2549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EX</a:t>
              </a:r>
              <a:endParaRPr kumimoji="1" lang="zh-CN" altLang="en-US" sz="16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25241AF-0D8B-3D2E-AF5E-A5B93FDC75A0}"/>
                </a:ext>
              </a:extLst>
            </p:cNvPr>
            <p:cNvSpPr/>
            <p:nvPr/>
          </p:nvSpPr>
          <p:spPr>
            <a:xfrm>
              <a:off x="3782897" y="3312199"/>
              <a:ext cx="720080" cy="2548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...</a:t>
              </a:r>
              <a:endParaRPr kumimoji="1" lang="zh-CN" altLang="en-US" sz="1600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DF8A24-37D5-53A2-1CD0-4D54F982C70A}"/>
                </a:ext>
              </a:extLst>
            </p:cNvPr>
            <p:cNvSpPr/>
            <p:nvPr/>
          </p:nvSpPr>
          <p:spPr>
            <a:xfrm>
              <a:off x="2342737" y="3312201"/>
              <a:ext cx="720080" cy="2548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...</a:t>
              </a:r>
              <a:endParaRPr kumimoji="1" lang="zh-CN" altLang="en-US" sz="1600" dirty="0"/>
            </a:p>
          </p:txBody>
        </p:sp>
      </p:grp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2CE8067-AD37-BFEF-03D3-C62089D315A2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4874644" y="2510454"/>
            <a:ext cx="1" cy="3151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DA0B2EA-6F5D-2182-5460-1C418988A8E8}"/>
              </a:ext>
            </a:extLst>
          </p:cNvPr>
          <p:cNvSpPr/>
          <p:nvPr/>
        </p:nvSpPr>
        <p:spPr>
          <a:xfrm>
            <a:off x="4189488" y="2825647"/>
            <a:ext cx="1370313" cy="254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</a:rPr>
              <a:t>Custom</a:t>
            </a:r>
            <a:r>
              <a:rPr kumimoji="1" lang="zh-CN" altLang="en-US" sz="1400" dirty="0">
                <a:solidFill>
                  <a:schemeClr val="bg1"/>
                </a:solidFill>
              </a:rPr>
              <a:t> </a:t>
            </a:r>
            <a:r>
              <a:rPr kumimoji="1" lang="en-US" altLang="zh-CN" sz="1400" dirty="0">
                <a:solidFill>
                  <a:schemeClr val="bg1"/>
                </a:solidFill>
              </a:rPr>
              <a:t>FUs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9A86AE92-4845-65DB-3964-4CF4875AC1FA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rot="16200000" flipV="1">
            <a:off x="4357008" y="2308009"/>
            <a:ext cx="315194" cy="720081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F87DE86-208D-C706-3FF6-0826C8E28C04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>
          <a:xfrm rot="5400000" flipH="1" flipV="1">
            <a:off x="5077086" y="2308010"/>
            <a:ext cx="315196" cy="720079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D485D9D-D9F9-FC8A-E84A-42E3E57A56B2}"/>
              </a:ext>
            </a:extLst>
          </p:cNvPr>
          <p:cNvSpPr/>
          <p:nvPr/>
        </p:nvSpPr>
        <p:spPr>
          <a:xfrm>
            <a:off x="6851139" y="2166158"/>
            <a:ext cx="1616392" cy="8874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Custom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Coprocessors</a:t>
            </a:r>
            <a:endParaRPr kumimoji="1"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347C264-50EF-1CC8-DC55-E4D350A2602C}"/>
              </a:ext>
            </a:extLst>
          </p:cNvPr>
          <p:cNvCxnSpPr>
            <a:cxnSpLocks/>
          </p:cNvCxnSpPr>
          <p:nvPr/>
        </p:nvCxnSpPr>
        <p:spPr>
          <a:xfrm>
            <a:off x="6123153" y="2535490"/>
            <a:ext cx="7242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E9F8A56-02E9-6877-4569-5E41BD80CAEA}"/>
              </a:ext>
            </a:extLst>
          </p:cNvPr>
          <p:cNvCxnSpPr>
            <a:cxnSpLocks/>
          </p:cNvCxnSpPr>
          <p:nvPr/>
        </p:nvCxnSpPr>
        <p:spPr>
          <a:xfrm flipH="1">
            <a:off x="6108821" y="2734669"/>
            <a:ext cx="750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5CD9DD6-F29F-FD50-4C8F-B4CB13DAF335}"/>
              </a:ext>
            </a:extLst>
          </p:cNvPr>
          <p:cNvSpPr txBox="1"/>
          <p:nvPr/>
        </p:nvSpPr>
        <p:spPr>
          <a:xfrm>
            <a:off x="6191836" y="2166158"/>
            <a:ext cx="60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Req.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DB4CCD-9618-9317-B820-0C151CA333B7}"/>
              </a:ext>
            </a:extLst>
          </p:cNvPr>
          <p:cNvSpPr txBox="1"/>
          <p:nvPr/>
        </p:nvSpPr>
        <p:spPr>
          <a:xfrm>
            <a:off x="6181789" y="2734669"/>
            <a:ext cx="6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Resp.</a:t>
            </a:r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3B6869D-B892-4E90-9ADB-50D4527DB8E9}"/>
              </a:ext>
            </a:extLst>
          </p:cNvPr>
          <p:cNvSpPr/>
          <p:nvPr/>
        </p:nvSpPr>
        <p:spPr>
          <a:xfrm>
            <a:off x="9132942" y="1479166"/>
            <a:ext cx="1533102" cy="17281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Dedicated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Accelerators</a:t>
            </a:r>
            <a:endParaRPr kumimoji="1"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938D276-E877-4C80-E478-35F418487B9B}"/>
              </a:ext>
            </a:extLst>
          </p:cNvPr>
          <p:cNvCxnSpPr>
            <a:cxnSpLocks/>
          </p:cNvCxnSpPr>
          <p:nvPr/>
        </p:nvCxnSpPr>
        <p:spPr>
          <a:xfrm>
            <a:off x="6123153" y="1983222"/>
            <a:ext cx="300978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ACF3EBBF-0A3E-7C25-7E32-3EC7E1814466}"/>
              </a:ext>
            </a:extLst>
          </p:cNvPr>
          <p:cNvSpPr txBox="1"/>
          <p:nvPr/>
        </p:nvSpPr>
        <p:spPr>
          <a:xfrm>
            <a:off x="3469755" y="1449094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Chip</a:t>
            </a:r>
            <a:endParaRPr kumimoji="1"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CC9E7D2-92DE-7D61-06C3-76DA9FE6B6A1}"/>
              </a:ext>
            </a:extLst>
          </p:cNvPr>
          <p:cNvSpPr txBox="1"/>
          <p:nvPr/>
        </p:nvSpPr>
        <p:spPr>
          <a:xfrm>
            <a:off x="3645611" y="1829169"/>
            <a:ext cx="1162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CPU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Core</a:t>
            </a:r>
            <a:endParaRPr kumimoji="1" lang="zh-CN" altLang="en-US" sz="20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5B88512-0DCD-D4E3-F5B1-020A94EC7FAA}"/>
              </a:ext>
            </a:extLst>
          </p:cNvPr>
          <p:cNvSpPr txBox="1"/>
          <p:nvPr/>
        </p:nvSpPr>
        <p:spPr>
          <a:xfrm>
            <a:off x="445658" y="1746283"/>
            <a:ext cx="2724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Processors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Pipeline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stages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interface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...</a:t>
            </a:r>
            <a:endParaRPr kumimoji="1" lang="zh-CN" altLang="en-US" sz="24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AB808D3-7AA2-C74B-464E-EC22CC6185B4}"/>
              </a:ext>
            </a:extLst>
          </p:cNvPr>
          <p:cNvSpPr txBox="1"/>
          <p:nvPr/>
        </p:nvSpPr>
        <p:spPr>
          <a:xfrm>
            <a:off x="6270741" y="3745126"/>
            <a:ext cx="55059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ISAX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implementation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approaches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Custom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function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units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Custom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coprocessors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Dedicated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accelerators</a:t>
            </a:r>
            <a:endParaRPr kumimoji="1" lang="zh-CN" altLang="en-US" sz="2400" dirty="0"/>
          </a:p>
        </p:txBody>
      </p: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712E2F4A-84AE-492E-05CA-8FAC72B83051}"/>
              </a:ext>
            </a:extLst>
          </p:cNvPr>
          <p:cNvCxnSpPr>
            <a:cxnSpLocks/>
            <a:stCxn id="66" idx="3"/>
            <a:endCxn id="11" idx="1"/>
          </p:cNvCxnSpPr>
          <p:nvPr/>
        </p:nvCxnSpPr>
        <p:spPr>
          <a:xfrm flipV="1">
            <a:off x="3169930" y="2383004"/>
            <a:ext cx="624594" cy="148109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DC9CA68-C5F3-D958-FF4E-1AB8CD2E456A}"/>
              </a:ext>
            </a:extLst>
          </p:cNvPr>
          <p:cNvCxnSpPr>
            <a:cxnSpLocks/>
            <a:stCxn id="15" idx="2"/>
            <a:endCxn id="67" idx="0"/>
          </p:cNvCxnSpPr>
          <p:nvPr/>
        </p:nvCxnSpPr>
        <p:spPr>
          <a:xfrm>
            <a:off x="4874645" y="3080547"/>
            <a:ext cx="4149062" cy="664579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43136984-808F-932E-958B-63B24935F9C3}"/>
              </a:ext>
            </a:extLst>
          </p:cNvPr>
          <p:cNvCxnSpPr>
            <a:cxnSpLocks/>
            <a:stCxn id="24" idx="2"/>
            <a:endCxn id="67" idx="0"/>
          </p:cNvCxnSpPr>
          <p:nvPr/>
        </p:nvCxnSpPr>
        <p:spPr>
          <a:xfrm>
            <a:off x="7659335" y="3053564"/>
            <a:ext cx="1364372" cy="691562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83E68394-CEC1-B263-120D-F6B47F40EC16}"/>
              </a:ext>
            </a:extLst>
          </p:cNvPr>
          <p:cNvCxnSpPr>
            <a:cxnSpLocks/>
            <a:stCxn id="32" idx="2"/>
            <a:endCxn id="67" idx="0"/>
          </p:cNvCxnSpPr>
          <p:nvPr/>
        </p:nvCxnSpPr>
        <p:spPr>
          <a:xfrm flipH="1">
            <a:off x="9023707" y="3207353"/>
            <a:ext cx="875786" cy="537773"/>
          </a:xfrm>
          <a:prstGeom prst="line">
            <a:avLst/>
          </a:prstGeom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DAFCA352-1391-7340-7210-12AD460347EB}"/>
              </a:ext>
            </a:extLst>
          </p:cNvPr>
          <p:cNvSpPr txBox="1"/>
          <p:nvPr/>
        </p:nvSpPr>
        <p:spPr>
          <a:xfrm>
            <a:off x="2413546" y="3740945"/>
            <a:ext cx="32174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ISAX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interfaces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RoCC</a:t>
            </a:r>
            <a:endParaRPr kumimoji="1" lang="en-US" altLang="zh-CN" sz="2400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CV-X-IF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...</a:t>
            </a:r>
            <a:endParaRPr kumimoji="1" lang="zh-CN" altLang="en-US" sz="2400" dirty="0"/>
          </a:p>
        </p:txBody>
      </p: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C06E405B-11DC-0CD2-47F2-53D8BF99F017}"/>
              </a:ext>
            </a:extLst>
          </p:cNvPr>
          <p:cNvCxnSpPr>
            <a:cxnSpLocks/>
            <a:stCxn id="31" idx="2"/>
            <a:endCxn id="79" idx="0"/>
          </p:cNvCxnSpPr>
          <p:nvPr/>
        </p:nvCxnSpPr>
        <p:spPr>
          <a:xfrm flipH="1">
            <a:off x="4022288" y="3104001"/>
            <a:ext cx="2504692" cy="63694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B7644853-3FA8-2943-EFEA-24C3EADA34BD}"/>
              </a:ext>
            </a:extLst>
          </p:cNvPr>
          <p:cNvSpPr txBox="1"/>
          <p:nvPr/>
        </p:nvSpPr>
        <p:spPr>
          <a:xfrm>
            <a:off x="1066414" y="5437992"/>
            <a:ext cx="10230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i="1" dirty="0">
                <a:solidFill>
                  <a:srgbClr val="FF0000"/>
                </a:solidFill>
              </a:rPr>
              <a:t>A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unified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abstraction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of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processor-ISAX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interface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is</a:t>
            </a:r>
            <a:r>
              <a:rPr kumimoji="1" lang="zh-CN" altLang="en-US" sz="3200" b="1" i="1" dirty="0">
                <a:solidFill>
                  <a:srgbClr val="FF0000"/>
                </a:solidFill>
              </a:rPr>
              <a:t> </a:t>
            </a:r>
            <a:r>
              <a:rPr kumimoji="1" lang="en-US" altLang="zh-CN" sz="3200" b="1" i="1" dirty="0">
                <a:solidFill>
                  <a:srgbClr val="FF0000"/>
                </a:solidFill>
              </a:rPr>
              <a:t>needed!</a:t>
            </a:r>
            <a:endParaRPr kumimoji="1" lang="zh-CN" altLang="en-US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25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30" grpId="0"/>
      <p:bldP spid="31" grpId="0"/>
      <p:bldP spid="32" grpId="0" animBg="1"/>
      <p:bldP spid="66" grpId="0"/>
      <p:bldP spid="67" grpId="0"/>
      <p:bldP spid="79" grpId="0"/>
      <p:bldP spid="8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DE075-B2F5-07FB-F9DA-EB1829CA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APS-</a:t>
            </a:r>
            <a:r>
              <a:rPr kumimoji="1" lang="en-US" altLang="zh-CN" b="1" dirty="0" err="1"/>
              <a:t>Itfc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6C6BD-FB35-19BF-04FB-AE246D0BF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transactional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abstraction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processor-ISAX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6C2F9E-A7A2-540F-963F-6C663C40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55E9DBB-1F54-5A6F-9A42-896C52DCD9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986C4E-7DCC-604D-B4B4-299F50B91F35}" type="datetime1">
              <a:rPr lang="zh-CN" altLang="en-US" smtClean="0"/>
              <a:t>2026/1/19</a:t>
            </a:fld>
            <a:endParaRPr 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295357E-CF71-9447-518A-12DA40CAF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718303"/>
              </p:ext>
            </p:extLst>
          </p:nvPr>
        </p:nvGraphicFramePr>
        <p:xfrm>
          <a:off x="6016412" y="2369218"/>
          <a:ext cx="5610012" cy="2966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8363">
                  <a:extLst>
                    <a:ext uri="{9D8B030D-6E8A-4147-A177-3AD203B41FA5}">
                      <a16:colId xmlns:a16="http://schemas.microsoft.com/office/drawing/2014/main" val="1108819330"/>
                    </a:ext>
                  </a:extLst>
                </a:gridCol>
                <a:gridCol w="3501649">
                  <a:extLst>
                    <a:ext uri="{9D8B030D-6E8A-4147-A177-3AD203B41FA5}">
                      <a16:colId xmlns:a16="http://schemas.microsoft.com/office/drawing/2014/main" val="1683325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Transaction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Semantics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Issue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Receive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ISAX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from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GPR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Receive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source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operands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8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Rd/</a:t>
                      </a:r>
                      <a:r>
                        <a:rPr lang="en-US" altLang="zh-CN" dirty="0" err="1"/>
                        <a:t>WrMem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Request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single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memory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Rd/</a:t>
                      </a:r>
                      <a:r>
                        <a:rPr lang="en-US" altLang="zh-CN" dirty="0" err="1"/>
                        <a:t>WrMem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Receive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single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memory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24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Rd/</a:t>
                      </a:r>
                      <a:r>
                        <a:rPr lang="en-US" altLang="zh-CN" dirty="0" err="1"/>
                        <a:t>WrBlkMem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Request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block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memory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83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Rd/</a:t>
                      </a:r>
                      <a:r>
                        <a:rPr lang="en-US" altLang="zh-CN" dirty="0" err="1"/>
                        <a:t>WrBlkMem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Receive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block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memory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37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final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result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682249"/>
                  </a:ext>
                </a:extLst>
              </a:tr>
            </a:tbl>
          </a:graphicData>
        </a:graphic>
      </p:graphicFrame>
      <p:pic>
        <p:nvPicPr>
          <p:cNvPr id="15" name="图片 1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FE98AB0-D797-0FAE-423E-7E92E26E3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2132856"/>
            <a:ext cx="5175353" cy="34690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C4B8D5-713D-515D-B7F8-874F4F541CCC}"/>
              </a:ext>
            </a:extLst>
          </p:cNvPr>
          <p:cNvSpPr/>
          <p:nvPr/>
        </p:nvSpPr>
        <p:spPr>
          <a:xfrm>
            <a:off x="6096000" y="2776747"/>
            <a:ext cx="1104224" cy="292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486927-C7B8-C529-9C44-4819877F0650}"/>
              </a:ext>
            </a:extLst>
          </p:cNvPr>
          <p:cNvSpPr/>
          <p:nvPr/>
        </p:nvSpPr>
        <p:spPr>
          <a:xfrm>
            <a:off x="8138460" y="2776747"/>
            <a:ext cx="3214124" cy="265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91519B-D6E1-2DED-7B9E-06416079D353}"/>
              </a:ext>
            </a:extLst>
          </p:cNvPr>
          <p:cNvSpPr/>
          <p:nvPr/>
        </p:nvSpPr>
        <p:spPr>
          <a:xfrm>
            <a:off x="6096000" y="3212973"/>
            <a:ext cx="11042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EA32FD-6D50-A4FC-24EA-413D3805E0BC}"/>
              </a:ext>
            </a:extLst>
          </p:cNvPr>
          <p:cNvSpPr/>
          <p:nvPr/>
        </p:nvSpPr>
        <p:spPr>
          <a:xfrm>
            <a:off x="6102896" y="3527589"/>
            <a:ext cx="1505272" cy="26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00310B-804B-CA50-5A56-E6EA1523354D}"/>
              </a:ext>
            </a:extLst>
          </p:cNvPr>
          <p:cNvSpPr/>
          <p:nvPr/>
        </p:nvSpPr>
        <p:spPr>
          <a:xfrm>
            <a:off x="6087421" y="3897589"/>
            <a:ext cx="1658496" cy="264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6E51DE-4E25-A463-5DD8-C05C426D0834}"/>
              </a:ext>
            </a:extLst>
          </p:cNvPr>
          <p:cNvSpPr/>
          <p:nvPr/>
        </p:nvSpPr>
        <p:spPr>
          <a:xfrm>
            <a:off x="6069792" y="4270653"/>
            <a:ext cx="1970424" cy="309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EAAC04-A8CD-14F1-AFFB-F281CD014FB7}"/>
              </a:ext>
            </a:extLst>
          </p:cNvPr>
          <p:cNvSpPr/>
          <p:nvPr/>
        </p:nvSpPr>
        <p:spPr>
          <a:xfrm>
            <a:off x="6102896" y="4630691"/>
            <a:ext cx="1937320" cy="270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263AEB-5923-B6F7-9A7D-A12FE98FE6C2}"/>
              </a:ext>
            </a:extLst>
          </p:cNvPr>
          <p:cNvSpPr/>
          <p:nvPr/>
        </p:nvSpPr>
        <p:spPr>
          <a:xfrm>
            <a:off x="6069792" y="5039214"/>
            <a:ext cx="1826408" cy="246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D8ECEB-8D26-DF0F-5572-B9DE28231C61}"/>
              </a:ext>
            </a:extLst>
          </p:cNvPr>
          <p:cNvSpPr/>
          <p:nvPr/>
        </p:nvSpPr>
        <p:spPr>
          <a:xfrm>
            <a:off x="8138460" y="3155310"/>
            <a:ext cx="3214124" cy="27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4F26D8-58CC-F75E-39B0-2DE1EA7BD34D}"/>
              </a:ext>
            </a:extLst>
          </p:cNvPr>
          <p:cNvSpPr/>
          <p:nvPr/>
        </p:nvSpPr>
        <p:spPr>
          <a:xfrm>
            <a:off x="8212584" y="3527589"/>
            <a:ext cx="3214124" cy="284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20D18D-D284-293B-AF51-7DE221823C84}"/>
              </a:ext>
            </a:extLst>
          </p:cNvPr>
          <p:cNvSpPr/>
          <p:nvPr/>
        </p:nvSpPr>
        <p:spPr>
          <a:xfrm>
            <a:off x="8212584" y="3897589"/>
            <a:ext cx="3214124" cy="27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12A4C8-5250-F380-775B-AEE270ADD7EA}"/>
              </a:ext>
            </a:extLst>
          </p:cNvPr>
          <p:cNvSpPr/>
          <p:nvPr/>
        </p:nvSpPr>
        <p:spPr>
          <a:xfrm>
            <a:off x="8138460" y="4269587"/>
            <a:ext cx="3214124" cy="264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19BBE8-A3C9-2C42-8B59-48733E6A1A9E}"/>
              </a:ext>
            </a:extLst>
          </p:cNvPr>
          <p:cNvSpPr/>
          <p:nvPr/>
        </p:nvSpPr>
        <p:spPr>
          <a:xfrm>
            <a:off x="8225529" y="4652588"/>
            <a:ext cx="3214124" cy="25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BE63F5-C72C-7595-D98D-690E920B4DB3}"/>
              </a:ext>
            </a:extLst>
          </p:cNvPr>
          <p:cNvSpPr/>
          <p:nvPr/>
        </p:nvSpPr>
        <p:spPr>
          <a:xfrm>
            <a:off x="8184232" y="5039657"/>
            <a:ext cx="325542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8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ECA14-FD12-3BCE-CEDF-803E797A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CEF44-910A-5C24-77B3-BA315563B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1319048" cy="5145438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designed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simplify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optimized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ISAXs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describes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ISAX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  <a:p>
            <a:pPr lvl="1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Untimed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behavior of ISAXs</a:t>
            </a:r>
          </a:p>
          <a:p>
            <a:pPr lvl="2"/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APS-</a:t>
            </a:r>
            <a:r>
              <a:rPr kumimoji="1" lang="en-US" altLang="zh-CN" b="1" dirty="0" err="1">
                <a:latin typeface="Calibri" panose="020F0502020204030204" pitchFamily="34" charset="0"/>
                <a:cs typeface="Calibri" panose="020F0502020204030204" pitchFamily="34" charset="0"/>
              </a:rPr>
              <a:t>iftc</a:t>
            </a:r>
            <a:endParaRPr kumimoji="1"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Scratchpad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Arithmetic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</a:p>
          <a:p>
            <a:pPr lvl="2"/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Optimization directives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BB5550-082A-7529-E987-DE495FAF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FEB3981-22DA-1F63-82DA-F026F439AD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032F0D-9EEE-9B47-AC3F-EB0CA5579E4A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折角形 7">
            <a:extLst>
              <a:ext uri="{FF2B5EF4-FFF2-40B4-BE49-F238E27FC236}">
                <a16:creationId xmlns:a16="http://schemas.microsoft.com/office/drawing/2014/main" id="{4CAB962D-B534-37E2-2C7C-559D633587D5}"/>
              </a:ext>
            </a:extLst>
          </p:cNvPr>
          <p:cNvSpPr/>
          <p:nvPr/>
        </p:nvSpPr>
        <p:spPr>
          <a:xfrm>
            <a:off x="6384032" y="2348880"/>
            <a:ext cx="3888432" cy="3674080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F89408-88CE-A0E6-6F5B-5EE5E319196C}"/>
              </a:ext>
            </a:extLst>
          </p:cNvPr>
          <p:cNvSpPr txBox="1"/>
          <p:nvPr/>
        </p:nvSpPr>
        <p:spPr>
          <a:xfrm>
            <a:off x="6600056" y="2477760"/>
            <a:ext cx="33505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#[</a:t>
            </a:r>
            <a:r>
              <a:rPr lang="en-US" altLang="zh-CN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7'b0101011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buNone/>
            </a:pP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#[</a:t>
            </a:r>
            <a:r>
              <a:rPr lang="en-US" altLang="zh-CN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funct7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7'b0000000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buNone/>
            </a:pPr>
            <a:r>
              <a:rPr lang="en-US" altLang="zh-CN" b="0" dirty="0" err="1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rtype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zh-CN" altLang="en-US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rs1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zh-CN" altLang="en-US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rs2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zh-CN" altLang="en-US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endParaRPr lang="en-US" altLang="zh-CN" b="0" dirty="0">
              <a:solidFill>
                <a:srgbClr val="24292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zh-CN" altLang="en-US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[rs1];</a:t>
            </a:r>
          </a:p>
          <a:p>
            <a:pPr>
              <a:buNone/>
            </a:pPr>
            <a:r>
              <a:rPr lang="zh-CN" altLang="en-US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[rs2];</a:t>
            </a:r>
          </a:p>
          <a:p>
            <a:pPr>
              <a:buNone/>
            </a:pPr>
            <a:r>
              <a:rPr lang="zh-CN" altLang="en-US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>
              <a:buNone/>
            </a:pPr>
            <a:r>
              <a:rPr lang="zh-CN" altLang="en-US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>
              <a:buNone/>
            </a:pPr>
            <a:r>
              <a:rPr lang="en-US" altLang="zh-CN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4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Login </a:t>
            </a:r>
            <a:r>
              <a:rPr lang="en-US" sz="2800" dirty="0"/>
              <a:t>our server</a:t>
            </a:r>
          </a:p>
          <a:p>
            <a:pPr lvl="1"/>
            <a:r>
              <a:rPr lang="en-US" sz="2400" u="sng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https://login.aps.ericlyun.me </a:t>
            </a:r>
            <a:endParaRPr lang="en-US" sz="2400" u="sng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/>
              <a:t>Enter </a:t>
            </a:r>
            <a:r>
              <a:rPr lang="en-US" sz="2400" dirty="0"/>
              <a:t>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A29943-F843-46AD-A170-62CE2914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FA61E-4645-49CE-930B-9D9386D5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"/>
          <a:stretch/>
        </p:blipFill>
        <p:spPr>
          <a:xfrm>
            <a:off x="6335727" y="1196751"/>
            <a:ext cx="5093463" cy="53285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6DD45D-6999-487D-817F-086E0916EA1A}"/>
              </a:ext>
            </a:extLst>
          </p:cNvPr>
          <p:cNvSpPr/>
          <p:nvPr/>
        </p:nvSpPr>
        <p:spPr>
          <a:xfrm>
            <a:off x="6600056" y="4365104"/>
            <a:ext cx="4320480" cy="369332"/>
          </a:xfrm>
          <a:custGeom>
            <a:avLst/>
            <a:gdLst>
              <a:gd name="csX0" fmla="*/ 0 w 4320480"/>
              <a:gd name="csY0" fmla="*/ 0 h 369332"/>
              <a:gd name="csX1" fmla="*/ 496855 w 4320480"/>
              <a:gd name="csY1" fmla="*/ 0 h 369332"/>
              <a:gd name="csX2" fmla="*/ 907301 w 4320480"/>
              <a:gd name="csY2" fmla="*/ 0 h 369332"/>
              <a:gd name="csX3" fmla="*/ 1533770 w 4320480"/>
              <a:gd name="csY3" fmla="*/ 0 h 369332"/>
              <a:gd name="csX4" fmla="*/ 2030626 w 4320480"/>
              <a:gd name="csY4" fmla="*/ 0 h 369332"/>
              <a:gd name="csX5" fmla="*/ 2527481 w 4320480"/>
              <a:gd name="csY5" fmla="*/ 0 h 369332"/>
              <a:gd name="csX6" fmla="*/ 3153950 w 4320480"/>
              <a:gd name="csY6" fmla="*/ 0 h 369332"/>
              <a:gd name="csX7" fmla="*/ 3607601 w 4320480"/>
              <a:gd name="csY7" fmla="*/ 0 h 369332"/>
              <a:gd name="csX8" fmla="*/ 4320480 w 4320480"/>
              <a:gd name="csY8" fmla="*/ 0 h 369332"/>
              <a:gd name="csX9" fmla="*/ 4320480 w 4320480"/>
              <a:gd name="csY9" fmla="*/ 369332 h 369332"/>
              <a:gd name="csX10" fmla="*/ 3866830 w 4320480"/>
              <a:gd name="csY10" fmla="*/ 369332 h 369332"/>
              <a:gd name="csX11" fmla="*/ 3326770 w 4320480"/>
              <a:gd name="csY11" fmla="*/ 369332 h 369332"/>
              <a:gd name="csX12" fmla="*/ 2829914 w 4320480"/>
              <a:gd name="csY12" fmla="*/ 369332 h 369332"/>
              <a:gd name="csX13" fmla="*/ 2203445 w 4320480"/>
              <a:gd name="csY13" fmla="*/ 369332 h 369332"/>
              <a:gd name="csX14" fmla="*/ 1576975 w 4320480"/>
              <a:gd name="csY14" fmla="*/ 369332 h 369332"/>
              <a:gd name="csX15" fmla="*/ 1123325 w 4320480"/>
              <a:gd name="csY15" fmla="*/ 369332 h 369332"/>
              <a:gd name="csX16" fmla="*/ 583265 w 4320480"/>
              <a:gd name="csY16" fmla="*/ 369332 h 369332"/>
              <a:gd name="csX17" fmla="*/ 0 w 4320480"/>
              <a:gd name="csY17" fmla="*/ 369332 h 369332"/>
              <a:gd name="csX18" fmla="*/ 0 w 4320480"/>
              <a:gd name="csY18" fmla="*/ 0 h 369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4320480" h="369332" extrusionOk="0">
                <a:moveTo>
                  <a:pt x="0" y="0"/>
                </a:moveTo>
                <a:cubicBezTo>
                  <a:pt x="236741" y="-9783"/>
                  <a:pt x="277162" y="14232"/>
                  <a:pt x="496855" y="0"/>
                </a:cubicBezTo>
                <a:cubicBezTo>
                  <a:pt x="716548" y="-14232"/>
                  <a:pt x="799630" y="8862"/>
                  <a:pt x="907301" y="0"/>
                </a:cubicBezTo>
                <a:cubicBezTo>
                  <a:pt x="1014972" y="-8862"/>
                  <a:pt x="1338731" y="74792"/>
                  <a:pt x="1533770" y="0"/>
                </a:cubicBezTo>
                <a:cubicBezTo>
                  <a:pt x="1728809" y="-74792"/>
                  <a:pt x="1889527" y="17346"/>
                  <a:pt x="2030626" y="0"/>
                </a:cubicBezTo>
                <a:cubicBezTo>
                  <a:pt x="2171725" y="-17346"/>
                  <a:pt x="2314584" y="52046"/>
                  <a:pt x="2527481" y="0"/>
                </a:cubicBezTo>
                <a:cubicBezTo>
                  <a:pt x="2740379" y="-52046"/>
                  <a:pt x="2899816" y="40495"/>
                  <a:pt x="3153950" y="0"/>
                </a:cubicBezTo>
                <a:cubicBezTo>
                  <a:pt x="3408084" y="-40495"/>
                  <a:pt x="3426641" y="49905"/>
                  <a:pt x="3607601" y="0"/>
                </a:cubicBezTo>
                <a:cubicBezTo>
                  <a:pt x="3788561" y="-49905"/>
                  <a:pt x="3990740" y="65947"/>
                  <a:pt x="4320480" y="0"/>
                </a:cubicBezTo>
                <a:cubicBezTo>
                  <a:pt x="4331935" y="83888"/>
                  <a:pt x="4293691" y="240328"/>
                  <a:pt x="4320480" y="369332"/>
                </a:cubicBezTo>
                <a:cubicBezTo>
                  <a:pt x="4124491" y="386369"/>
                  <a:pt x="4020034" y="337860"/>
                  <a:pt x="3866830" y="369332"/>
                </a:cubicBezTo>
                <a:cubicBezTo>
                  <a:pt x="3713626" y="400804"/>
                  <a:pt x="3579947" y="327796"/>
                  <a:pt x="3326770" y="369332"/>
                </a:cubicBezTo>
                <a:cubicBezTo>
                  <a:pt x="3073593" y="410868"/>
                  <a:pt x="3017511" y="343150"/>
                  <a:pt x="2829914" y="369332"/>
                </a:cubicBezTo>
                <a:cubicBezTo>
                  <a:pt x="2642317" y="395514"/>
                  <a:pt x="2365681" y="303538"/>
                  <a:pt x="2203445" y="369332"/>
                </a:cubicBezTo>
                <a:cubicBezTo>
                  <a:pt x="2041209" y="435126"/>
                  <a:pt x="1880297" y="345608"/>
                  <a:pt x="1576975" y="369332"/>
                </a:cubicBezTo>
                <a:cubicBezTo>
                  <a:pt x="1273653" y="393056"/>
                  <a:pt x="1214425" y="338433"/>
                  <a:pt x="1123325" y="369332"/>
                </a:cubicBezTo>
                <a:cubicBezTo>
                  <a:pt x="1032225" y="400231"/>
                  <a:pt x="741608" y="356863"/>
                  <a:pt x="583265" y="369332"/>
                </a:cubicBezTo>
                <a:cubicBezTo>
                  <a:pt x="424922" y="381801"/>
                  <a:pt x="143418" y="341627"/>
                  <a:pt x="0" y="369332"/>
                </a:cubicBezTo>
                <a:cubicBezTo>
                  <a:pt x="-15049" y="228689"/>
                  <a:pt x="10302" y="169547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1D4A17-38D5-4C7E-9BD5-1ED1D7EDA516}"/>
              </a:ext>
            </a:extLst>
          </p:cNvPr>
          <p:cNvSpPr txBox="1"/>
          <p:nvPr/>
        </p:nvSpPr>
        <p:spPr>
          <a:xfrm>
            <a:off x="2186348" y="4365104"/>
            <a:ext cx="43924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Here is the SSH command for connection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B2DFB852-BEA0-472E-85FA-A84720CD0540}"/>
              </a:ext>
            </a:extLst>
          </p:cNvPr>
          <p:cNvSpPr/>
          <p:nvPr/>
        </p:nvSpPr>
        <p:spPr>
          <a:xfrm>
            <a:off x="6280893" y="4405754"/>
            <a:ext cx="302541" cy="28803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FA2315A-C5CB-2824-0F0E-25FC0BB8F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5E0DF2-E2D1-3342-AB92-260B3EC63B53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950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6BF8A-ABB7-2449-8632-653C61C0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kumimoji="1" lang="zh-CN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53B880-8604-1CA2-1522-E4AA7D12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24C0364-24E0-6385-2058-922AB2F1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84C764-4635-F544-BBCF-CB881E14D1FA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7" name="折角形 6">
            <a:extLst>
              <a:ext uri="{FF2B5EF4-FFF2-40B4-BE49-F238E27FC236}">
                <a16:creationId xmlns:a16="http://schemas.microsoft.com/office/drawing/2014/main" id="{56A3AE1C-DF4C-578C-819E-28F49EBAB3F4}"/>
              </a:ext>
            </a:extLst>
          </p:cNvPr>
          <p:cNvSpPr/>
          <p:nvPr/>
        </p:nvSpPr>
        <p:spPr>
          <a:xfrm>
            <a:off x="792637" y="1993779"/>
            <a:ext cx="4481122" cy="405156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0AA841-DF0E-E96B-87F8-BE9431EAD48D}"/>
              </a:ext>
            </a:extLst>
          </p:cNvPr>
          <p:cNvSpPr txBox="1"/>
          <p:nvPr/>
        </p:nvSpPr>
        <p:spPr>
          <a:xfrm>
            <a:off x="1025286" y="2107235"/>
            <a:ext cx="371127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#[</a:t>
            </a:r>
            <a:r>
              <a:rPr lang="en-US" altLang="zh-CN" sz="20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7'b0101011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buNone/>
            </a:pP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#[</a:t>
            </a:r>
            <a:r>
              <a:rPr lang="en-US" altLang="zh-CN" sz="20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funct7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7'b0000000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buNone/>
            </a:pPr>
            <a:r>
              <a:rPr lang="en-US" altLang="zh-CN" sz="2000" b="0" dirty="0" err="1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rtype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rs1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rs2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u5</a:t>
            </a:r>
            <a:endParaRPr lang="en-US" altLang="zh-CN" sz="2000" b="0" dirty="0">
              <a:solidFill>
                <a:srgbClr val="24292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sz="20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[rs1];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sz="20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[rs2];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u32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>
              <a:buNone/>
            </a:pPr>
            <a:r>
              <a:rPr lang="zh-CN" altLang="en-US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altLang="zh-CN" sz="20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irf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n-US" altLang="zh-CN" sz="20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>
              <a:buNone/>
            </a:pPr>
            <a:r>
              <a:rPr lang="en-US" altLang="zh-CN" sz="20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14290F5B-DA57-0286-F312-C8871E599434}"/>
              </a:ext>
            </a:extLst>
          </p:cNvPr>
          <p:cNvSpPr/>
          <p:nvPr/>
        </p:nvSpPr>
        <p:spPr>
          <a:xfrm>
            <a:off x="4228782" y="2145520"/>
            <a:ext cx="216024" cy="648072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7D7BBF-2915-3680-18A9-81EDFE44C7CD}"/>
              </a:ext>
            </a:extLst>
          </p:cNvPr>
          <p:cNvSpPr txBox="1"/>
          <p:nvPr/>
        </p:nvSpPr>
        <p:spPr>
          <a:xfrm>
            <a:off x="4550306" y="2238723"/>
            <a:ext cx="195117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ISAX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encoding</a:t>
            </a:r>
            <a:endParaRPr kumimoji="1" lang="zh-CN" altLang="en-US" sz="2400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30B990B1-12CF-874D-2633-132EB7371635}"/>
              </a:ext>
            </a:extLst>
          </p:cNvPr>
          <p:cNvSpPr/>
          <p:nvPr/>
        </p:nvSpPr>
        <p:spPr>
          <a:xfrm>
            <a:off x="2783495" y="3140850"/>
            <a:ext cx="216024" cy="892460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A08270-9F0E-9775-689D-B0142BDF7376}"/>
              </a:ext>
            </a:extLst>
          </p:cNvPr>
          <p:cNvSpPr txBox="1"/>
          <p:nvPr/>
        </p:nvSpPr>
        <p:spPr>
          <a:xfrm>
            <a:off x="3258232" y="3171581"/>
            <a:ext cx="1791003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Operands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ISAX</a:t>
            </a:r>
            <a:endParaRPr kumimoji="1" lang="zh-CN" altLang="en-US" sz="2400" dirty="0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632DC661-5396-797A-E335-1573AD9C101C}"/>
              </a:ext>
            </a:extLst>
          </p:cNvPr>
          <p:cNvSpPr/>
          <p:nvPr/>
        </p:nvSpPr>
        <p:spPr>
          <a:xfrm>
            <a:off x="5480536" y="4337592"/>
            <a:ext cx="216024" cy="576064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D3CD5A-C2A9-176C-0465-BEB954EC537C}"/>
              </a:ext>
            </a:extLst>
          </p:cNvPr>
          <p:cNvSpPr txBox="1"/>
          <p:nvPr/>
        </p:nvSpPr>
        <p:spPr>
          <a:xfrm>
            <a:off x="5874359" y="4210125"/>
            <a:ext cx="177779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Read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source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sz="2400" dirty="0"/>
              <a:t>operands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85B7ACC-B4CD-B466-5467-2ED65D5F5CF0}"/>
              </a:ext>
            </a:extLst>
          </p:cNvPr>
          <p:cNvCxnSpPr>
            <a:cxnSpLocks/>
          </p:cNvCxnSpPr>
          <p:nvPr/>
        </p:nvCxnSpPr>
        <p:spPr>
          <a:xfrm>
            <a:off x="3376071" y="5456597"/>
            <a:ext cx="2348469" cy="0"/>
          </a:xfrm>
          <a:prstGeom prst="line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6AE925F-7172-77CA-7FA1-0AA16A43BEE3}"/>
              </a:ext>
            </a:extLst>
          </p:cNvPr>
          <p:cNvSpPr txBox="1"/>
          <p:nvPr/>
        </p:nvSpPr>
        <p:spPr>
          <a:xfrm>
            <a:off x="5921134" y="5303411"/>
            <a:ext cx="152843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Write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8EFB18B-6350-242A-06DB-D371D86C4BDC}"/>
              </a:ext>
            </a:extLst>
          </p:cNvPr>
          <p:cNvSpPr txBox="1"/>
          <p:nvPr/>
        </p:nvSpPr>
        <p:spPr>
          <a:xfrm>
            <a:off x="7829952" y="4387212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/>
              <a:t>GPR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Req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</a:t>
            </a:r>
            <a:endParaRPr kumimoji="1" lang="zh-CN" altLang="en-US" sz="2400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B05A5F-D38F-7DD9-2268-D2EEEBD18742}"/>
              </a:ext>
            </a:extLst>
          </p:cNvPr>
          <p:cNvSpPr txBox="1"/>
          <p:nvPr/>
        </p:nvSpPr>
        <p:spPr>
          <a:xfrm>
            <a:off x="7829952" y="5323893"/>
            <a:ext cx="3097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/>
              <a:t>Result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Resp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</a:t>
            </a:r>
            <a:endParaRPr kumimoji="1" lang="zh-CN" altLang="en-US" sz="2400" u="sng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49D68BE-50C2-5F1D-6303-83C2D7235B5E}"/>
              </a:ext>
            </a:extLst>
          </p:cNvPr>
          <p:cNvSpPr txBox="1"/>
          <p:nvPr/>
        </p:nvSpPr>
        <p:spPr>
          <a:xfrm>
            <a:off x="5921134" y="2915987"/>
            <a:ext cx="5827236" cy="1015663"/>
          </a:xfrm>
          <a:custGeom>
            <a:avLst/>
            <a:gdLst>
              <a:gd name="csX0" fmla="*/ 0 w 5827236"/>
              <a:gd name="csY0" fmla="*/ 0 h 1015663"/>
              <a:gd name="csX1" fmla="*/ 589198 w 5827236"/>
              <a:gd name="csY1" fmla="*/ 0 h 1015663"/>
              <a:gd name="csX2" fmla="*/ 1061852 w 5827236"/>
              <a:gd name="csY2" fmla="*/ 0 h 1015663"/>
              <a:gd name="csX3" fmla="*/ 1825867 w 5827236"/>
              <a:gd name="csY3" fmla="*/ 0 h 1015663"/>
              <a:gd name="csX4" fmla="*/ 2415066 w 5827236"/>
              <a:gd name="csY4" fmla="*/ 0 h 1015663"/>
              <a:gd name="csX5" fmla="*/ 3004264 w 5827236"/>
              <a:gd name="csY5" fmla="*/ 0 h 1015663"/>
              <a:gd name="csX6" fmla="*/ 3768279 w 5827236"/>
              <a:gd name="csY6" fmla="*/ 0 h 1015663"/>
              <a:gd name="csX7" fmla="*/ 4299205 w 5827236"/>
              <a:gd name="csY7" fmla="*/ 0 h 1015663"/>
              <a:gd name="csX8" fmla="*/ 5063221 w 5827236"/>
              <a:gd name="csY8" fmla="*/ 0 h 1015663"/>
              <a:gd name="csX9" fmla="*/ 5827236 w 5827236"/>
              <a:gd name="csY9" fmla="*/ 0 h 1015663"/>
              <a:gd name="csX10" fmla="*/ 5827236 w 5827236"/>
              <a:gd name="csY10" fmla="*/ 507832 h 1015663"/>
              <a:gd name="csX11" fmla="*/ 5827236 w 5827236"/>
              <a:gd name="csY11" fmla="*/ 1015663 h 1015663"/>
              <a:gd name="csX12" fmla="*/ 5121493 w 5827236"/>
              <a:gd name="csY12" fmla="*/ 1015663 h 1015663"/>
              <a:gd name="csX13" fmla="*/ 4357478 w 5827236"/>
              <a:gd name="csY13" fmla="*/ 1015663 h 1015663"/>
              <a:gd name="csX14" fmla="*/ 3593462 w 5827236"/>
              <a:gd name="csY14" fmla="*/ 1015663 h 1015663"/>
              <a:gd name="csX15" fmla="*/ 3062536 w 5827236"/>
              <a:gd name="csY15" fmla="*/ 1015663 h 1015663"/>
              <a:gd name="csX16" fmla="*/ 2415066 w 5827236"/>
              <a:gd name="csY16" fmla="*/ 1015663 h 1015663"/>
              <a:gd name="csX17" fmla="*/ 1651050 w 5827236"/>
              <a:gd name="csY17" fmla="*/ 1015663 h 1015663"/>
              <a:gd name="csX18" fmla="*/ 1003580 w 5827236"/>
              <a:gd name="csY18" fmla="*/ 1015663 h 1015663"/>
              <a:gd name="csX19" fmla="*/ 0 w 5827236"/>
              <a:gd name="csY19" fmla="*/ 1015663 h 1015663"/>
              <a:gd name="csX20" fmla="*/ 0 w 5827236"/>
              <a:gd name="csY20" fmla="*/ 528145 h 1015663"/>
              <a:gd name="csX21" fmla="*/ 0 w 5827236"/>
              <a:gd name="csY21" fmla="*/ 0 h 10156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5827236" h="1015663" extrusionOk="0">
                <a:moveTo>
                  <a:pt x="0" y="0"/>
                </a:moveTo>
                <a:cubicBezTo>
                  <a:pt x="291581" y="11667"/>
                  <a:pt x="399149" y="16059"/>
                  <a:pt x="589198" y="0"/>
                </a:cubicBezTo>
                <a:cubicBezTo>
                  <a:pt x="779247" y="-16059"/>
                  <a:pt x="900872" y="22828"/>
                  <a:pt x="1061852" y="0"/>
                </a:cubicBezTo>
                <a:cubicBezTo>
                  <a:pt x="1222832" y="-22828"/>
                  <a:pt x="1524931" y="21568"/>
                  <a:pt x="1825867" y="0"/>
                </a:cubicBezTo>
                <a:cubicBezTo>
                  <a:pt x="2126804" y="-21568"/>
                  <a:pt x="2153062" y="-4149"/>
                  <a:pt x="2415066" y="0"/>
                </a:cubicBezTo>
                <a:cubicBezTo>
                  <a:pt x="2677070" y="4149"/>
                  <a:pt x="2765594" y="-25071"/>
                  <a:pt x="3004264" y="0"/>
                </a:cubicBezTo>
                <a:cubicBezTo>
                  <a:pt x="3242934" y="25071"/>
                  <a:pt x="3582118" y="-35687"/>
                  <a:pt x="3768279" y="0"/>
                </a:cubicBezTo>
                <a:cubicBezTo>
                  <a:pt x="3954441" y="35687"/>
                  <a:pt x="4151515" y="9670"/>
                  <a:pt x="4299205" y="0"/>
                </a:cubicBezTo>
                <a:cubicBezTo>
                  <a:pt x="4446895" y="-9670"/>
                  <a:pt x="4697859" y="32451"/>
                  <a:pt x="5063221" y="0"/>
                </a:cubicBezTo>
                <a:cubicBezTo>
                  <a:pt x="5428583" y="-32451"/>
                  <a:pt x="5580409" y="-22552"/>
                  <a:pt x="5827236" y="0"/>
                </a:cubicBezTo>
                <a:cubicBezTo>
                  <a:pt x="5810304" y="145445"/>
                  <a:pt x="5845165" y="272357"/>
                  <a:pt x="5827236" y="507832"/>
                </a:cubicBezTo>
                <a:cubicBezTo>
                  <a:pt x="5809307" y="743307"/>
                  <a:pt x="5839950" y="779709"/>
                  <a:pt x="5827236" y="1015663"/>
                </a:cubicBezTo>
                <a:cubicBezTo>
                  <a:pt x="5545325" y="995593"/>
                  <a:pt x="5361674" y="1024607"/>
                  <a:pt x="5121493" y="1015663"/>
                </a:cubicBezTo>
                <a:cubicBezTo>
                  <a:pt x="4881312" y="1006719"/>
                  <a:pt x="4544786" y="980820"/>
                  <a:pt x="4357478" y="1015663"/>
                </a:cubicBezTo>
                <a:cubicBezTo>
                  <a:pt x="4170170" y="1050506"/>
                  <a:pt x="3869089" y="1005084"/>
                  <a:pt x="3593462" y="1015663"/>
                </a:cubicBezTo>
                <a:cubicBezTo>
                  <a:pt x="3317835" y="1026242"/>
                  <a:pt x="3236424" y="1005916"/>
                  <a:pt x="3062536" y="1015663"/>
                </a:cubicBezTo>
                <a:cubicBezTo>
                  <a:pt x="2888648" y="1025410"/>
                  <a:pt x="2710549" y="1043260"/>
                  <a:pt x="2415066" y="1015663"/>
                </a:cubicBezTo>
                <a:cubicBezTo>
                  <a:pt x="2119583" y="988067"/>
                  <a:pt x="1925478" y="1010905"/>
                  <a:pt x="1651050" y="1015663"/>
                </a:cubicBezTo>
                <a:cubicBezTo>
                  <a:pt x="1376622" y="1020421"/>
                  <a:pt x="1310909" y="1031634"/>
                  <a:pt x="1003580" y="1015663"/>
                </a:cubicBezTo>
                <a:cubicBezTo>
                  <a:pt x="696251" y="999693"/>
                  <a:pt x="407834" y="971927"/>
                  <a:pt x="0" y="1015663"/>
                </a:cubicBezTo>
                <a:cubicBezTo>
                  <a:pt x="-3268" y="884539"/>
                  <a:pt x="8040" y="733653"/>
                  <a:pt x="0" y="528145"/>
                </a:cubicBezTo>
                <a:cubicBezTo>
                  <a:pt x="-8040" y="322637"/>
                  <a:pt x="-205" y="11286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synthesis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flow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$APS/tutorial/outputs/hello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./tutorial/s1-hello-synth.sh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579D6B-971E-0213-1E9A-5D3DF1EAA7B3}"/>
              </a:ext>
            </a:extLst>
          </p:cNvPr>
          <p:cNvSpPr txBox="1"/>
          <p:nvPr/>
        </p:nvSpPr>
        <p:spPr>
          <a:xfrm>
            <a:off x="792637" y="1317227"/>
            <a:ext cx="4275529" cy="400110"/>
          </a:xfrm>
          <a:custGeom>
            <a:avLst/>
            <a:gdLst>
              <a:gd name="csX0" fmla="*/ 0 w 4275529"/>
              <a:gd name="csY0" fmla="*/ 0 h 400110"/>
              <a:gd name="csX1" fmla="*/ 568035 w 4275529"/>
              <a:gd name="csY1" fmla="*/ 0 h 400110"/>
              <a:gd name="csX2" fmla="*/ 1050559 w 4275529"/>
              <a:gd name="csY2" fmla="*/ 0 h 400110"/>
              <a:gd name="csX3" fmla="*/ 1746859 w 4275529"/>
              <a:gd name="csY3" fmla="*/ 0 h 400110"/>
              <a:gd name="csX4" fmla="*/ 2314894 w 4275529"/>
              <a:gd name="csY4" fmla="*/ 0 h 400110"/>
              <a:gd name="csX5" fmla="*/ 2882928 w 4275529"/>
              <a:gd name="csY5" fmla="*/ 0 h 400110"/>
              <a:gd name="csX6" fmla="*/ 3579229 w 4275529"/>
              <a:gd name="csY6" fmla="*/ 0 h 400110"/>
              <a:gd name="csX7" fmla="*/ 4275529 w 4275529"/>
              <a:gd name="csY7" fmla="*/ 0 h 400110"/>
              <a:gd name="csX8" fmla="*/ 4275529 w 4275529"/>
              <a:gd name="csY8" fmla="*/ 400110 h 400110"/>
              <a:gd name="csX9" fmla="*/ 3750250 w 4275529"/>
              <a:gd name="csY9" fmla="*/ 400110 h 400110"/>
              <a:gd name="csX10" fmla="*/ 3139460 w 4275529"/>
              <a:gd name="csY10" fmla="*/ 400110 h 400110"/>
              <a:gd name="csX11" fmla="*/ 2528670 w 4275529"/>
              <a:gd name="csY11" fmla="*/ 400110 h 400110"/>
              <a:gd name="csX12" fmla="*/ 1960635 w 4275529"/>
              <a:gd name="csY12" fmla="*/ 400110 h 400110"/>
              <a:gd name="csX13" fmla="*/ 1264335 w 4275529"/>
              <a:gd name="csY13" fmla="*/ 400110 h 400110"/>
              <a:gd name="csX14" fmla="*/ 568035 w 4275529"/>
              <a:gd name="csY14" fmla="*/ 400110 h 400110"/>
              <a:gd name="csX15" fmla="*/ 0 w 4275529"/>
              <a:gd name="csY15" fmla="*/ 400110 h 400110"/>
              <a:gd name="csX16" fmla="*/ 0 w 4275529"/>
              <a:gd name="csY16" fmla="*/ 0 h 4001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75529" h="400110" extrusionOk="0">
                <a:moveTo>
                  <a:pt x="0" y="0"/>
                </a:moveTo>
                <a:cubicBezTo>
                  <a:pt x="279661" y="18466"/>
                  <a:pt x="402426" y="-22416"/>
                  <a:pt x="568035" y="0"/>
                </a:cubicBezTo>
                <a:cubicBezTo>
                  <a:pt x="733645" y="22416"/>
                  <a:pt x="924280" y="-8120"/>
                  <a:pt x="1050559" y="0"/>
                </a:cubicBezTo>
                <a:cubicBezTo>
                  <a:pt x="1176838" y="8120"/>
                  <a:pt x="1569752" y="-24304"/>
                  <a:pt x="1746859" y="0"/>
                </a:cubicBezTo>
                <a:cubicBezTo>
                  <a:pt x="1923966" y="24304"/>
                  <a:pt x="2167402" y="-17647"/>
                  <a:pt x="2314894" y="0"/>
                </a:cubicBezTo>
                <a:cubicBezTo>
                  <a:pt x="2462387" y="17647"/>
                  <a:pt x="2702109" y="25964"/>
                  <a:pt x="2882928" y="0"/>
                </a:cubicBezTo>
                <a:cubicBezTo>
                  <a:pt x="3063747" y="-25964"/>
                  <a:pt x="3352953" y="-7548"/>
                  <a:pt x="3579229" y="0"/>
                </a:cubicBezTo>
                <a:cubicBezTo>
                  <a:pt x="3805505" y="7548"/>
                  <a:pt x="4135903" y="-1278"/>
                  <a:pt x="4275529" y="0"/>
                </a:cubicBezTo>
                <a:cubicBezTo>
                  <a:pt x="4267545" y="92749"/>
                  <a:pt x="4271659" y="225066"/>
                  <a:pt x="4275529" y="400110"/>
                </a:cubicBezTo>
                <a:cubicBezTo>
                  <a:pt x="4052665" y="389462"/>
                  <a:pt x="3992249" y="407118"/>
                  <a:pt x="3750250" y="400110"/>
                </a:cubicBezTo>
                <a:cubicBezTo>
                  <a:pt x="3508251" y="393102"/>
                  <a:pt x="3298536" y="407125"/>
                  <a:pt x="3139460" y="400110"/>
                </a:cubicBezTo>
                <a:cubicBezTo>
                  <a:pt x="2980384" y="393096"/>
                  <a:pt x="2793199" y="425094"/>
                  <a:pt x="2528670" y="400110"/>
                </a:cubicBezTo>
                <a:cubicBezTo>
                  <a:pt x="2264141" y="375127"/>
                  <a:pt x="2215638" y="392332"/>
                  <a:pt x="1960635" y="400110"/>
                </a:cubicBezTo>
                <a:cubicBezTo>
                  <a:pt x="1705633" y="407888"/>
                  <a:pt x="1590681" y="372901"/>
                  <a:pt x="1264335" y="400110"/>
                </a:cubicBezTo>
                <a:cubicBezTo>
                  <a:pt x="937989" y="427319"/>
                  <a:pt x="805514" y="390184"/>
                  <a:pt x="568035" y="400110"/>
                </a:cubicBezTo>
                <a:cubicBezTo>
                  <a:pt x="330556" y="410036"/>
                  <a:pt x="248908" y="387974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$APS/tutorial/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hello.cadl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/>
      <p:bldP spid="21" grpId="0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EA381-A2FA-7319-8F32-5BB61BFBE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Software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7B26B6-42C8-9602-4892-D7C04E07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89C28FE-39B0-5DD0-EA7A-81AC05A7D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87E694-AB6D-144E-82D7-2BD36743D2EF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FBD55-74C9-1857-46D9-6F923B93C706}"/>
              </a:ext>
            </a:extLst>
          </p:cNvPr>
          <p:cNvSpPr txBox="1"/>
          <p:nvPr/>
        </p:nvSpPr>
        <p:spPr>
          <a:xfrm>
            <a:off x="1847528" y="4651961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GeMV</a:t>
            </a:r>
            <a:r>
              <a:rPr lang="en-US" altLang="zh-CN" sz="2000" b="1" dirty="0"/>
              <a:t> in C using two for-loops</a:t>
            </a:r>
            <a:endParaRPr lang="zh-CN" altLang="en-US" sz="20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BCE003-DEE3-8E79-1D07-B5B5F5547F0E}"/>
              </a:ext>
            </a:extLst>
          </p:cNvPr>
          <p:cNvGrpSpPr/>
          <p:nvPr/>
        </p:nvGrpSpPr>
        <p:grpSpPr>
          <a:xfrm>
            <a:off x="1967342" y="2024787"/>
            <a:ext cx="4399031" cy="2459838"/>
            <a:chOff x="4382592" y="991069"/>
            <a:chExt cx="4399031" cy="2459838"/>
          </a:xfrm>
        </p:grpSpPr>
        <p:sp>
          <p:nvSpPr>
            <p:cNvPr id="9" name="折角形 8">
              <a:extLst>
                <a:ext uri="{FF2B5EF4-FFF2-40B4-BE49-F238E27FC236}">
                  <a16:creationId xmlns:a16="http://schemas.microsoft.com/office/drawing/2014/main" id="{697B5BBA-AE88-7472-CB6A-5414DDE339E3}"/>
                </a:ext>
              </a:extLst>
            </p:cNvPr>
            <p:cNvSpPr/>
            <p:nvPr/>
          </p:nvSpPr>
          <p:spPr>
            <a:xfrm>
              <a:off x="4382592" y="991069"/>
              <a:ext cx="4399031" cy="2459838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529ACB-784C-BC02-D645-CBA2A61B5EA1}"/>
                </a:ext>
              </a:extLst>
            </p:cNvPr>
            <p:cNvSpPr txBox="1"/>
            <p:nvPr/>
          </p:nvSpPr>
          <p:spPr>
            <a:xfrm>
              <a:off x="4511824" y="1142583"/>
              <a:ext cx="411042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++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pPr>
                <a:buNone/>
              </a:pPr>
              <a:r>
                <a:rPr lang="zh-CN" altLang="en-US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acc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>
                <a:buNone/>
              </a:pPr>
              <a:r>
                <a:rPr lang="zh-CN" altLang="en-US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j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; j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j</a:t>
              </a:r>
              <a:r>
                <a:rPr lang="en-US" altLang="zh-CN" b="0" dirty="0" err="1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++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pPr>
                <a:buNone/>
              </a:pPr>
              <a:r>
                <a:rPr lang="zh-CN" altLang="en-US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acc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+=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a[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][j]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b[j];</a:t>
              </a:r>
            </a:p>
            <a:p>
              <a:pPr>
                <a:buNone/>
              </a:pPr>
              <a:r>
                <a:rPr lang="zh-CN" altLang="en-US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buNone/>
              </a:pPr>
              <a:r>
                <a:rPr lang="zh-CN" altLang="en-US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c[</a:t>
              </a:r>
              <a:r>
                <a:rPr lang="en-US" altLang="zh-CN" b="0" dirty="0" err="1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 </a:t>
              </a:r>
              <a:r>
                <a:rPr lang="en-US" altLang="zh-CN" b="0" dirty="0">
                  <a:solidFill>
                    <a:srgbClr val="D73A4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acc;</a:t>
              </a:r>
            </a:p>
            <a:p>
              <a:pPr>
                <a:buNone/>
              </a:pPr>
              <a:r>
                <a:rPr lang="en-US" altLang="zh-CN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endPara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081D16BD-82FC-7A52-C7DF-D591A889969E}"/>
              </a:ext>
            </a:extLst>
          </p:cNvPr>
          <p:cNvGrpSpPr/>
          <p:nvPr/>
        </p:nvGrpSpPr>
        <p:grpSpPr>
          <a:xfrm>
            <a:off x="6989208" y="2420411"/>
            <a:ext cx="2683811" cy="1797114"/>
            <a:chOff x="6868035" y="2487506"/>
            <a:chExt cx="2683811" cy="17971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F0C3CA-AB9C-839E-5C75-1D23172AA5C9}"/>
                </a:ext>
              </a:extLst>
            </p:cNvPr>
            <p:cNvSpPr/>
            <p:nvPr/>
          </p:nvSpPr>
          <p:spPr>
            <a:xfrm>
              <a:off x="8747687" y="3485876"/>
              <a:ext cx="155289" cy="1552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942679-43C2-2A0B-906E-EE8364777E5C}"/>
                </a:ext>
              </a:extLst>
            </p:cNvPr>
            <p:cNvSpPr/>
            <p:nvPr/>
          </p:nvSpPr>
          <p:spPr>
            <a:xfrm>
              <a:off x="8747687" y="3692928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2CA53C9-67FC-C75D-80C4-201AC4206D76}"/>
                </a:ext>
              </a:extLst>
            </p:cNvPr>
            <p:cNvSpPr/>
            <p:nvPr/>
          </p:nvSpPr>
          <p:spPr>
            <a:xfrm>
              <a:off x="8747687" y="3912458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296825-3996-8494-F211-F40F6D34AD56}"/>
                </a:ext>
              </a:extLst>
            </p:cNvPr>
            <p:cNvSpPr/>
            <p:nvPr/>
          </p:nvSpPr>
          <p:spPr>
            <a:xfrm>
              <a:off x="8747687" y="412933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B4297EE-B930-01D1-F764-9379768FBB1C}"/>
                </a:ext>
              </a:extLst>
            </p:cNvPr>
            <p:cNvSpPr/>
            <p:nvPr/>
          </p:nvSpPr>
          <p:spPr>
            <a:xfrm>
              <a:off x="7758801" y="3459129"/>
              <a:ext cx="155289" cy="155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DB1BAA-0973-AAB9-1B38-033D391E45D5}"/>
                </a:ext>
              </a:extLst>
            </p:cNvPr>
            <p:cNvSpPr/>
            <p:nvPr/>
          </p:nvSpPr>
          <p:spPr>
            <a:xfrm>
              <a:off x="7575217" y="3459129"/>
              <a:ext cx="155289" cy="155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5D760BF-4E07-D3F2-1D9F-43FA0FD027E8}"/>
                </a:ext>
              </a:extLst>
            </p:cNvPr>
            <p:cNvSpPr/>
            <p:nvPr/>
          </p:nvSpPr>
          <p:spPr>
            <a:xfrm>
              <a:off x="8125971" y="3459129"/>
              <a:ext cx="155289" cy="155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87C54FE-2DB3-63D5-524B-782FB74994A4}"/>
                </a:ext>
              </a:extLst>
            </p:cNvPr>
            <p:cNvSpPr/>
            <p:nvPr/>
          </p:nvSpPr>
          <p:spPr>
            <a:xfrm>
              <a:off x="7942386" y="3459129"/>
              <a:ext cx="155289" cy="155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BD8F45C-D4C1-6A04-0F5F-8751D8C25683}"/>
                </a:ext>
              </a:extLst>
            </p:cNvPr>
            <p:cNvSpPr/>
            <p:nvPr/>
          </p:nvSpPr>
          <p:spPr>
            <a:xfrm>
              <a:off x="7758801" y="366618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A55B7EF-17EA-9BAD-720B-3FBD21187A20}"/>
                </a:ext>
              </a:extLst>
            </p:cNvPr>
            <p:cNvSpPr/>
            <p:nvPr/>
          </p:nvSpPr>
          <p:spPr>
            <a:xfrm>
              <a:off x="7575217" y="366618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F132D6F-3B3C-7072-E469-B964C0BC6C73}"/>
                </a:ext>
              </a:extLst>
            </p:cNvPr>
            <p:cNvSpPr/>
            <p:nvPr/>
          </p:nvSpPr>
          <p:spPr>
            <a:xfrm>
              <a:off x="8125971" y="366618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85BA620-FA3A-6266-B2C9-5388C3CE6301}"/>
                </a:ext>
              </a:extLst>
            </p:cNvPr>
            <p:cNvSpPr/>
            <p:nvPr/>
          </p:nvSpPr>
          <p:spPr>
            <a:xfrm>
              <a:off x="7942386" y="366618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00EEB3A-9746-9517-119E-30C639591F90}"/>
                </a:ext>
              </a:extLst>
            </p:cNvPr>
            <p:cNvSpPr/>
            <p:nvPr/>
          </p:nvSpPr>
          <p:spPr>
            <a:xfrm>
              <a:off x="7758801" y="3885710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89DF5D2-836A-13E0-E195-B4EB32D6F6DA}"/>
                </a:ext>
              </a:extLst>
            </p:cNvPr>
            <p:cNvSpPr/>
            <p:nvPr/>
          </p:nvSpPr>
          <p:spPr>
            <a:xfrm>
              <a:off x="7575217" y="3885710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0E670AD-BD26-EDA3-0492-4CD15DB3D9E1}"/>
                </a:ext>
              </a:extLst>
            </p:cNvPr>
            <p:cNvSpPr/>
            <p:nvPr/>
          </p:nvSpPr>
          <p:spPr>
            <a:xfrm>
              <a:off x="8125971" y="3885710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11EFEB1-A902-94DD-E0B2-42A3BDBFB4A4}"/>
                </a:ext>
              </a:extLst>
            </p:cNvPr>
            <p:cNvSpPr/>
            <p:nvPr/>
          </p:nvSpPr>
          <p:spPr>
            <a:xfrm>
              <a:off x="7942386" y="3885710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545F906-8DA4-C4AD-E7F2-686A23B1CCAB}"/>
                </a:ext>
              </a:extLst>
            </p:cNvPr>
            <p:cNvSpPr/>
            <p:nvPr/>
          </p:nvSpPr>
          <p:spPr>
            <a:xfrm>
              <a:off x="7758801" y="4102584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318022E-FB7E-9F7B-7666-88626DEE6243}"/>
                </a:ext>
              </a:extLst>
            </p:cNvPr>
            <p:cNvSpPr/>
            <p:nvPr/>
          </p:nvSpPr>
          <p:spPr>
            <a:xfrm>
              <a:off x="7575217" y="4102584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061E574-30C2-48D7-DD4B-B2952F67CA8E}"/>
                </a:ext>
              </a:extLst>
            </p:cNvPr>
            <p:cNvSpPr/>
            <p:nvPr/>
          </p:nvSpPr>
          <p:spPr>
            <a:xfrm>
              <a:off x="8125971" y="4102584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875BAD1-BBC2-08F7-EB1F-7987B10A7393}"/>
                </a:ext>
              </a:extLst>
            </p:cNvPr>
            <p:cNvSpPr/>
            <p:nvPr/>
          </p:nvSpPr>
          <p:spPr>
            <a:xfrm>
              <a:off x="7942386" y="4102584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39A7BEF8-5B9F-0006-F101-B7DB24C3F5C2}"/>
                </a:ext>
              </a:extLst>
            </p:cNvPr>
            <p:cNvSpPr/>
            <p:nvPr/>
          </p:nvSpPr>
          <p:spPr>
            <a:xfrm>
              <a:off x="8747542" y="2487506"/>
              <a:ext cx="155289" cy="1552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32E602E1-4AFC-7780-EE9D-0B326C0D85D7}"/>
                </a:ext>
              </a:extLst>
            </p:cNvPr>
            <p:cNvSpPr/>
            <p:nvPr/>
          </p:nvSpPr>
          <p:spPr>
            <a:xfrm>
              <a:off x="8747542" y="2694558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AEA8025-B7B6-609E-AA55-AFF943A7E46C}"/>
                </a:ext>
              </a:extLst>
            </p:cNvPr>
            <p:cNvSpPr/>
            <p:nvPr/>
          </p:nvSpPr>
          <p:spPr>
            <a:xfrm>
              <a:off x="8747542" y="2914088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7F93F45-DBDC-A551-F386-EAEA7BC920BF}"/>
                </a:ext>
              </a:extLst>
            </p:cNvPr>
            <p:cNvSpPr/>
            <p:nvPr/>
          </p:nvSpPr>
          <p:spPr>
            <a:xfrm>
              <a:off x="8747542" y="3130961"/>
              <a:ext cx="155289" cy="15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1B460562-DA71-5D5A-DA0D-4CC29E1538A8}"/>
                </a:ext>
              </a:extLst>
            </p:cNvPr>
            <p:cNvSpPr txBox="1"/>
            <p:nvPr/>
          </p:nvSpPr>
          <p:spPr>
            <a:xfrm>
              <a:off x="7820601" y="3595431"/>
              <a:ext cx="266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A</a:t>
              </a:r>
              <a:endParaRPr lang="zh-CN" altLang="en-US" sz="2800" b="1" dirty="0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1E53D29-344A-F0FB-931D-288E30CB94BE}"/>
                </a:ext>
              </a:extLst>
            </p:cNvPr>
            <p:cNvSpPr txBox="1"/>
            <p:nvPr/>
          </p:nvSpPr>
          <p:spPr>
            <a:xfrm>
              <a:off x="8496574" y="2619526"/>
              <a:ext cx="266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B</a:t>
              </a:r>
              <a:endParaRPr lang="zh-CN" altLang="en-US" sz="2800" b="1" dirty="0"/>
            </a:p>
          </p:txBody>
        </p:sp>
        <p:sp>
          <p:nvSpPr>
            <p:cNvPr id="99" name="左大括号 98">
              <a:extLst>
                <a:ext uri="{FF2B5EF4-FFF2-40B4-BE49-F238E27FC236}">
                  <a16:creationId xmlns:a16="http://schemas.microsoft.com/office/drawing/2014/main" id="{8D81DACD-43FB-32AD-86E8-E74ACE0F38EE}"/>
                </a:ext>
              </a:extLst>
            </p:cNvPr>
            <p:cNvSpPr/>
            <p:nvPr/>
          </p:nvSpPr>
          <p:spPr>
            <a:xfrm rot="5400000">
              <a:off x="7841924" y="2850761"/>
              <a:ext cx="200922" cy="750653"/>
            </a:xfrm>
            <a:prstGeom prst="lef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D147AAB-4406-1AA2-FD8A-195037C5CEA5}"/>
                </a:ext>
              </a:extLst>
            </p:cNvPr>
            <p:cNvSpPr txBox="1"/>
            <p:nvPr/>
          </p:nvSpPr>
          <p:spPr>
            <a:xfrm>
              <a:off x="6868035" y="3688065"/>
              <a:ext cx="266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i</a:t>
              </a:r>
              <a:endParaRPr lang="zh-CN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37F513E9-71D1-9828-D9C8-CE1B541C3FAA}"/>
                </a:ext>
              </a:extLst>
            </p:cNvPr>
            <p:cNvSpPr txBox="1"/>
            <p:nvPr/>
          </p:nvSpPr>
          <p:spPr>
            <a:xfrm>
              <a:off x="7820601" y="2704531"/>
              <a:ext cx="266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j</a:t>
              </a:r>
              <a:endParaRPr lang="zh-CN" altLang="en-US" dirty="0"/>
            </a:p>
          </p:txBody>
        </p:sp>
        <p:sp>
          <p:nvSpPr>
            <p:cNvPr id="103" name="左大括号 102">
              <a:extLst>
                <a:ext uri="{FF2B5EF4-FFF2-40B4-BE49-F238E27FC236}">
                  <a16:creationId xmlns:a16="http://schemas.microsoft.com/office/drawing/2014/main" id="{D04791CD-37A3-65B7-859A-E4FA94ED22A8}"/>
                </a:ext>
              </a:extLst>
            </p:cNvPr>
            <p:cNvSpPr/>
            <p:nvPr/>
          </p:nvSpPr>
          <p:spPr>
            <a:xfrm>
              <a:off x="7162952" y="3497405"/>
              <a:ext cx="200922" cy="750653"/>
            </a:xfrm>
            <a:prstGeom prst="lef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3A6FEB8-7A29-BA92-09A7-18BBF069EC61}"/>
                </a:ext>
              </a:extLst>
            </p:cNvPr>
            <p:cNvSpPr txBox="1"/>
            <p:nvPr/>
          </p:nvSpPr>
          <p:spPr>
            <a:xfrm>
              <a:off x="8491519" y="3586607"/>
              <a:ext cx="266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/>
                <a:t>C</a:t>
              </a:r>
              <a:endParaRPr lang="zh-CN" altLang="en-US" sz="2800" b="1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C782AA4-F106-8E6C-7B65-4030A5D510F1}"/>
                </a:ext>
              </a:extLst>
            </p:cNvPr>
            <p:cNvSpPr txBox="1"/>
            <p:nvPr/>
          </p:nvSpPr>
          <p:spPr>
            <a:xfrm>
              <a:off x="9285225" y="3718688"/>
              <a:ext cx="266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i</a:t>
              </a:r>
              <a:endParaRPr lang="zh-CN" altLang="en-US" dirty="0"/>
            </a:p>
          </p:txBody>
        </p:sp>
        <p:sp>
          <p:nvSpPr>
            <p:cNvPr id="106" name="左大括号 105">
              <a:extLst>
                <a:ext uri="{FF2B5EF4-FFF2-40B4-BE49-F238E27FC236}">
                  <a16:creationId xmlns:a16="http://schemas.microsoft.com/office/drawing/2014/main" id="{613435A1-4CF5-1297-FC2B-CE194F51090F}"/>
                </a:ext>
              </a:extLst>
            </p:cNvPr>
            <p:cNvSpPr/>
            <p:nvPr/>
          </p:nvSpPr>
          <p:spPr>
            <a:xfrm rot="10800000">
              <a:off x="9045623" y="3528028"/>
              <a:ext cx="200922" cy="750653"/>
            </a:xfrm>
            <a:prstGeom prst="lef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8B93C1AD-362D-2692-54CB-61C78BDC760B}"/>
                </a:ext>
              </a:extLst>
            </p:cNvPr>
            <p:cNvSpPr txBox="1"/>
            <p:nvPr/>
          </p:nvSpPr>
          <p:spPr>
            <a:xfrm>
              <a:off x="9285225" y="2726257"/>
              <a:ext cx="266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j</a:t>
              </a:r>
              <a:endParaRPr lang="zh-CN" altLang="en-US" dirty="0"/>
            </a:p>
          </p:txBody>
        </p:sp>
        <p:sp>
          <p:nvSpPr>
            <p:cNvPr id="108" name="左大括号 107">
              <a:extLst>
                <a:ext uri="{FF2B5EF4-FFF2-40B4-BE49-F238E27FC236}">
                  <a16:creationId xmlns:a16="http://schemas.microsoft.com/office/drawing/2014/main" id="{DA84FD3D-C754-0A80-5624-89BFCE49352F}"/>
                </a:ext>
              </a:extLst>
            </p:cNvPr>
            <p:cNvSpPr/>
            <p:nvPr/>
          </p:nvSpPr>
          <p:spPr>
            <a:xfrm rot="10800000">
              <a:off x="9045623" y="2535597"/>
              <a:ext cx="200922" cy="750653"/>
            </a:xfrm>
            <a:prstGeom prst="lef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8782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B3F3A-0F1F-482B-BDE5-A2F04973F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83C36-21B1-EBEF-A981-78F539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Scratchpad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Memory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16D7A5-8AEA-ED83-6374-3A81B298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6018742-4570-A5A0-D077-21240F7512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69A09B-A8CF-774E-BC76-5A1980A99D58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69BCDD-DEDA-198B-51DB-716380DC711C}"/>
              </a:ext>
            </a:extLst>
          </p:cNvPr>
          <p:cNvGrpSpPr/>
          <p:nvPr/>
        </p:nvGrpSpPr>
        <p:grpSpPr>
          <a:xfrm>
            <a:off x="824863" y="1878197"/>
            <a:ext cx="5081254" cy="3997598"/>
            <a:chOff x="1204971" y="1232755"/>
            <a:chExt cx="5621515" cy="4641380"/>
          </a:xfrm>
        </p:grpSpPr>
        <p:sp>
          <p:nvSpPr>
            <p:cNvPr id="7" name="折角形 6">
              <a:extLst>
                <a:ext uri="{FF2B5EF4-FFF2-40B4-BE49-F238E27FC236}">
                  <a16:creationId xmlns:a16="http://schemas.microsoft.com/office/drawing/2014/main" id="{FFB1372E-36E9-C001-985E-89FA18015CA6}"/>
                </a:ext>
              </a:extLst>
            </p:cNvPr>
            <p:cNvSpPr/>
            <p:nvPr/>
          </p:nvSpPr>
          <p:spPr>
            <a:xfrm>
              <a:off x="1204971" y="1232755"/>
              <a:ext cx="5621515" cy="4641380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1684039-2F6E-1E0A-868A-7754DAE89DFD}"/>
                </a:ext>
              </a:extLst>
            </p:cNvPr>
            <p:cNvSpPr txBox="1"/>
            <p:nvPr/>
          </p:nvSpPr>
          <p:spPr>
            <a:xfrm>
              <a:off x="1415480" y="1343907"/>
              <a:ext cx="4416594" cy="356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partition_dim_array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([0])]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partition_factor_array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([4])]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partition_cyclic_array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([1])]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static matrix: [i32; 16];</a:t>
              </a:r>
            </a:p>
            <a:p>
              <a:endPara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partition_dim_array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([0])]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partition_factor_array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([4])]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partition_cyclic_array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([1])]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static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[i32; 4];</a:t>
              </a:r>
            </a:p>
            <a:p>
              <a:endPara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static result: [i32; 4];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static acc: i32;</a:t>
              </a:r>
            </a:p>
          </p:txBody>
        </p:sp>
      </p:grpSp>
      <p:sp>
        <p:nvSpPr>
          <p:cNvPr id="3" name="圆角矩形 2">
            <a:extLst>
              <a:ext uri="{FF2B5EF4-FFF2-40B4-BE49-F238E27FC236}">
                <a16:creationId xmlns:a16="http://schemas.microsoft.com/office/drawing/2014/main" id="{68A47F00-4E07-1E1C-405E-3E169E239A6C}"/>
              </a:ext>
            </a:extLst>
          </p:cNvPr>
          <p:cNvSpPr/>
          <p:nvPr/>
        </p:nvSpPr>
        <p:spPr>
          <a:xfrm>
            <a:off x="1035371" y="1996349"/>
            <a:ext cx="4558236" cy="96030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BEF25AF-60F7-7788-AE85-F71757C120DA}"/>
              </a:ext>
            </a:extLst>
          </p:cNvPr>
          <p:cNvSpPr/>
          <p:nvPr/>
        </p:nvSpPr>
        <p:spPr>
          <a:xfrm>
            <a:off x="1035371" y="3534123"/>
            <a:ext cx="4599095" cy="97833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709B29F0-18AF-CAB0-94A3-285DB8B4446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593607" y="2476500"/>
            <a:ext cx="775828" cy="48305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263FF40-C0FE-DB28-FF15-6708EF5057F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634466" y="2971452"/>
            <a:ext cx="724425" cy="105183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6BA73B6-2EF7-FC8E-6199-23377C974E03}"/>
              </a:ext>
            </a:extLst>
          </p:cNvPr>
          <p:cNvSpPr txBox="1"/>
          <p:nvPr/>
        </p:nvSpPr>
        <p:spPr>
          <a:xfrm>
            <a:off x="6904826" y="1172228"/>
            <a:ext cx="365696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Array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partitioning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directives</a:t>
            </a:r>
            <a:endParaRPr kumimoji="1" lang="zh-CN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5DB853-ACD5-86DC-4936-BDF063C7164C}"/>
              </a:ext>
            </a:extLst>
          </p:cNvPr>
          <p:cNvSpPr/>
          <p:nvPr/>
        </p:nvSpPr>
        <p:spPr>
          <a:xfrm>
            <a:off x="7471734" y="1792824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DBDDAC9-35C7-647E-CC57-8E6F09EA5529}"/>
              </a:ext>
            </a:extLst>
          </p:cNvPr>
          <p:cNvSpPr/>
          <p:nvPr/>
        </p:nvSpPr>
        <p:spPr>
          <a:xfrm>
            <a:off x="7860464" y="1792824"/>
            <a:ext cx="388730" cy="3887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EAD9F01-589A-C36B-DC4B-09517A44B095}"/>
              </a:ext>
            </a:extLst>
          </p:cNvPr>
          <p:cNvSpPr/>
          <p:nvPr/>
        </p:nvSpPr>
        <p:spPr>
          <a:xfrm>
            <a:off x="8249194" y="1792824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5A474FA-9ABD-35D6-BC00-4AC0C301113B}"/>
              </a:ext>
            </a:extLst>
          </p:cNvPr>
          <p:cNvSpPr/>
          <p:nvPr/>
        </p:nvSpPr>
        <p:spPr>
          <a:xfrm>
            <a:off x="8637924" y="1792824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2BBFAE1-EA5C-D96C-BE9F-A8DF7DA87AF5}"/>
              </a:ext>
            </a:extLst>
          </p:cNvPr>
          <p:cNvSpPr txBox="1"/>
          <p:nvPr/>
        </p:nvSpPr>
        <p:spPr>
          <a:xfrm>
            <a:off x="6556060" y="1805937"/>
            <a:ext cx="7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matrix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A0BF0C0-30FC-F674-2A22-5613A69FBFBB}"/>
              </a:ext>
            </a:extLst>
          </p:cNvPr>
          <p:cNvSpPr/>
          <p:nvPr/>
        </p:nvSpPr>
        <p:spPr>
          <a:xfrm>
            <a:off x="9356771" y="1792824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134F85F-8C04-B45E-35CB-7A5C82B5F017}"/>
              </a:ext>
            </a:extLst>
          </p:cNvPr>
          <p:cNvSpPr/>
          <p:nvPr/>
        </p:nvSpPr>
        <p:spPr>
          <a:xfrm>
            <a:off x="9745501" y="1792824"/>
            <a:ext cx="388730" cy="388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13</a:t>
            </a:r>
            <a:endParaRPr kumimoji="1"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A167C2E-32B6-892A-FAA8-1D5903FA822F}"/>
              </a:ext>
            </a:extLst>
          </p:cNvPr>
          <p:cNvSpPr/>
          <p:nvPr/>
        </p:nvSpPr>
        <p:spPr>
          <a:xfrm>
            <a:off x="10134231" y="1792824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14</a:t>
            </a:r>
            <a:endParaRPr kumimoji="1" lang="zh-CN" altLang="en-US" sz="14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DE59408-D8B9-456A-AB43-D4645FE9C501}"/>
              </a:ext>
            </a:extLst>
          </p:cNvPr>
          <p:cNvSpPr/>
          <p:nvPr/>
        </p:nvSpPr>
        <p:spPr>
          <a:xfrm>
            <a:off x="10522961" y="1792824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BF3296A-2B81-1E04-EFE8-1FA802B4BE01}"/>
              </a:ext>
            </a:extLst>
          </p:cNvPr>
          <p:cNvSpPr txBox="1"/>
          <p:nvPr/>
        </p:nvSpPr>
        <p:spPr>
          <a:xfrm>
            <a:off x="9016986" y="180593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...</a:t>
            </a:r>
            <a:endParaRPr kumimoji="1" lang="zh-CN" altLang="en-US" dirty="0"/>
          </a:p>
        </p:txBody>
      </p:sp>
      <p:sp>
        <p:nvSpPr>
          <p:cNvPr id="42" name="下箭头 41">
            <a:extLst>
              <a:ext uri="{FF2B5EF4-FFF2-40B4-BE49-F238E27FC236}">
                <a16:creationId xmlns:a16="http://schemas.microsoft.com/office/drawing/2014/main" id="{89DF4342-D7D4-1140-ED9E-5E6E1DACECCC}"/>
              </a:ext>
            </a:extLst>
          </p:cNvPr>
          <p:cNvSpPr/>
          <p:nvPr/>
        </p:nvSpPr>
        <p:spPr>
          <a:xfrm>
            <a:off x="8629395" y="2299932"/>
            <a:ext cx="194365" cy="30235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BE3C09C-AE38-A750-EA96-E070189AACE3}"/>
              </a:ext>
            </a:extLst>
          </p:cNvPr>
          <p:cNvSpPr txBox="1"/>
          <p:nvPr/>
        </p:nvSpPr>
        <p:spPr>
          <a:xfrm>
            <a:off x="8840750" y="2251360"/>
            <a:ext cx="18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Array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partitioning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59691A-A9A1-23AB-DDEE-5B453DC9F198}"/>
              </a:ext>
            </a:extLst>
          </p:cNvPr>
          <p:cNvSpPr txBox="1"/>
          <p:nvPr/>
        </p:nvSpPr>
        <p:spPr>
          <a:xfrm>
            <a:off x="6563496" y="2746098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matrix_0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593E9F-FCD6-855F-9A0D-D2CF2FFFC667}"/>
              </a:ext>
            </a:extLst>
          </p:cNvPr>
          <p:cNvSpPr txBox="1"/>
          <p:nvPr/>
        </p:nvSpPr>
        <p:spPr>
          <a:xfrm>
            <a:off x="6545449" y="3293759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matrix_1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29B92A1-B7CA-C22A-D5AC-29AA5F145BDC}"/>
              </a:ext>
            </a:extLst>
          </p:cNvPr>
          <p:cNvSpPr/>
          <p:nvPr/>
        </p:nvSpPr>
        <p:spPr>
          <a:xfrm>
            <a:off x="7668735" y="2716384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41BBE1B-0C28-88D6-0F22-04A69CAFECE4}"/>
              </a:ext>
            </a:extLst>
          </p:cNvPr>
          <p:cNvSpPr/>
          <p:nvPr/>
        </p:nvSpPr>
        <p:spPr>
          <a:xfrm>
            <a:off x="8057465" y="2716037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4</a:t>
            </a:r>
            <a:endParaRPr kumimoji="1" lang="zh-CN" altLang="en-US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33741A2-8619-DEEB-2ABF-7F4703DA8253}"/>
              </a:ext>
            </a:extLst>
          </p:cNvPr>
          <p:cNvSpPr/>
          <p:nvPr/>
        </p:nvSpPr>
        <p:spPr>
          <a:xfrm>
            <a:off x="8446195" y="2716037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8</a:t>
            </a:r>
            <a:endParaRPr kumimoji="1" lang="zh-CN" altLang="en-US" sz="14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E52C5C3-BF71-3C69-1479-7F2295384301}"/>
              </a:ext>
            </a:extLst>
          </p:cNvPr>
          <p:cNvSpPr/>
          <p:nvPr/>
        </p:nvSpPr>
        <p:spPr>
          <a:xfrm>
            <a:off x="8834925" y="2716037"/>
            <a:ext cx="388730" cy="3887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877B7E8-0096-1848-CAE6-40BDAF58B2C4}"/>
              </a:ext>
            </a:extLst>
          </p:cNvPr>
          <p:cNvSpPr/>
          <p:nvPr/>
        </p:nvSpPr>
        <p:spPr>
          <a:xfrm>
            <a:off x="7668735" y="3254898"/>
            <a:ext cx="388730" cy="388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EB80CBB-9838-F490-93A8-E5E4816CDD7B}"/>
              </a:ext>
            </a:extLst>
          </p:cNvPr>
          <p:cNvSpPr/>
          <p:nvPr/>
        </p:nvSpPr>
        <p:spPr>
          <a:xfrm>
            <a:off x="8057465" y="3254551"/>
            <a:ext cx="388730" cy="388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F8A724F-358F-FAFA-DE81-2F1CE4871A93}"/>
              </a:ext>
            </a:extLst>
          </p:cNvPr>
          <p:cNvSpPr/>
          <p:nvPr/>
        </p:nvSpPr>
        <p:spPr>
          <a:xfrm>
            <a:off x="8446195" y="3254551"/>
            <a:ext cx="388730" cy="388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9</a:t>
            </a:r>
            <a:endParaRPr kumimoji="1" lang="zh-CN" altLang="en-US" sz="1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A9E46E9-8C5D-7F54-40E8-0BDBD8B00F25}"/>
              </a:ext>
            </a:extLst>
          </p:cNvPr>
          <p:cNvSpPr/>
          <p:nvPr/>
        </p:nvSpPr>
        <p:spPr>
          <a:xfrm>
            <a:off x="8834925" y="3254551"/>
            <a:ext cx="388730" cy="3887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13</a:t>
            </a:r>
            <a:endParaRPr kumimoji="1" lang="zh-CN" altLang="en-US" sz="14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8A02BA6-126C-90F5-7743-0A904BF61CD8}"/>
              </a:ext>
            </a:extLst>
          </p:cNvPr>
          <p:cNvSpPr/>
          <p:nvPr/>
        </p:nvSpPr>
        <p:spPr>
          <a:xfrm>
            <a:off x="7668735" y="3793065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A4144D0-8CBC-CBF4-DDB3-8221B6B6B2AC}"/>
              </a:ext>
            </a:extLst>
          </p:cNvPr>
          <p:cNvSpPr/>
          <p:nvPr/>
        </p:nvSpPr>
        <p:spPr>
          <a:xfrm>
            <a:off x="8057465" y="3792718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6</a:t>
            </a:r>
            <a:endParaRPr kumimoji="1" lang="zh-CN" altLang="en-US" sz="1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E2021A8-0541-6CF2-1194-E7EDAD4A3986}"/>
              </a:ext>
            </a:extLst>
          </p:cNvPr>
          <p:cNvSpPr/>
          <p:nvPr/>
        </p:nvSpPr>
        <p:spPr>
          <a:xfrm>
            <a:off x="8446195" y="3792718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10</a:t>
            </a:r>
            <a:endParaRPr kumimoji="1" lang="zh-CN" altLang="en-US" sz="14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C048ACF-25B2-46F4-DC7D-DB72BFE7ED90}"/>
              </a:ext>
            </a:extLst>
          </p:cNvPr>
          <p:cNvSpPr/>
          <p:nvPr/>
        </p:nvSpPr>
        <p:spPr>
          <a:xfrm>
            <a:off x="8834925" y="3792718"/>
            <a:ext cx="388730" cy="3887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14</a:t>
            </a:r>
            <a:endParaRPr kumimoji="1" lang="zh-CN" altLang="en-US" sz="1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FF2AFE6-8361-6B1F-9D16-39FBF6362182}"/>
              </a:ext>
            </a:extLst>
          </p:cNvPr>
          <p:cNvSpPr/>
          <p:nvPr/>
        </p:nvSpPr>
        <p:spPr>
          <a:xfrm>
            <a:off x="7668735" y="4330885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3</a:t>
            </a:r>
            <a:endParaRPr kumimoji="1" lang="zh-CN" altLang="en-US" sz="14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56CBC65-D886-A500-D7D0-57A74AC77432}"/>
              </a:ext>
            </a:extLst>
          </p:cNvPr>
          <p:cNvSpPr/>
          <p:nvPr/>
        </p:nvSpPr>
        <p:spPr>
          <a:xfrm>
            <a:off x="8057465" y="4330538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7</a:t>
            </a:r>
            <a:endParaRPr kumimoji="1" lang="zh-CN" altLang="en-US" sz="1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ABF2E83-85A5-7DB9-854A-23ED03B141BD}"/>
              </a:ext>
            </a:extLst>
          </p:cNvPr>
          <p:cNvSpPr/>
          <p:nvPr/>
        </p:nvSpPr>
        <p:spPr>
          <a:xfrm>
            <a:off x="8446195" y="4330538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11</a:t>
            </a:r>
            <a:endParaRPr kumimoji="1" lang="zh-CN" altLang="en-US" sz="14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8F906E4-2E2D-11D6-C22F-BD5E4E016650}"/>
              </a:ext>
            </a:extLst>
          </p:cNvPr>
          <p:cNvSpPr/>
          <p:nvPr/>
        </p:nvSpPr>
        <p:spPr>
          <a:xfrm>
            <a:off x="8834925" y="4330538"/>
            <a:ext cx="388730" cy="388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162FD83-7B3E-8CA5-A1FD-E3A4A37FF790}"/>
              </a:ext>
            </a:extLst>
          </p:cNvPr>
          <p:cNvSpPr txBox="1"/>
          <p:nvPr/>
        </p:nvSpPr>
        <p:spPr>
          <a:xfrm>
            <a:off x="6563496" y="3802611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matrix_2</a:t>
            </a:r>
            <a:endParaRPr kumimoji="1"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C95BDF9-243D-0797-EC1A-B9CCF2DDC103}"/>
              </a:ext>
            </a:extLst>
          </p:cNvPr>
          <p:cNvSpPr txBox="1"/>
          <p:nvPr/>
        </p:nvSpPr>
        <p:spPr>
          <a:xfrm>
            <a:off x="6563183" y="4360013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matrix_3</a:t>
            </a:r>
            <a:endParaRPr kumimoji="1"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B2788F1-D30B-A7F4-AB86-F5B805B429BF}"/>
              </a:ext>
            </a:extLst>
          </p:cNvPr>
          <p:cNvSpPr/>
          <p:nvPr/>
        </p:nvSpPr>
        <p:spPr>
          <a:xfrm>
            <a:off x="1000491" y="2929309"/>
            <a:ext cx="3909997" cy="39604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37C9EAA-0FE8-399C-955D-EE6CA3EC9EA0}"/>
              </a:ext>
            </a:extLst>
          </p:cNvPr>
          <p:cNvSpPr/>
          <p:nvPr/>
        </p:nvSpPr>
        <p:spPr>
          <a:xfrm>
            <a:off x="998374" y="4512454"/>
            <a:ext cx="3692915" cy="123093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3684533-57E8-3FAD-A823-FBCF263F8D75}"/>
              </a:ext>
            </a:extLst>
          </p:cNvPr>
          <p:cNvSpPr txBox="1"/>
          <p:nvPr/>
        </p:nvSpPr>
        <p:spPr>
          <a:xfrm>
            <a:off x="7582501" y="5028617"/>
            <a:ext cx="3809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Allocate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scratchpad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arrays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elements</a:t>
            </a:r>
            <a:endParaRPr kumimoji="1" lang="zh-CN" altLang="en-US" sz="2400" dirty="0"/>
          </a:p>
        </p:txBody>
      </p: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B16D2E99-08FF-C0D8-615E-103AB60D95F4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>
            <a:off x="4910488" y="3127331"/>
            <a:ext cx="2672013" cy="231678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9E09E2D2-18E7-2E5E-B202-90569D5D8993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>
            <a:off x="4691289" y="5127921"/>
            <a:ext cx="2891212" cy="31619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B05FC59-0F78-8C3A-9AFF-0C0C0830784C}"/>
              </a:ext>
            </a:extLst>
          </p:cNvPr>
          <p:cNvSpPr txBox="1"/>
          <p:nvPr/>
        </p:nvSpPr>
        <p:spPr>
          <a:xfrm>
            <a:off x="824862" y="1200454"/>
            <a:ext cx="4557658" cy="400110"/>
          </a:xfrm>
          <a:custGeom>
            <a:avLst/>
            <a:gdLst>
              <a:gd name="csX0" fmla="*/ 0 w 4557658"/>
              <a:gd name="csY0" fmla="*/ 0 h 400110"/>
              <a:gd name="csX1" fmla="*/ 605517 w 4557658"/>
              <a:gd name="csY1" fmla="*/ 0 h 400110"/>
              <a:gd name="csX2" fmla="*/ 1119882 w 4557658"/>
              <a:gd name="csY2" fmla="*/ 0 h 400110"/>
              <a:gd name="csX3" fmla="*/ 1862129 w 4557658"/>
              <a:gd name="csY3" fmla="*/ 0 h 400110"/>
              <a:gd name="csX4" fmla="*/ 2467646 w 4557658"/>
              <a:gd name="csY4" fmla="*/ 0 h 400110"/>
              <a:gd name="csX5" fmla="*/ 3073164 w 4557658"/>
              <a:gd name="csY5" fmla="*/ 0 h 400110"/>
              <a:gd name="csX6" fmla="*/ 3815411 w 4557658"/>
              <a:gd name="csY6" fmla="*/ 0 h 400110"/>
              <a:gd name="csX7" fmla="*/ 4557658 w 4557658"/>
              <a:gd name="csY7" fmla="*/ 0 h 400110"/>
              <a:gd name="csX8" fmla="*/ 4557658 w 4557658"/>
              <a:gd name="csY8" fmla="*/ 400110 h 400110"/>
              <a:gd name="csX9" fmla="*/ 3997717 w 4557658"/>
              <a:gd name="csY9" fmla="*/ 400110 h 400110"/>
              <a:gd name="csX10" fmla="*/ 3346623 w 4557658"/>
              <a:gd name="csY10" fmla="*/ 400110 h 400110"/>
              <a:gd name="csX11" fmla="*/ 2695529 w 4557658"/>
              <a:gd name="csY11" fmla="*/ 400110 h 400110"/>
              <a:gd name="csX12" fmla="*/ 2090012 w 4557658"/>
              <a:gd name="csY12" fmla="*/ 400110 h 400110"/>
              <a:gd name="csX13" fmla="*/ 1347765 w 4557658"/>
              <a:gd name="csY13" fmla="*/ 400110 h 400110"/>
              <a:gd name="csX14" fmla="*/ 605517 w 4557658"/>
              <a:gd name="csY14" fmla="*/ 400110 h 400110"/>
              <a:gd name="csX15" fmla="*/ 0 w 4557658"/>
              <a:gd name="csY15" fmla="*/ 400110 h 400110"/>
              <a:gd name="csX16" fmla="*/ 0 w 4557658"/>
              <a:gd name="csY16" fmla="*/ 0 h 4001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57658" h="400110" extrusionOk="0">
                <a:moveTo>
                  <a:pt x="0" y="0"/>
                </a:moveTo>
                <a:cubicBezTo>
                  <a:pt x="255654" y="-15258"/>
                  <a:pt x="456232" y="25260"/>
                  <a:pt x="605517" y="0"/>
                </a:cubicBezTo>
                <a:cubicBezTo>
                  <a:pt x="754802" y="-25260"/>
                  <a:pt x="863541" y="-20046"/>
                  <a:pt x="1119882" y="0"/>
                </a:cubicBezTo>
                <a:cubicBezTo>
                  <a:pt x="1376223" y="20046"/>
                  <a:pt x="1537768" y="33980"/>
                  <a:pt x="1862129" y="0"/>
                </a:cubicBezTo>
                <a:cubicBezTo>
                  <a:pt x="2186490" y="-33980"/>
                  <a:pt x="2219730" y="2438"/>
                  <a:pt x="2467646" y="0"/>
                </a:cubicBezTo>
                <a:cubicBezTo>
                  <a:pt x="2715562" y="-2438"/>
                  <a:pt x="2875644" y="16086"/>
                  <a:pt x="3073164" y="0"/>
                </a:cubicBezTo>
                <a:cubicBezTo>
                  <a:pt x="3270684" y="-16086"/>
                  <a:pt x="3550989" y="21686"/>
                  <a:pt x="3815411" y="0"/>
                </a:cubicBezTo>
                <a:cubicBezTo>
                  <a:pt x="4079833" y="-21686"/>
                  <a:pt x="4196707" y="34897"/>
                  <a:pt x="4557658" y="0"/>
                </a:cubicBezTo>
                <a:cubicBezTo>
                  <a:pt x="4549674" y="92749"/>
                  <a:pt x="4553788" y="225066"/>
                  <a:pt x="4557658" y="400110"/>
                </a:cubicBezTo>
                <a:cubicBezTo>
                  <a:pt x="4433208" y="391688"/>
                  <a:pt x="4246756" y="406955"/>
                  <a:pt x="3997717" y="400110"/>
                </a:cubicBezTo>
                <a:cubicBezTo>
                  <a:pt x="3748678" y="393265"/>
                  <a:pt x="3564800" y="406838"/>
                  <a:pt x="3346623" y="400110"/>
                </a:cubicBezTo>
                <a:cubicBezTo>
                  <a:pt x="3128446" y="393382"/>
                  <a:pt x="2864864" y="380746"/>
                  <a:pt x="2695529" y="400110"/>
                </a:cubicBezTo>
                <a:cubicBezTo>
                  <a:pt x="2526194" y="419474"/>
                  <a:pt x="2318072" y="389384"/>
                  <a:pt x="2090012" y="400110"/>
                </a:cubicBezTo>
                <a:cubicBezTo>
                  <a:pt x="1861952" y="410836"/>
                  <a:pt x="1568877" y="387909"/>
                  <a:pt x="1347765" y="400110"/>
                </a:cubicBezTo>
                <a:cubicBezTo>
                  <a:pt x="1126653" y="412311"/>
                  <a:pt x="780162" y="423014"/>
                  <a:pt x="605517" y="400110"/>
                </a:cubicBezTo>
                <a:cubicBezTo>
                  <a:pt x="430872" y="377206"/>
                  <a:pt x="198659" y="429690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</a:t>
            </a:r>
            <a:r>
              <a:rPr kumimoji="1" lang="en-US" altLang="zh-CN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/vgemv3d.cadl</a:t>
            </a: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F47141C3-9DB4-2436-94BD-1BF53511407B}"/>
              </a:ext>
            </a:extLst>
          </p:cNvPr>
          <p:cNvSpPr/>
          <p:nvPr/>
        </p:nvSpPr>
        <p:spPr>
          <a:xfrm>
            <a:off x="9378004" y="2823124"/>
            <a:ext cx="144016" cy="187574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7B26BA-1A68-FA59-16A8-9C353EBFBACB}"/>
              </a:ext>
            </a:extLst>
          </p:cNvPr>
          <p:cNvSpPr txBox="1"/>
          <p:nvPr/>
        </p:nvSpPr>
        <p:spPr>
          <a:xfrm>
            <a:off x="9642335" y="3166113"/>
            <a:ext cx="2400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banks:</a:t>
            </a:r>
          </a:p>
          <a:p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independent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ports</a:t>
            </a:r>
          </a:p>
        </p:txBody>
      </p:sp>
    </p:spTree>
    <p:extLst>
      <p:ext uri="{BB962C8B-B14F-4D97-AF65-F5344CB8AC3E}">
        <p14:creationId xmlns:p14="http://schemas.microsoft.com/office/powerpoint/2010/main" val="238518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/>
      <p:bldP spid="42" grpId="0" animBg="1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 animBg="1"/>
      <p:bldP spid="65" grpId="0" animBg="1"/>
      <p:bldP spid="68" grpId="0"/>
      <p:bldP spid="13" grpId="0" animBg="1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E212-C198-81F7-5BFB-6D04DFC3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05A0F4-ED82-FAD1-CC95-B823A194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Block-Wise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Memory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Access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E186C5-3423-5914-050F-82748369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8002908-8FD2-5F5B-DC70-37CB76FF1E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1F0341-FA1E-C24D-9797-ADA8ACF78146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C2E00E4-1D20-65BB-919E-16439B681C2D}"/>
              </a:ext>
            </a:extLst>
          </p:cNvPr>
          <p:cNvGrpSpPr/>
          <p:nvPr/>
        </p:nvGrpSpPr>
        <p:grpSpPr>
          <a:xfrm>
            <a:off x="770334" y="1935420"/>
            <a:ext cx="5935012" cy="3794839"/>
            <a:chOff x="1204971" y="1232755"/>
            <a:chExt cx="5621515" cy="4641380"/>
          </a:xfrm>
        </p:grpSpPr>
        <p:sp>
          <p:nvSpPr>
            <p:cNvPr id="7" name="折角形 6">
              <a:extLst>
                <a:ext uri="{FF2B5EF4-FFF2-40B4-BE49-F238E27FC236}">
                  <a16:creationId xmlns:a16="http://schemas.microsoft.com/office/drawing/2014/main" id="{0B3CD0F2-AD56-D46A-FE70-2E26E783A577}"/>
                </a:ext>
              </a:extLst>
            </p:cNvPr>
            <p:cNvSpPr/>
            <p:nvPr/>
          </p:nvSpPr>
          <p:spPr>
            <a:xfrm>
              <a:off x="1204971" y="1232755"/>
              <a:ext cx="5621515" cy="4641380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525A760-DEEC-21BC-1992-76ECAC00A26E}"/>
                </a:ext>
              </a:extLst>
            </p:cNvPr>
            <p:cNvSpPr txBox="1"/>
            <p:nvPr/>
          </p:nvSpPr>
          <p:spPr>
            <a:xfrm>
              <a:off x="1415480" y="1343907"/>
              <a:ext cx="5385819" cy="4253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#[opcode(7'b1111011)]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#[funct7(7'b0110001)]</a:t>
              </a:r>
            </a:p>
            <a:p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matrix[0+:]=_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burst_read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+:16];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[0] = 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+ 64];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[1] = 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+ 68];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[2] = 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+ 72];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[3] = 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+ 76];</a:t>
              </a:r>
              <a:endParaRPr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be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introduced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1B45B6F-2832-02B4-2A4C-D1120167D3B7}"/>
              </a:ext>
            </a:extLst>
          </p:cNvPr>
          <p:cNvSpPr txBox="1"/>
          <p:nvPr/>
        </p:nvSpPr>
        <p:spPr>
          <a:xfrm>
            <a:off x="7061616" y="3526946"/>
            <a:ext cx="325954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Block-wise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read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6771507-E63E-F4C1-432B-FF9914FA2B44}"/>
              </a:ext>
            </a:extLst>
          </p:cNvPr>
          <p:cNvSpPr/>
          <p:nvPr/>
        </p:nvSpPr>
        <p:spPr>
          <a:xfrm>
            <a:off x="1271464" y="3283522"/>
            <a:ext cx="5282214" cy="3763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9AA4D-3BFB-1348-ED5B-A16F120F0138}"/>
              </a:ext>
            </a:extLst>
          </p:cNvPr>
          <p:cNvSpPr txBox="1"/>
          <p:nvPr/>
        </p:nvSpPr>
        <p:spPr>
          <a:xfrm>
            <a:off x="6993354" y="4035010"/>
            <a:ext cx="477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 err="1"/>
              <a:t>RdBlkMem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Req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&amp;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Resp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transactions</a:t>
            </a:r>
            <a:endParaRPr kumimoji="1" lang="zh-CN" altLang="en-US" sz="2400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1EDF79-9268-DD17-D7E5-B32E8A111C10}"/>
              </a:ext>
            </a:extLst>
          </p:cNvPr>
          <p:cNvSpPr txBox="1"/>
          <p:nvPr/>
        </p:nvSpPr>
        <p:spPr>
          <a:xfrm>
            <a:off x="6901004" y="1816961"/>
            <a:ext cx="4284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Load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16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elements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“matrix”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Load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elements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“</a:t>
            </a:r>
            <a:r>
              <a:rPr kumimoji="1" lang="en-US" altLang="zh-CN" sz="2400" dirty="0" err="1"/>
              <a:t>vec</a:t>
            </a:r>
            <a:r>
              <a:rPr kumimoji="1" lang="en-US" altLang="zh-CN" sz="2400" dirty="0"/>
              <a:t>”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0A588-815A-9B87-46D3-8C4150F76822}"/>
              </a:ext>
            </a:extLst>
          </p:cNvPr>
          <p:cNvSpPr txBox="1"/>
          <p:nvPr/>
        </p:nvSpPr>
        <p:spPr>
          <a:xfrm>
            <a:off x="824862" y="1200454"/>
            <a:ext cx="4557658" cy="400110"/>
          </a:xfrm>
          <a:custGeom>
            <a:avLst/>
            <a:gdLst>
              <a:gd name="csX0" fmla="*/ 0 w 4557658"/>
              <a:gd name="csY0" fmla="*/ 0 h 400110"/>
              <a:gd name="csX1" fmla="*/ 605517 w 4557658"/>
              <a:gd name="csY1" fmla="*/ 0 h 400110"/>
              <a:gd name="csX2" fmla="*/ 1119882 w 4557658"/>
              <a:gd name="csY2" fmla="*/ 0 h 400110"/>
              <a:gd name="csX3" fmla="*/ 1862129 w 4557658"/>
              <a:gd name="csY3" fmla="*/ 0 h 400110"/>
              <a:gd name="csX4" fmla="*/ 2467646 w 4557658"/>
              <a:gd name="csY4" fmla="*/ 0 h 400110"/>
              <a:gd name="csX5" fmla="*/ 3073164 w 4557658"/>
              <a:gd name="csY5" fmla="*/ 0 h 400110"/>
              <a:gd name="csX6" fmla="*/ 3815411 w 4557658"/>
              <a:gd name="csY6" fmla="*/ 0 h 400110"/>
              <a:gd name="csX7" fmla="*/ 4557658 w 4557658"/>
              <a:gd name="csY7" fmla="*/ 0 h 400110"/>
              <a:gd name="csX8" fmla="*/ 4557658 w 4557658"/>
              <a:gd name="csY8" fmla="*/ 400110 h 400110"/>
              <a:gd name="csX9" fmla="*/ 3997717 w 4557658"/>
              <a:gd name="csY9" fmla="*/ 400110 h 400110"/>
              <a:gd name="csX10" fmla="*/ 3346623 w 4557658"/>
              <a:gd name="csY10" fmla="*/ 400110 h 400110"/>
              <a:gd name="csX11" fmla="*/ 2695529 w 4557658"/>
              <a:gd name="csY11" fmla="*/ 400110 h 400110"/>
              <a:gd name="csX12" fmla="*/ 2090012 w 4557658"/>
              <a:gd name="csY12" fmla="*/ 400110 h 400110"/>
              <a:gd name="csX13" fmla="*/ 1347765 w 4557658"/>
              <a:gd name="csY13" fmla="*/ 400110 h 400110"/>
              <a:gd name="csX14" fmla="*/ 605517 w 4557658"/>
              <a:gd name="csY14" fmla="*/ 400110 h 400110"/>
              <a:gd name="csX15" fmla="*/ 0 w 4557658"/>
              <a:gd name="csY15" fmla="*/ 400110 h 400110"/>
              <a:gd name="csX16" fmla="*/ 0 w 4557658"/>
              <a:gd name="csY16" fmla="*/ 0 h 4001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57658" h="400110" extrusionOk="0">
                <a:moveTo>
                  <a:pt x="0" y="0"/>
                </a:moveTo>
                <a:cubicBezTo>
                  <a:pt x="255654" y="-15258"/>
                  <a:pt x="456232" y="25260"/>
                  <a:pt x="605517" y="0"/>
                </a:cubicBezTo>
                <a:cubicBezTo>
                  <a:pt x="754802" y="-25260"/>
                  <a:pt x="863541" y="-20046"/>
                  <a:pt x="1119882" y="0"/>
                </a:cubicBezTo>
                <a:cubicBezTo>
                  <a:pt x="1376223" y="20046"/>
                  <a:pt x="1537768" y="33980"/>
                  <a:pt x="1862129" y="0"/>
                </a:cubicBezTo>
                <a:cubicBezTo>
                  <a:pt x="2186490" y="-33980"/>
                  <a:pt x="2219730" y="2438"/>
                  <a:pt x="2467646" y="0"/>
                </a:cubicBezTo>
                <a:cubicBezTo>
                  <a:pt x="2715562" y="-2438"/>
                  <a:pt x="2875644" y="16086"/>
                  <a:pt x="3073164" y="0"/>
                </a:cubicBezTo>
                <a:cubicBezTo>
                  <a:pt x="3270684" y="-16086"/>
                  <a:pt x="3550989" y="21686"/>
                  <a:pt x="3815411" y="0"/>
                </a:cubicBezTo>
                <a:cubicBezTo>
                  <a:pt x="4079833" y="-21686"/>
                  <a:pt x="4196707" y="34897"/>
                  <a:pt x="4557658" y="0"/>
                </a:cubicBezTo>
                <a:cubicBezTo>
                  <a:pt x="4549674" y="92749"/>
                  <a:pt x="4553788" y="225066"/>
                  <a:pt x="4557658" y="400110"/>
                </a:cubicBezTo>
                <a:cubicBezTo>
                  <a:pt x="4433208" y="391688"/>
                  <a:pt x="4246756" y="406955"/>
                  <a:pt x="3997717" y="400110"/>
                </a:cubicBezTo>
                <a:cubicBezTo>
                  <a:pt x="3748678" y="393265"/>
                  <a:pt x="3564800" y="406838"/>
                  <a:pt x="3346623" y="400110"/>
                </a:cubicBezTo>
                <a:cubicBezTo>
                  <a:pt x="3128446" y="393382"/>
                  <a:pt x="2864864" y="380746"/>
                  <a:pt x="2695529" y="400110"/>
                </a:cubicBezTo>
                <a:cubicBezTo>
                  <a:pt x="2526194" y="419474"/>
                  <a:pt x="2318072" y="389384"/>
                  <a:pt x="2090012" y="400110"/>
                </a:cubicBezTo>
                <a:cubicBezTo>
                  <a:pt x="1861952" y="410836"/>
                  <a:pt x="1568877" y="387909"/>
                  <a:pt x="1347765" y="400110"/>
                </a:cubicBezTo>
                <a:cubicBezTo>
                  <a:pt x="1126653" y="412311"/>
                  <a:pt x="780162" y="423014"/>
                  <a:pt x="605517" y="400110"/>
                </a:cubicBezTo>
                <a:cubicBezTo>
                  <a:pt x="430872" y="377206"/>
                  <a:pt x="198659" y="429690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</a:t>
            </a:r>
            <a:r>
              <a:rPr kumimoji="1" lang="en-US" altLang="zh-CN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/vgemv3d.cadl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9B93AF4-44C1-6140-8DF4-C61846C085E9}"/>
              </a:ext>
            </a:extLst>
          </p:cNvPr>
          <p:cNvSpPr txBox="1"/>
          <p:nvPr/>
        </p:nvSpPr>
        <p:spPr>
          <a:xfrm>
            <a:off x="7072975" y="4874052"/>
            <a:ext cx="362900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Element-wise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F9553E-51FD-13E9-6187-D20B50B8DFC6}"/>
              </a:ext>
            </a:extLst>
          </p:cNvPr>
          <p:cNvSpPr txBox="1"/>
          <p:nvPr/>
        </p:nvSpPr>
        <p:spPr>
          <a:xfrm>
            <a:off x="7004713" y="5399930"/>
            <a:ext cx="426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 err="1"/>
              <a:t>RdMem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Req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&amp;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Resp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transactions</a:t>
            </a:r>
            <a:endParaRPr kumimoji="1" lang="zh-CN" altLang="en-US" sz="2400" u="sng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FF975BF-A446-1D3D-B896-F7DFB6825104}"/>
              </a:ext>
            </a:extLst>
          </p:cNvPr>
          <p:cNvSpPr/>
          <p:nvPr/>
        </p:nvSpPr>
        <p:spPr>
          <a:xfrm>
            <a:off x="1291950" y="3633185"/>
            <a:ext cx="4011962" cy="128386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5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5" grpId="0" animBg="1"/>
      <p:bldP spid="16" grpId="0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2B28B-6D90-2610-D45A-F932F8AA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74016-EF6E-F535-B8E1-4CCD8F42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Control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3A9913-867B-FCCF-1E30-7AEAC75E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5478C7A-2B44-7645-8DEF-7C0DA12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C86EDD-0DAE-FC49-842D-A748E16DA046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BC1F4F8-3F84-5313-A537-CEF48E7EF54C}"/>
              </a:ext>
            </a:extLst>
          </p:cNvPr>
          <p:cNvGrpSpPr/>
          <p:nvPr/>
        </p:nvGrpSpPr>
        <p:grpSpPr>
          <a:xfrm>
            <a:off x="648341" y="1313046"/>
            <a:ext cx="6191008" cy="4623793"/>
            <a:chOff x="1204971" y="1232755"/>
            <a:chExt cx="5851908" cy="5690201"/>
          </a:xfrm>
        </p:grpSpPr>
        <p:sp>
          <p:nvSpPr>
            <p:cNvPr id="7" name="折角形 6">
              <a:extLst>
                <a:ext uri="{FF2B5EF4-FFF2-40B4-BE49-F238E27FC236}">
                  <a16:creationId xmlns:a16="http://schemas.microsoft.com/office/drawing/2014/main" id="{75098A90-88CF-6F11-BB36-48F716341E44}"/>
                </a:ext>
              </a:extLst>
            </p:cNvPr>
            <p:cNvSpPr/>
            <p:nvPr/>
          </p:nvSpPr>
          <p:spPr>
            <a:xfrm>
              <a:off x="1204971" y="1232755"/>
              <a:ext cx="5789077" cy="569020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2FA903-0F6A-D1CD-3755-AEC8F0218C80}"/>
                </a:ext>
              </a:extLst>
            </p:cNvPr>
            <p:cNvSpPr txBox="1"/>
            <p:nvPr/>
          </p:nvSpPr>
          <p:spPr>
            <a:xfrm>
              <a:off x="1415480" y="1343907"/>
              <a:ext cx="5641399" cy="541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with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(0,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_) do {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acc = 0;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[[unroll(4)]]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with j: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(0, j_) do {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acc = acc + matrix[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*4+j] *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[j];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let j_: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j + 1;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(j_ &lt; 4);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result[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] = acc;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let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+ 1;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 &lt; 4);</a:t>
              </a: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be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introduced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732CA9B-64FB-1139-36F3-8D68A337DDF6}"/>
              </a:ext>
            </a:extLst>
          </p:cNvPr>
          <p:cNvSpPr txBox="1"/>
          <p:nvPr/>
        </p:nvSpPr>
        <p:spPr>
          <a:xfrm>
            <a:off x="7466244" y="2379726"/>
            <a:ext cx="181306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Nested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loops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CDD969-E4AC-7BD3-8BC0-7EADB7F908AE}"/>
              </a:ext>
            </a:extLst>
          </p:cNvPr>
          <p:cNvSpPr txBox="1"/>
          <p:nvPr/>
        </p:nvSpPr>
        <p:spPr>
          <a:xfrm>
            <a:off x="7466244" y="3008830"/>
            <a:ext cx="327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Calculate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GEMV</a:t>
            </a:r>
            <a:endParaRPr kumimoji="1" lang="zh-CN" altLang="en-US" sz="24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849D15F8-2C29-2A5C-1139-C517DC8F76AF}"/>
              </a:ext>
            </a:extLst>
          </p:cNvPr>
          <p:cNvSpPr/>
          <p:nvPr/>
        </p:nvSpPr>
        <p:spPr>
          <a:xfrm>
            <a:off x="1343472" y="2974915"/>
            <a:ext cx="3946378" cy="31006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6527F2C-DB7A-A731-A453-7FD258FDDFDE}"/>
              </a:ext>
            </a:extLst>
          </p:cNvPr>
          <p:cNvSpPr/>
          <p:nvPr/>
        </p:nvSpPr>
        <p:spPr>
          <a:xfrm>
            <a:off x="1343472" y="3603783"/>
            <a:ext cx="3312368" cy="61730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B336A3D-3D7A-C7F3-7614-4C00A4F9FBBC}"/>
              </a:ext>
            </a:extLst>
          </p:cNvPr>
          <p:cNvSpPr/>
          <p:nvPr/>
        </p:nvSpPr>
        <p:spPr>
          <a:xfrm>
            <a:off x="1199456" y="4489187"/>
            <a:ext cx="3183136" cy="61872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FF85181-0B2A-1136-4D1C-7714F8707C1D}"/>
              </a:ext>
            </a:extLst>
          </p:cNvPr>
          <p:cNvSpPr/>
          <p:nvPr/>
        </p:nvSpPr>
        <p:spPr>
          <a:xfrm>
            <a:off x="1199456" y="2058746"/>
            <a:ext cx="3816424" cy="31006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2047560-4D1C-619C-C0AE-B625D6C32A43}"/>
              </a:ext>
            </a:extLst>
          </p:cNvPr>
          <p:cNvSpPr/>
          <p:nvPr/>
        </p:nvSpPr>
        <p:spPr>
          <a:xfrm>
            <a:off x="1343472" y="2687613"/>
            <a:ext cx="2110928" cy="31006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29CA76-1B4D-5B5B-AC24-90E10F4698FD}"/>
              </a:ext>
            </a:extLst>
          </p:cNvPr>
          <p:cNvSpPr txBox="1"/>
          <p:nvPr/>
        </p:nvSpPr>
        <p:spPr>
          <a:xfrm>
            <a:off x="7466244" y="3854019"/>
            <a:ext cx="312701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Loop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unrolling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directive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C22489-94F3-87BC-61BC-6AB781DA53BE}"/>
              </a:ext>
            </a:extLst>
          </p:cNvPr>
          <p:cNvSpPr txBox="1"/>
          <p:nvPr/>
        </p:nvSpPr>
        <p:spPr>
          <a:xfrm>
            <a:off x="7466243" y="4591521"/>
            <a:ext cx="327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Unroll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inner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loop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1C9988-C194-D950-C14F-82237531600C}"/>
              </a:ext>
            </a:extLst>
          </p:cNvPr>
          <p:cNvSpPr txBox="1"/>
          <p:nvPr/>
        </p:nvSpPr>
        <p:spPr>
          <a:xfrm>
            <a:off x="7037416" y="1358580"/>
            <a:ext cx="4557658" cy="400110"/>
          </a:xfrm>
          <a:custGeom>
            <a:avLst/>
            <a:gdLst>
              <a:gd name="csX0" fmla="*/ 0 w 4557658"/>
              <a:gd name="csY0" fmla="*/ 0 h 400110"/>
              <a:gd name="csX1" fmla="*/ 605517 w 4557658"/>
              <a:gd name="csY1" fmla="*/ 0 h 400110"/>
              <a:gd name="csX2" fmla="*/ 1119882 w 4557658"/>
              <a:gd name="csY2" fmla="*/ 0 h 400110"/>
              <a:gd name="csX3" fmla="*/ 1862129 w 4557658"/>
              <a:gd name="csY3" fmla="*/ 0 h 400110"/>
              <a:gd name="csX4" fmla="*/ 2467646 w 4557658"/>
              <a:gd name="csY4" fmla="*/ 0 h 400110"/>
              <a:gd name="csX5" fmla="*/ 3073164 w 4557658"/>
              <a:gd name="csY5" fmla="*/ 0 h 400110"/>
              <a:gd name="csX6" fmla="*/ 3815411 w 4557658"/>
              <a:gd name="csY6" fmla="*/ 0 h 400110"/>
              <a:gd name="csX7" fmla="*/ 4557658 w 4557658"/>
              <a:gd name="csY7" fmla="*/ 0 h 400110"/>
              <a:gd name="csX8" fmla="*/ 4557658 w 4557658"/>
              <a:gd name="csY8" fmla="*/ 400110 h 400110"/>
              <a:gd name="csX9" fmla="*/ 3997717 w 4557658"/>
              <a:gd name="csY9" fmla="*/ 400110 h 400110"/>
              <a:gd name="csX10" fmla="*/ 3346623 w 4557658"/>
              <a:gd name="csY10" fmla="*/ 400110 h 400110"/>
              <a:gd name="csX11" fmla="*/ 2695529 w 4557658"/>
              <a:gd name="csY11" fmla="*/ 400110 h 400110"/>
              <a:gd name="csX12" fmla="*/ 2090012 w 4557658"/>
              <a:gd name="csY12" fmla="*/ 400110 h 400110"/>
              <a:gd name="csX13" fmla="*/ 1347765 w 4557658"/>
              <a:gd name="csY13" fmla="*/ 400110 h 400110"/>
              <a:gd name="csX14" fmla="*/ 605517 w 4557658"/>
              <a:gd name="csY14" fmla="*/ 400110 h 400110"/>
              <a:gd name="csX15" fmla="*/ 0 w 4557658"/>
              <a:gd name="csY15" fmla="*/ 400110 h 400110"/>
              <a:gd name="csX16" fmla="*/ 0 w 4557658"/>
              <a:gd name="csY16" fmla="*/ 0 h 4001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57658" h="400110" extrusionOk="0">
                <a:moveTo>
                  <a:pt x="0" y="0"/>
                </a:moveTo>
                <a:cubicBezTo>
                  <a:pt x="255654" y="-15258"/>
                  <a:pt x="456232" y="25260"/>
                  <a:pt x="605517" y="0"/>
                </a:cubicBezTo>
                <a:cubicBezTo>
                  <a:pt x="754802" y="-25260"/>
                  <a:pt x="863541" y="-20046"/>
                  <a:pt x="1119882" y="0"/>
                </a:cubicBezTo>
                <a:cubicBezTo>
                  <a:pt x="1376223" y="20046"/>
                  <a:pt x="1537768" y="33980"/>
                  <a:pt x="1862129" y="0"/>
                </a:cubicBezTo>
                <a:cubicBezTo>
                  <a:pt x="2186490" y="-33980"/>
                  <a:pt x="2219730" y="2438"/>
                  <a:pt x="2467646" y="0"/>
                </a:cubicBezTo>
                <a:cubicBezTo>
                  <a:pt x="2715562" y="-2438"/>
                  <a:pt x="2875644" y="16086"/>
                  <a:pt x="3073164" y="0"/>
                </a:cubicBezTo>
                <a:cubicBezTo>
                  <a:pt x="3270684" y="-16086"/>
                  <a:pt x="3550989" y="21686"/>
                  <a:pt x="3815411" y="0"/>
                </a:cubicBezTo>
                <a:cubicBezTo>
                  <a:pt x="4079833" y="-21686"/>
                  <a:pt x="4196707" y="34897"/>
                  <a:pt x="4557658" y="0"/>
                </a:cubicBezTo>
                <a:cubicBezTo>
                  <a:pt x="4549674" y="92749"/>
                  <a:pt x="4553788" y="225066"/>
                  <a:pt x="4557658" y="400110"/>
                </a:cubicBezTo>
                <a:cubicBezTo>
                  <a:pt x="4433208" y="391688"/>
                  <a:pt x="4246756" y="406955"/>
                  <a:pt x="3997717" y="400110"/>
                </a:cubicBezTo>
                <a:cubicBezTo>
                  <a:pt x="3748678" y="393265"/>
                  <a:pt x="3564800" y="406838"/>
                  <a:pt x="3346623" y="400110"/>
                </a:cubicBezTo>
                <a:cubicBezTo>
                  <a:pt x="3128446" y="393382"/>
                  <a:pt x="2864864" y="380746"/>
                  <a:pt x="2695529" y="400110"/>
                </a:cubicBezTo>
                <a:cubicBezTo>
                  <a:pt x="2526194" y="419474"/>
                  <a:pt x="2318072" y="389384"/>
                  <a:pt x="2090012" y="400110"/>
                </a:cubicBezTo>
                <a:cubicBezTo>
                  <a:pt x="1861952" y="410836"/>
                  <a:pt x="1568877" y="387909"/>
                  <a:pt x="1347765" y="400110"/>
                </a:cubicBezTo>
                <a:cubicBezTo>
                  <a:pt x="1126653" y="412311"/>
                  <a:pt x="780162" y="423014"/>
                  <a:pt x="605517" y="400110"/>
                </a:cubicBezTo>
                <a:cubicBezTo>
                  <a:pt x="430872" y="377206"/>
                  <a:pt x="198659" y="429690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</a:t>
            </a:r>
            <a:r>
              <a:rPr kumimoji="1" lang="en-US" altLang="zh-CN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/vgemv3d.cadl</a:t>
            </a:r>
          </a:p>
        </p:txBody>
      </p:sp>
    </p:spTree>
    <p:extLst>
      <p:ext uri="{BB962C8B-B14F-4D97-AF65-F5344CB8AC3E}">
        <p14:creationId xmlns:p14="http://schemas.microsoft.com/office/powerpoint/2010/main" val="410478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35386-089C-E0FA-98C7-7C0C5FF5A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3FC53-CEFD-1167-314E-52A2B567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Element-Wise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Memory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Access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B7B3D4-A0A1-198E-C3DF-B0E18CBF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2CEDC57-18B3-3102-02FD-39442C3BDC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65CD91-BF0E-D942-8245-347B3EAF035C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0085C84-255E-A4F8-8244-B2F89AA9B68C}"/>
              </a:ext>
            </a:extLst>
          </p:cNvPr>
          <p:cNvGrpSpPr/>
          <p:nvPr/>
        </p:nvGrpSpPr>
        <p:grpSpPr>
          <a:xfrm>
            <a:off x="623392" y="2037739"/>
            <a:ext cx="6124536" cy="3485591"/>
            <a:chOff x="1204971" y="1232755"/>
            <a:chExt cx="5789077" cy="4289491"/>
          </a:xfrm>
        </p:grpSpPr>
        <p:sp>
          <p:nvSpPr>
            <p:cNvPr id="7" name="折角形 6">
              <a:extLst>
                <a:ext uri="{FF2B5EF4-FFF2-40B4-BE49-F238E27FC236}">
                  <a16:creationId xmlns:a16="http://schemas.microsoft.com/office/drawing/2014/main" id="{5F18F7C9-5FB5-3AA7-D442-2307F8521947}"/>
                </a:ext>
              </a:extLst>
            </p:cNvPr>
            <p:cNvSpPr/>
            <p:nvPr/>
          </p:nvSpPr>
          <p:spPr>
            <a:xfrm>
              <a:off x="1204971" y="1232755"/>
              <a:ext cx="5789077" cy="428949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2BDB717-97C8-ED24-2B6B-400BE5EFB5AB}"/>
                </a:ext>
              </a:extLst>
            </p:cNvPr>
            <p:cNvSpPr txBox="1"/>
            <p:nvPr/>
          </p:nvSpPr>
          <p:spPr>
            <a:xfrm>
              <a:off x="1415480" y="1343907"/>
              <a:ext cx="5241386" cy="39012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endParaRPr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] = result[0];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+ 4] = result[1];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+ 8] = result[2];</a:t>
              </a: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+ 12] = result[3];</a:t>
              </a:r>
            </a:p>
            <a:p>
              <a:r>
                <a:rPr lang="zh-CN" altLang="en-US" sz="20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irf_rd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altLang="zh-CN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0;</a:t>
              </a:r>
            </a:p>
            <a:p>
              <a:r>
                <a:rPr lang="en-US" altLang="zh-C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E6B1C8B-D337-DF2D-7034-B496FC4C6DAC}"/>
              </a:ext>
            </a:extLst>
          </p:cNvPr>
          <p:cNvSpPr txBox="1"/>
          <p:nvPr/>
        </p:nvSpPr>
        <p:spPr>
          <a:xfrm>
            <a:off x="7096575" y="4203666"/>
            <a:ext cx="152843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Write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1F3D0C-1D75-FE13-35AB-D2DB2BA79878}"/>
              </a:ext>
            </a:extLst>
          </p:cNvPr>
          <p:cNvSpPr txBox="1"/>
          <p:nvPr/>
        </p:nvSpPr>
        <p:spPr>
          <a:xfrm>
            <a:off x="7096575" y="1671435"/>
            <a:ext cx="371306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Element-wise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write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5DFC63C-2BD6-CC20-30B9-22EF19B17F2D}"/>
              </a:ext>
            </a:extLst>
          </p:cNvPr>
          <p:cNvSpPr/>
          <p:nvPr/>
        </p:nvSpPr>
        <p:spPr>
          <a:xfrm>
            <a:off x="1088073" y="3008333"/>
            <a:ext cx="4694946" cy="137618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C9F7CC-4BE9-B387-B19D-75674DE6E38C}"/>
              </a:ext>
            </a:extLst>
          </p:cNvPr>
          <p:cNvSpPr txBox="1"/>
          <p:nvPr/>
        </p:nvSpPr>
        <p:spPr>
          <a:xfrm>
            <a:off x="7096575" y="23471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 err="1"/>
              <a:t>WrMem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Req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&amp;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Resp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</a:t>
            </a:r>
            <a:endParaRPr kumimoji="1" lang="zh-CN" altLang="en-US" sz="2400" u="sng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4B71B1-F54F-D2A1-94C7-EB87797B6EE1}"/>
              </a:ext>
            </a:extLst>
          </p:cNvPr>
          <p:cNvSpPr txBox="1"/>
          <p:nvPr/>
        </p:nvSpPr>
        <p:spPr>
          <a:xfrm>
            <a:off x="6993835" y="2934684"/>
            <a:ext cx="4284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Store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“results”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216938D-4205-29B4-4C7E-D1FEE71DF079}"/>
              </a:ext>
            </a:extLst>
          </p:cNvPr>
          <p:cNvSpPr/>
          <p:nvPr/>
        </p:nvSpPr>
        <p:spPr>
          <a:xfrm>
            <a:off x="1088073" y="4634019"/>
            <a:ext cx="2246674" cy="31006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5F68A9-D310-381B-9C17-5098037F4E1C}"/>
              </a:ext>
            </a:extLst>
          </p:cNvPr>
          <p:cNvSpPr txBox="1"/>
          <p:nvPr/>
        </p:nvSpPr>
        <p:spPr>
          <a:xfrm>
            <a:off x="7096575" y="4909981"/>
            <a:ext cx="3097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u="sng" dirty="0"/>
              <a:t>Result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Resp</a:t>
            </a:r>
            <a:r>
              <a:rPr kumimoji="1" lang="zh-CN" altLang="en-US" sz="2400" u="sng" dirty="0"/>
              <a:t> </a:t>
            </a:r>
            <a:r>
              <a:rPr kumimoji="1" lang="en-US" altLang="zh-CN" sz="2400" u="sng" dirty="0"/>
              <a:t>transaction</a:t>
            </a:r>
            <a:endParaRPr kumimoji="1" lang="zh-CN" altLang="en-US" sz="2400" u="sng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53D726-511F-0E10-437A-36046F33B817}"/>
              </a:ext>
            </a:extLst>
          </p:cNvPr>
          <p:cNvSpPr txBox="1"/>
          <p:nvPr/>
        </p:nvSpPr>
        <p:spPr>
          <a:xfrm>
            <a:off x="824862" y="1200454"/>
            <a:ext cx="4557658" cy="400110"/>
          </a:xfrm>
          <a:custGeom>
            <a:avLst/>
            <a:gdLst>
              <a:gd name="csX0" fmla="*/ 0 w 4557658"/>
              <a:gd name="csY0" fmla="*/ 0 h 400110"/>
              <a:gd name="csX1" fmla="*/ 605517 w 4557658"/>
              <a:gd name="csY1" fmla="*/ 0 h 400110"/>
              <a:gd name="csX2" fmla="*/ 1119882 w 4557658"/>
              <a:gd name="csY2" fmla="*/ 0 h 400110"/>
              <a:gd name="csX3" fmla="*/ 1862129 w 4557658"/>
              <a:gd name="csY3" fmla="*/ 0 h 400110"/>
              <a:gd name="csX4" fmla="*/ 2467646 w 4557658"/>
              <a:gd name="csY4" fmla="*/ 0 h 400110"/>
              <a:gd name="csX5" fmla="*/ 3073164 w 4557658"/>
              <a:gd name="csY5" fmla="*/ 0 h 400110"/>
              <a:gd name="csX6" fmla="*/ 3815411 w 4557658"/>
              <a:gd name="csY6" fmla="*/ 0 h 400110"/>
              <a:gd name="csX7" fmla="*/ 4557658 w 4557658"/>
              <a:gd name="csY7" fmla="*/ 0 h 400110"/>
              <a:gd name="csX8" fmla="*/ 4557658 w 4557658"/>
              <a:gd name="csY8" fmla="*/ 400110 h 400110"/>
              <a:gd name="csX9" fmla="*/ 3997717 w 4557658"/>
              <a:gd name="csY9" fmla="*/ 400110 h 400110"/>
              <a:gd name="csX10" fmla="*/ 3346623 w 4557658"/>
              <a:gd name="csY10" fmla="*/ 400110 h 400110"/>
              <a:gd name="csX11" fmla="*/ 2695529 w 4557658"/>
              <a:gd name="csY11" fmla="*/ 400110 h 400110"/>
              <a:gd name="csX12" fmla="*/ 2090012 w 4557658"/>
              <a:gd name="csY12" fmla="*/ 400110 h 400110"/>
              <a:gd name="csX13" fmla="*/ 1347765 w 4557658"/>
              <a:gd name="csY13" fmla="*/ 400110 h 400110"/>
              <a:gd name="csX14" fmla="*/ 605517 w 4557658"/>
              <a:gd name="csY14" fmla="*/ 400110 h 400110"/>
              <a:gd name="csX15" fmla="*/ 0 w 4557658"/>
              <a:gd name="csY15" fmla="*/ 400110 h 400110"/>
              <a:gd name="csX16" fmla="*/ 0 w 4557658"/>
              <a:gd name="csY16" fmla="*/ 0 h 4001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57658" h="400110" extrusionOk="0">
                <a:moveTo>
                  <a:pt x="0" y="0"/>
                </a:moveTo>
                <a:cubicBezTo>
                  <a:pt x="255654" y="-15258"/>
                  <a:pt x="456232" y="25260"/>
                  <a:pt x="605517" y="0"/>
                </a:cubicBezTo>
                <a:cubicBezTo>
                  <a:pt x="754802" y="-25260"/>
                  <a:pt x="863541" y="-20046"/>
                  <a:pt x="1119882" y="0"/>
                </a:cubicBezTo>
                <a:cubicBezTo>
                  <a:pt x="1376223" y="20046"/>
                  <a:pt x="1537768" y="33980"/>
                  <a:pt x="1862129" y="0"/>
                </a:cubicBezTo>
                <a:cubicBezTo>
                  <a:pt x="2186490" y="-33980"/>
                  <a:pt x="2219730" y="2438"/>
                  <a:pt x="2467646" y="0"/>
                </a:cubicBezTo>
                <a:cubicBezTo>
                  <a:pt x="2715562" y="-2438"/>
                  <a:pt x="2875644" y="16086"/>
                  <a:pt x="3073164" y="0"/>
                </a:cubicBezTo>
                <a:cubicBezTo>
                  <a:pt x="3270684" y="-16086"/>
                  <a:pt x="3550989" y="21686"/>
                  <a:pt x="3815411" y="0"/>
                </a:cubicBezTo>
                <a:cubicBezTo>
                  <a:pt x="4079833" y="-21686"/>
                  <a:pt x="4196707" y="34897"/>
                  <a:pt x="4557658" y="0"/>
                </a:cubicBezTo>
                <a:cubicBezTo>
                  <a:pt x="4549674" y="92749"/>
                  <a:pt x="4553788" y="225066"/>
                  <a:pt x="4557658" y="400110"/>
                </a:cubicBezTo>
                <a:cubicBezTo>
                  <a:pt x="4433208" y="391688"/>
                  <a:pt x="4246756" y="406955"/>
                  <a:pt x="3997717" y="400110"/>
                </a:cubicBezTo>
                <a:cubicBezTo>
                  <a:pt x="3748678" y="393265"/>
                  <a:pt x="3564800" y="406838"/>
                  <a:pt x="3346623" y="400110"/>
                </a:cubicBezTo>
                <a:cubicBezTo>
                  <a:pt x="3128446" y="393382"/>
                  <a:pt x="2864864" y="380746"/>
                  <a:pt x="2695529" y="400110"/>
                </a:cubicBezTo>
                <a:cubicBezTo>
                  <a:pt x="2526194" y="419474"/>
                  <a:pt x="2318072" y="389384"/>
                  <a:pt x="2090012" y="400110"/>
                </a:cubicBezTo>
                <a:cubicBezTo>
                  <a:pt x="1861952" y="410836"/>
                  <a:pt x="1568877" y="387909"/>
                  <a:pt x="1347765" y="400110"/>
                </a:cubicBezTo>
                <a:cubicBezTo>
                  <a:pt x="1126653" y="412311"/>
                  <a:pt x="780162" y="423014"/>
                  <a:pt x="605517" y="400110"/>
                </a:cubicBezTo>
                <a:cubicBezTo>
                  <a:pt x="430872" y="377206"/>
                  <a:pt x="198659" y="429690"/>
                  <a:pt x="0" y="400110"/>
                </a:cubicBezTo>
                <a:cubicBezTo>
                  <a:pt x="3959" y="289372"/>
                  <a:pt x="-16822" y="18103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</a:t>
            </a:r>
            <a:r>
              <a:rPr kumimoji="1" lang="en-US" altLang="zh-CN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/vgemv3d.cadl</a:t>
            </a:r>
          </a:p>
        </p:txBody>
      </p:sp>
    </p:spTree>
    <p:extLst>
      <p:ext uri="{BB962C8B-B14F-4D97-AF65-F5344CB8AC3E}">
        <p14:creationId xmlns:p14="http://schemas.microsoft.com/office/powerpoint/2010/main" val="248519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3" grpId="0" animBg="1"/>
      <p:bldP spid="15" grpId="0"/>
      <p:bldP spid="22" grpId="0" animBg="1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6E114-21D3-BB54-5FFA-A88356B52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0F16E-D756-16DD-2AB5-BEFB877C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117AE8-D30C-957F-1F2A-C7A1FC06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6E466B5-E522-3E06-BD19-43E49363E2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6BD031-6100-A44F-ADC9-6BC81D282F5F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E330D94-474B-14C4-B732-5F1B227E940D}"/>
              </a:ext>
            </a:extLst>
          </p:cNvPr>
          <p:cNvSpPr/>
          <p:nvPr/>
        </p:nvSpPr>
        <p:spPr>
          <a:xfrm>
            <a:off x="664038" y="3490978"/>
            <a:ext cx="1296144" cy="751891"/>
          </a:xfrm>
          <a:prstGeom prst="roundRect">
            <a:avLst/>
          </a:prstGeom>
          <a:solidFill>
            <a:schemeClr val="accent2">
              <a:alpha val="29877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CADL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39EB570-379B-1DE6-6516-FD91FC18DCB6}"/>
              </a:ext>
            </a:extLst>
          </p:cNvPr>
          <p:cNvSpPr/>
          <p:nvPr/>
        </p:nvSpPr>
        <p:spPr>
          <a:xfrm>
            <a:off x="2049336" y="2171064"/>
            <a:ext cx="1296144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Pre-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Opt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MLIR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36EE0690-EC3C-BE7D-BBD4-15EC2D0A7D4C}"/>
              </a:ext>
            </a:extLst>
          </p:cNvPr>
          <p:cNvSpPr/>
          <p:nvPr/>
        </p:nvSpPr>
        <p:spPr>
          <a:xfrm>
            <a:off x="4811084" y="2163674"/>
            <a:ext cx="172129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Scheduled</a:t>
            </a:r>
          </a:p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8D3B51E-C5D3-C565-DFC5-D3A1CD5A4D5E}"/>
              </a:ext>
            </a:extLst>
          </p:cNvPr>
          <p:cNvSpPr/>
          <p:nvPr/>
        </p:nvSpPr>
        <p:spPr>
          <a:xfrm>
            <a:off x="10138932" y="3835352"/>
            <a:ext cx="1296144" cy="751891"/>
          </a:xfrm>
          <a:prstGeom prst="roundRect">
            <a:avLst/>
          </a:prstGeom>
          <a:solidFill>
            <a:schemeClr val="accent1">
              <a:alpha val="2987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Verilog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D7098349-3914-0A39-624A-D54A7048F5A1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312110" y="2547009"/>
            <a:ext cx="737226" cy="943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C05F95CA-76E7-9C4B-C173-FCF5EBD803D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45480" y="2539619"/>
            <a:ext cx="1465604" cy="73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790D05E5-76CB-8E5D-B27C-9F0E7AF9B67B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6532380" y="2536532"/>
            <a:ext cx="1377734" cy="30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775F9899-14F0-6618-4A08-9084D32DB21F}"/>
              </a:ext>
            </a:extLst>
          </p:cNvPr>
          <p:cNvSpPr txBox="1"/>
          <p:nvPr/>
        </p:nvSpPr>
        <p:spPr>
          <a:xfrm>
            <a:off x="778014" y="2697819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Parsing</a:t>
            </a:r>
            <a:endParaRPr kumimoji="1" lang="zh-CN" altLang="en-US" dirty="0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D2581F7C-601D-C337-EAAB-C2EA1615BC6D}"/>
              </a:ext>
            </a:extLst>
          </p:cNvPr>
          <p:cNvSpPr txBox="1"/>
          <p:nvPr/>
        </p:nvSpPr>
        <p:spPr>
          <a:xfrm>
            <a:off x="3338424" y="2065851"/>
            <a:ext cx="139435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C14F4667-FB59-BA14-29CC-70FE27C0D4E0}"/>
              </a:ext>
            </a:extLst>
          </p:cNvPr>
          <p:cNvSpPr txBox="1"/>
          <p:nvPr/>
        </p:nvSpPr>
        <p:spPr>
          <a:xfrm>
            <a:off x="10490742" y="2720604"/>
            <a:ext cx="124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Hardware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46776DDE-C4F8-D176-451C-F76DBEC2AA2E}"/>
              </a:ext>
            </a:extLst>
          </p:cNvPr>
          <p:cNvSpPr/>
          <p:nvPr/>
        </p:nvSpPr>
        <p:spPr>
          <a:xfrm>
            <a:off x="7910114" y="2160587"/>
            <a:ext cx="211708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7E937D-7F50-FAF9-B19B-C0E880BB223A}"/>
              </a:ext>
            </a:extLst>
          </p:cNvPr>
          <p:cNvSpPr txBox="1"/>
          <p:nvPr/>
        </p:nvSpPr>
        <p:spPr>
          <a:xfrm>
            <a:off x="6590529" y="2178208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Elaboration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E071E51-4A4B-880C-9F24-FE5BF068A81D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10027200" y="2536532"/>
            <a:ext cx="759804" cy="12988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71D86D10-9B22-341E-0A14-DE3089ED8570}"/>
              </a:ext>
            </a:extLst>
          </p:cNvPr>
          <p:cNvSpPr/>
          <p:nvPr/>
        </p:nvSpPr>
        <p:spPr>
          <a:xfrm rot="5400000">
            <a:off x="2059939" y="570131"/>
            <a:ext cx="201977" cy="235499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FD716FD-363D-09EC-3B6E-7C0149D0B4F5}"/>
              </a:ext>
            </a:extLst>
          </p:cNvPr>
          <p:cNvSpPr txBox="1"/>
          <p:nvPr/>
        </p:nvSpPr>
        <p:spPr>
          <a:xfrm>
            <a:off x="983431" y="1156521"/>
            <a:ext cx="26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ysClr val="windowText" lastClr="000000"/>
                </a:solidFill>
              </a:rPr>
              <a:t>Untimed</a:t>
            </a:r>
            <a:r>
              <a:rPr kumimoji="1" lang="zh-CN" altLang="en-US" sz="20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</a:rPr>
              <a:t>representation</a:t>
            </a:r>
            <a:endParaRPr kumimoji="1" lang="zh-CN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1FEF7D7F-6E85-EA4A-3604-D3693D8C7352}"/>
              </a:ext>
            </a:extLst>
          </p:cNvPr>
          <p:cNvSpPr/>
          <p:nvPr/>
        </p:nvSpPr>
        <p:spPr>
          <a:xfrm rot="5400000">
            <a:off x="7775557" y="-1317837"/>
            <a:ext cx="201977" cy="6130926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9A40B89-2400-F342-8D5F-3305CA9DDF87}"/>
              </a:ext>
            </a:extLst>
          </p:cNvPr>
          <p:cNvSpPr txBox="1"/>
          <p:nvPr/>
        </p:nvSpPr>
        <p:spPr>
          <a:xfrm>
            <a:off x="6600056" y="1156521"/>
            <a:ext cx="24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2C15413D-E4AD-DCDC-56DD-9B3A3645C426}"/>
              </a:ext>
            </a:extLst>
          </p:cNvPr>
          <p:cNvSpPr/>
          <p:nvPr/>
        </p:nvSpPr>
        <p:spPr>
          <a:xfrm rot="16200000">
            <a:off x="4013367" y="2067906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F6B9719-6E75-6899-2B32-4C6EA4168D3A}"/>
              </a:ext>
            </a:extLst>
          </p:cNvPr>
          <p:cNvSpPr txBox="1"/>
          <p:nvPr/>
        </p:nvSpPr>
        <p:spPr>
          <a:xfrm>
            <a:off x="3018725" y="3490978"/>
            <a:ext cx="272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Software-like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Affine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SCF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Arith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APS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852616F-0DF8-2376-5EDD-CEEF9E3F4B19}"/>
              </a:ext>
            </a:extLst>
          </p:cNvPr>
          <p:cNvSpPr txBox="1"/>
          <p:nvPr/>
        </p:nvSpPr>
        <p:spPr>
          <a:xfrm>
            <a:off x="7089881" y="3144955"/>
            <a:ext cx="237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FIRRTL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CMT2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95D2C1D-1EB3-4234-43F0-E10E19CCC627}"/>
              </a:ext>
            </a:extLst>
          </p:cNvPr>
          <p:cNvSpPr txBox="1"/>
          <p:nvPr/>
        </p:nvSpPr>
        <p:spPr>
          <a:xfrm>
            <a:off x="728813" y="4385609"/>
            <a:ext cx="139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High-level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description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ISAX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5119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B406D-B958-FDB6-64FA-E282C116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MLIR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12439B-BF7B-01AC-3E6F-6068EDFD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29B9B38-E3FB-13B9-DE8C-A5CC6C3A54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53724E-E716-0041-AADF-D50AC3E4675E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B7274-03EC-7644-16E3-4610FB42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1942364"/>
          </a:xfrm>
        </p:spPr>
        <p:txBody>
          <a:bodyPr/>
          <a:lstStyle/>
          <a:p>
            <a:r>
              <a:rPr kumimoji="1" lang="en-US" altLang="zh-CN" dirty="0"/>
              <a:t>A novel compiler infrastructure that greatly facilitates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 of user-defined IRs and transformations</a:t>
            </a:r>
          </a:p>
          <a:p>
            <a:pPr lvl="1"/>
            <a:r>
              <a:rPr kumimoji="1" lang="en-US" altLang="zh-CN" dirty="0"/>
              <a:t>Reuse IRs and extend new IRs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B059A1-2798-EAA0-6D09-630C1AC977F4}"/>
              </a:ext>
            </a:extLst>
          </p:cNvPr>
          <p:cNvSpPr txBox="1"/>
          <p:nvPr/>
        </p:nvSpPr>
        <p:spPr>
          <a:xfrm>
            <a:off x="961451" y="4343790"/>
            <a:ext cx="6244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%res:1 = </a:t>
            </a:r>
            <a:r>
              <a:rPr lang="en-US" altLang="zh-CN" sz="1600" b="0" dirty="0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mydialect.morph</a:t>
            </a:r>
            <a:r>
              <a:rPr lang="en-US" altLang="zh-CN" sz="1600" b="0" dirty="0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(%arg0) { </a:t>
            </a:r>
            <a:r>
              <a:rPr lang="en-US" altLang="zh-CN" sz="1600" b="0" dirty="0" err="1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some_attr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>
              <a:buNone/>
            </a:pPr>
            <a:r>
              <a:rPr lang="zh-CN" altLang="en-US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altLang="zh-CN" sz="16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altLang="zh-CN" sz="16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mydialect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600" b="0" dirty="0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altLang="zh-CN" sz="1600" b="0" dirty="0" err="1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custom_type</a:t>
            </a:r>
            <a:r>
              <a:rPr lang="en-US" altLang="zh-CN" sz="1600" b="0" dirty="0">
                <a:solidFill>
                  <a:srgbClr val="032F6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&gt;) -&gt; (</a:t>
            </a:r>
            <a:r>
              <a:rPr lang="en-US" altLang="zh-CN" sz="1600" dirty="0">
                <a:solidFill>
                  <a:srgbClr val="6F42C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i32</a:t>
            </a:r>
            <a:r>
              <a: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3A6848-3414-7CC5-FD68-C8ABD0AB77C0}"/>
              </a:ext>
            </a:extLst>
          </p:cNvPr>
          <p:cNvSpPr txBox="1"/>
          <p:nvPr/>
        </p:nvSpPr>
        <p:spPr>
          <a:xfrm>
            <a:off x="975562" y="5113555"/>
            <a:ext cx="128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Name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results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915DA8-E74C-843E-3D7A-BBD49D7BBF7C}"/>
              </a:ext>
            </a:extLst>
          </p:cNvPr>
          <p:cNvSpPr txBox="1"/>
          <p:nvPr/>
        </p:nvSpPr>
        <p:spPr>
          <a:xfrm>
            <a:off x="920378" y="3592800"/>
            <a:ext cx="1513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value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returned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31C71-9ECE-9B8F-67BB-5F506FC4A869}"/>
              </a:ext>
            </a:extLst>
          </p:cNvPr>
          <p:cNvSpPr txBox="1"/>
          <p:nvPr/>
        </p:nvSpPr>
        <p:spPr>
          <a:xfrm>
            <a:off x="2467143" y="3612000"/>
            <a:ext cx="821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Dialect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prefix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BA5376-480F-38B2-F7D3-2FEABD9A7007}"/>
              </a:ext>
            </a:extLst>
          </p:cNvPr>
          <p:cNvSpPr txBox="1"/>
          <p:nvPr/>
        </p:nvSpPr>
        <p:spPr>
          <a:xfrm>
            <a:off x="3287489" y="375227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Op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ID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9C5A3D-40FC-8D59-D217-C5F42838866F}"/>
              </a:ext>
            </a:extLst>
          </p:cNvPr>
          <p:cNvSpPr txBox="1"/>
          <p:nvPr/>
        </p:nvSpPr>
        <p:spPr>
          <a:xfrm>
            <a:off x="4058983" y="3752271"/>
            <a:ext cx="101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Argument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4C8D1-1BA9-C459-C9A1-D06896A434AC}"/>
              </a:ext>
            </a:extLst>
          </p:cNvPr>
          <p:cNvSpPr txBox="1"/>
          <p:nvPr/>
        </p:nvSpPr>
        <p:spPr>
          <a:xfrm>
            <a:off x="5548725" y="3754896"/>
            <a:ext cx="935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Attribute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81A490-2D5B-FEEB-3717-113E0C3FD342}"/>
              </a:ext>
            </a:extLst>
          </p:cNvPr>
          <p:cNvSpPr txBox="1"/>
          <p:nvPr/>
        </p:nvSpPr>
        <p:spPr>
          <a:xfrm>
            <a:off x="2641938" y="5223629"/>
            <a:ext cx="1853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Dialect-specific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type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3B86420-6667-9D45-6FF1-2731B395ECD4}"/>
              </a:ext>
            </a:extLst>
          </p:cNvPr>
          <p:cNvCxnSpPr>
            <a:cxnSpLocks/>
          </p:cNvCxnSpPr>
          <p:nvPr/>
        </p:nvCxnSpPr>
        <p:spPr>
          <a:xfrm flipV="1">
            <a:off x="1340826" y="4636177"/>
            <a:ext cx="0" cy="5049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CFE8EBD-A06F-E85B-9657-E7FD45D3460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77252" y="4177575"/>
            <a:ext cx="0" cy="2211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EDB1A85-1DE0-179D-114E-9173C5350A4F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877688" y="4196775"/>
            <a:ext cx="0" cy="2379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E1B2F674-B15B-AA5A-DBAB-71100F49D17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13861" y="4090825"/>
            <a:ext cx="0" cy="3559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05A1EF4-0F40-52C8-46A7-7224E2241F1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67328" y="4090825"/>
            <a:ext cx="0" cy="33675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817C37D-30FC-827A-0EBD-2F3A02A156F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16642" y="4093450"/>
            <a:ext cx="0" cy="3052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5037A92-180A-9AC7-3CBA-33432C1287EA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68699" y="4867656"/>
            <a:ext cx="0" cy="3559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E66766E-6C51-F80E-35DA-A11ECE08E5DA}"/>
              </a:ext>
            </a:extLst>
          </p:cNvPr>
          <p:cNvSpPr txBox="1"/>
          <p:nvPr/>
        </p:nvSpPr>
        <p:spPr>
          <a:xfrm>
            <a:off x="5518294" y="5214933"/>
            <a:ext cx="57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Type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59865F17-8071-46E7-CF6D-02CAC4113F1E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5807155" y="4893763"/>
            <a:ext cx="0" cy="3211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C624A22-90EC-11DF-9BCB-43006110E59F}"/>
              </a:ext>
            </a:extLst>
          </p:cNvPr>
          <p:cNvGrpSpPr/>
          <p:nvPr/>
        </p:nvGrpSpPr>
        <p:grpSpPr>
          <a:xfrm>
            <a:off x="7636612" y="2625191"/>
            <a:ext cx="3098456" cy="2619439"/>
            <a:chOff x="7565246" y="2190035"/>
            <a:chExt cx="3098456" cy="2619439"/>
          </a:xfrm>
        </p:grpSpPr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DF7E359D-3123-F810-8473-64CC8AA0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5246" y="3274511"/>
              <a:ext cx="660400" cy="660400"/>
            </a:xfrm>
            <a:prstGeom prst="rect">
              <a:avLst/>
            </a:prstGeom>
          </p:spPr>
        </p:pic>
        <p:pic>
          <p:nvPicPr>
            <p:cNvPr id="57" name="图片 56" descr="Software Supply Chain Chronicles: Malicious Dependency hits PyTorch |  Packagecloud Blog">
              <a:extLst>
                <a:ext uri="{FF2B5EF4-FFF2-40B4-BE49-F238E27FC236}">
                  <a16:creationId xmlns:a16="http://schemas.microsoft.com/office/drawing/2014/main" id="{BF569600-11EC-568B-EA28-BCA2DA421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4402" y="2190035"/>
              <a:ext cx="2019300" cy="1003300"/>
            </a:xfrm>
            <a:prstGeom prst="rect">
              <a:avLst/>
            </a:prstGeom>
          </p:spPr>
        </p:pic>
        <p:pic>
          <p:nvPicPr>
            <p:cNvPr id="58" name="图片 57" descr="Logo">
              <a:extLst>
                <a:ext uri="{FF2B5EF4-FFF2-40B4-BE49-F238E27FC236}">
                  <a16:creationId xmlns:a16="http://schemas.microsoft.com/office/drawing/2014/main" id="{9583B346-BCF8-8CEE-86C7-7AC7AAC5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7909" y="3333738"/>
              <a:ext cx="493724" cy="561611"/>
            </a:xfrm>
            <a:prstGeom prst="rect">
              <a:avLst/>
            </a:prstGeom>
          </p:spPr>
        </p:pic>
        <p:pic>
          <p:nvPicPr>
            <p:cNvPr id="59" name="图片 58" descr="CIRCT · GitHub">
              <a:extLst>
                <a:ext uri="{FF2B5EF4-FFF2-40B4-BE49-F238E27FC236}">
                  <a16:creationId xmlns:a16="http://schemas.microsoft.com/office/drawing/2014/main" id="{5EC136FC-F6F9-6F9F-2747-529215A23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2383" y="4224699"/>
              <a:ext cx="584775" cy="584775"/>
            </a:xfrm>
            <a:prstGeom prst="rect">
              <a:avLst/>
            </a:prstGeom>
          </p:spPr>
        </p:pic>
        <p:sp>
          <p:nvSpPr>
            <p:cNvPr id="60" name="左大括号 59">
              <a:extLst>
                <a:ext uri="{FF2B5EF4-FFF2-40B4-BE49-F238E27FC236}">
                  <a16:creationId xmlns:a16="http://schemas.microsoft.com/office/drawing/2014/main" id="{CB2720CD-654B-A691-9BB0-982208B50903}"/>
                </a:ext>
              </a:extLst>
            </p:cNvPr>
            <p:cNvSpPr/>
            <p:nvPr/>
          </p:nvSpPr>
          <p:spPr>
            <a:xfrm>
              <a:off x="8275950" y="2595466"/>
              <a:ext cx="162658" cy="2014990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B1891EF-DEB9-8F83-0AE2-AAC7A805ED61}"/>
                </a:ext>
              </a:extLst>
            </p:cNvPr>
            <p:cNvSpPr txBox="1"/>
            <p:nvPr/>
          </p:nvSpPr>
          <p:spPr>
            <a:xfrm>
              <a:off x="9267295" y="3279775"/>
              <a:ext cx="11634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/>
                <a:t>Triton</a:t>
              </a:r>
              <a:endParaRPr kumimoji="1" lang="zh-CN" altLang="en-US" sz="3200" dirty="0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93507B-DC76-CC64-B969-01D6E5B118BF}"/>
                </a:ext>
              </a:extLst>
            </p:cNvPr>
            <p:cNvSpPr txBox="1"/>
            <p:nvPr/>
          </p:nvSpPr>
          <p:spPr>
            <a:xfrm>
              <a:off x="9274188" y="4190223"/>
              <a:ext cx="1149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/>
                <a:t>CIRCT</a:t>
              </a:r>
              <a:endParaRPr kumimoji="1" lang="zh-CN" altLang="en-US" sz="3200" dirty="0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5ED5EC5A-A657-1767-244D-8E04E3390898}"/>
              </a:ext>
            </a:extLst>
          </p:cNvPr>
          <p:cNvSpPr txBox="1"/>
          <p:nvPr/>
        </p:nvSpPr>
        <p:spPr>
          <a:xfrm>
            <a:off x="7258054" y="5392906"/>
            <a:ext cx="417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Widely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compilers</a:t>
            </a:r>
            <a:endParaRPr kumimoji="1" lang="zh-CN" altLang="en-US" sz="24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69E958-C25E-B08C-D696-F956DC0C75F7}"/>
              </a:ext>
            </a:extLst>
          </p:cNvPr>
          <p:cNvSpPr txBox="1"/>
          <p:nvPr/>
        </p:nvSpPr>
        <p:spPr>
          <a:xfrm>
            <a:off x="1301433" y="2961858"/>
            <a:ext cx="5515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Generic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representation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MLIR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operations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26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  <p:bldP spid="13" grpId="0"/>
      <p:bldP spid="14" grpId="0"/>
      <p:bldP spid="15" grpId="0"/>
      <p:bldP spid="16" grpId="0"/>
      <p:bldP spid="17" grpId="0"/>
      <p:bldP spid="52" grpId="0"/>
      <p:bldP spid="64" grpId="0"/>
      <p:bldP spid="6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17753-1478-D5FD-342E-87B390CA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APS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Dialect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F7369-CA8C-A5B2-578B-F7400755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MLIR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APS-</a:t>
            </a:r>
            <a:r>
              <a:rPr kumimoji="1" lang="en-US" altLang="zh-CN" dirty="0" err="1"/>
              <a:t>itfc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AD66F7-FE00-A9A5-53D7-3FE1CFD0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14E480A-F455-A91E-8325-029D4DE8ED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D7928B-5DFB-5A41-9016-B3F01943DCC1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3423FDA5-80AE-A347-5F34-E83C77CA09FE}"/>
              </a:ext>
            </a:extLst>
          </p:cNvPr>
          <p:cNvSpPr txBox="1"/>
          <p:nvPr/>
        </p:nvSpPr>
        <p:spPr>
          <a:xfrm>
            <a:off x="654907" y="2235789"/>
            <a:ext cx="103177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u="sng" dirty="0"/>
              <a:t>GPR Req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BA7DB17A-EA2B-E618-6B97-A141646B133A}"/>
              </a:ext>
            </a:extLst>
          </p:cNvPr>
          <p:cNvSpPr txBox="1"/>
          <p:nvPr/>
        </p:nvSpPr>
        <p:spPr>
          <a:xfrm>
            <a:off x="2307275" y="2235789"/>
            <a:ext cx="103177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irf</a:t>
            </a:r>
            <a:r>
              <a:rPr lang="en-US" altLang="zh-CN" dirty="0"/>
              <a:t>[rs1]</a:t>
            </a:r>
          </a:p>
        </p:txBody>
      </p:sp>
      <p:sp>
        <p:nvSpPr>
          <p:cNvPr id="9" name="TextBox 65">
            <a:extLst>
              <a:ext uri="{FF2B5EF4-FFF2-40B4-BE49-F238E27FC236}">
                <a16:creationId xmlns:a16="http://schemas.microsoft.com/office/drawing/2014/main" id="{4F094F04-4E87-B7A2-8FD4-9BDE1F1E6275}"/>
              </a:ext>
            </a:extLst>
          </p:cNvPr>
          <p:cNvSpPr txBox="1"/>
          <p:nvPr/>
        </p:nvSpPr>
        <p:spPr>
          <a:xfrm>
            <a:off x="525293" y="1712568"/>
            <a:ext cx="129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APS-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Itfc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A81B792A-2B16-63AD-101A-710267AB4718}"/>
              </a:ext>
            </a:extLst>
          </p:cNvPr>
          <p:cNvSpPr txBox="1"/>
          <p:nvPr/>
        </p:nvSpPr>
        <p:spPr>
          <a:xfrm>
            <a:off x="2138455" y="1712568"/>
            <a:ext cx="129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CADL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65">
            <a:extLst>
              <a:ext uri="{FF2B5EF4-FFF2-40B4-BE49-F238E27FC236}">
                <a16:creationId xmlns:a16="http://schemas.microsoft.com/office/drawing/2014/main" id="{A962D258-15E5-C206-A0A5-52358FCBD408}"/>
              </a:ext>
            </a:extLst>
          </p:cNvPr>
          <p:cNvSpPr txBox="1"/>
          <p:nvPr/>
        </p:nvSpPr>
        <p:spPr>
          <a:xfrm>
            <a:off x="4015480" y="1712568"/>
            <a:ext cx="1753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APS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Dialect</a:t>
            </a:r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ADBBE6F-36F3-CE91-BE68-4D4C64DF5AB2}"/>
              </a:ext>
            </a:extLst>
          </p:cNvPr>
          <p:cNvSpPr txBox="1"/>
          <p:nvPr/>
        </p:nvSpPr>
        <p:spPr>
          <a:xfrm>
            <a:off x="4117397" y="2235789"/>
            <a:ext cx="1489406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aps.readrf</a:t>
            </a:r>
            <a:endParaRPr lang="en-US" altLang="zh-CN" dirty="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0CFDC75D-7BDC-75FF-1B2A-66E52CE2ED42}"/>
              </a:ext>
            </a:extLst>
          </p:cNvPr>
          <p:cNvSpPr txBox="1"/>
          <p:nvPr/>
        </p:nvSpPr>
        <p:spPr>
          <a:xfrm>
            <a:off x="469407" y="5333564"/>
            <a:ext cx="1411357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u="sng" dirty="0"/>
              <a:t>Result Resp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242F8C5-372F-FF84-30D5-B818D3006412}"/>
              </a:ext>
            </a:extLst>
          </p:cNvPr>
          <p:cNvSpPr txBox="1"/>
          <p:nvPr/>
        </p:nvSpPr>
        <p:spPr>
          <a:xfrm>
            <a:off x="2311565" y="5333564"/>
            <a:ext cx="103177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irf</a:t>
            </a:r>
            <a:r>
              <a:rPr lang="en-US" altLang="zh-CN" dirty="0"/>
              <a:t>[</a:t>
            </a:r>
            <a:r>
              <a:rPr lang="en-US" altLang="zh-CN" dirty="0" err="1"/>
              <a:t>rd</a:t>
            </a:r>
            <a:r>
              <a:rPr lang="en-US" altLang="zh-CN" dirty="0"/>
              <a:t>]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D644DE9-3FBB-805C-1FAD-A098CBD1A183}"/>
              </a:ext>
            </a:extLst>
          </p:cNvPr>
          <p:cNvSpPr txBox="1"/>
          <p:nvPr/>
        </p:nvSpPr>
        <p:spPr>
          <a:xfrm>
            <a:off x="4121687" y="5333564"/>
            <a:ext cx="1489406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aps.writerf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CA0B9-996F-0659-7E08-FDFDF9B6BBF5}"/>
              </a:ext>
            </a:extLst>
          </p:cNvPr>
          <p:cNvSpPr txBox="1"/>
          <p:nvPr/>
        </p:nvSpPr>
        <p:spPr>
          <a:xfrm>
            <a:off x="659197" y="4504054"/>
            <a:ext cx="103177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u="sng" dirty="0" err="1"/>
              <a:t>WrMem</a:t>
            </a:r>
            <a:endParaRPr lang="en-US" altLang="zh-CN" u="sng" dirty="0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2FA9CC4-90BA-F46E-1D91-AD297D306A9F}"/>
              </a:ext>
            </a:extLst>
          </p:cNvPr>
          <p:cNvSpPr txBox="1"/>
          <p:nvPr/>
        </p:nvSpPr>
        <p:spPr>
          <a:xfrm>
            <a:off x="2311565" y="4504054"/>
            <a:ext cx="103177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_mem[x]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5AC8F23E-64BC-5891-8BAD-20CF673B3CE1}"/>
              </a:ext>
            </a:extLst>
          </p:cNvPr>
          <p:cNvSpPr txBox="1"/>
          <p:nvPr/>
        </p:nvSpPr>
        <p:spPr>
          <a:xfrm>
            <a:off x="4019770" y="4504054"/>
            <a:ext cx="1693241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aps.memstore</a:t>
            </a:r>
            <a:endParaRPr lang="en-US" altLang="zh-CN" dirty="0"/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F6533C4B-0EE0-938F-FAAD-48F9C8912C2D}"/>
              </a:ext>
            </a:extLst>
          </p:cNvPr>
          <p:cNvSpPr txBox="1"/>
          <p:nvPr/>
        </p:nvSpPr>
        <p:spPr>
          <a:xfrm>
            <a:off x="525293" y="2869179"/>
            <a:ext cx="1291004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u="sng" dirty="0" err="1"/>
              <a:t>RdBlkMem</a:t>
            </a:r>
            <a:endParaRPr lang="en-US" altLang="zh-CN" u="sng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AAF7EB01-70D3-068A-111B-AC96A418AA5F}"/>
              </a:ext>
            </a:extLst>
          </p:cNvPr>
          <p:cNvSpPr txBox="1"/>
          <p:nvPr/>
        </p:nvSpPr>
        <p:spPr>
          <a:xfrm>
            <a:off x="1887353" y="2871518"/>
            <a:ext cx="1974600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_</a:t>
            </a:r>
            <a:r>
              <a:rPr lang="en-US" altLang="zh-CN" dirty="0" err="1"/>
              <a:t>burst_read</a:t>
            </a:r>
            <a:r>
              <a:rPr lang="en-US" altLang="zh-CN" dirty="0"/>
              <a:t>[x +: s]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D0F0BB67-A2B6-2457-D0AF-4E8A55D082B5}"/>
              </a:ext>
            </a:extLst>
          </p:cNvPr>
          <p:cNvSpPr txBox="1"/>
          <p:nvPr/>
        </p:nvSpPr>
        <p:spPr>
          <a:xfrm>
            <a:off x="3933009" y="2874325"/>
            <a:ext cx="1974600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aps.memburstload</a:t>
            </a:r>
            <a:endParaRPr lang="en-US" altLang="zh-CN" dirty="0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90425D5-7E6D-1FCB-AB38-0A350E467937}"/>
              </a:ext>
            </a:extLst>
          </p:cNvPr>
          <p:cNvSpPr txBox="1"/>
          <p:nvPr/>
        </p:nvSpPr>
        <p:spPr>
          <a:xfrm>
            <a:off x="662587" y="3728792"/>
            <a:ext cx="1031776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altLang="zh-CN" u="sng" dirty="0" err="1"/>
              <a:t>RdMem</a:t>
            </a:r>
            <a:endParaRPr lang="en-US" altLang="zh-CN" u="sng" dirty="0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C044E2F8-287B-BFED-D437-5BA3EF1150FD}"/>
              </a:ext>
            </a:extLst>
          </p:cNvPr>
          <p:cNvSpPr txBox="1"/>
          <p:nvPr/>
        </p:nvSpPr>
        <p:spPr>
          <a:xfrm>
            <a:off x="2307275" y="3728792"/>
            <a:ext cx="1031776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/>
              <a:t>_mem[x]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7289439-27A0-5AFD-EEE0-BC59DFCDDCB6}"/>
              </a:ext>
            </a:extLst>
          </p:cNvPr>
          <p:cNvSpPr txBox="1"/>
          <p:nvPr/>
        </p:nvSpPr>
        <p:spPr>
          <a:xfrm>
            <a:off x="4015480" y="3728791"/>
            <a:ext cx="1693241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aps.memload</a:t>
            </a:r>
            <a:endParaRPr lang="en-US" altLang="zh-CN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F2520D-52E1-3B83-6A9C-9C4B0F4F5980}"/>
              </a:ext>
            </a:extLst>
          </p:cNvPr>
          <p:cNvSpPr txBox="1"/>
          <p:nvPr/>
        </p:nvSpPr>
        <p:spPr>
          <a:xfrm>
            <a:off x="6314687" y="1634638"/>
            <a:ext cx="4184789" cy="707886"/>
          </a:xfrm>
          <a:custGeom>
            <a:avLst/>
            <a:gdLst>
              <a:gd name="csX0" fmla="*/ 0 w 4184789"/>
              <a:gd name="csY0" fmla="*/ 0 h 707886"/>
              <a:gd name="csX1" fmla="*/ 655617 w 4184789"/>
              <a:gd name="csY1" fmla="*/ 0 h 707886"/>
              <a:gd name="csX2" fmla="*/ 1227538 w 4184789"/>
              <a:gd name="csY2" fmla="*/ 0 h 707886"/>
              <a:gd name="csX3" fmla="*/ 2008699 w 4184789"/>
              <a:gd name="csY3" fmla="*/ 0 h 707886"/>
              <a:gd name="csX4" fmla="*/ 2664316 w 4184789"/>
              <a:gd name="csY4" fmla="*/ 0 h 707886"/>
              <a:gd name="csX5" fmla="*/ 3319933 w 4184789"/>
              <a:gd name="csY5" fmla="*/ 0 h 707886"/>
              <a:gd name="csX6" fmla="*/ 4184789 w 4184789"/>
              <a:gd name="csY6" fmla="*/ 0 h 707886"/>
              <a:gd name="csX7" fmla="*/ 4184789 w 4184789"/>
              <a:gd name="csY7" fmla="*/ 339785 h 707886"/>
              <a:gd name="csX8" fmla="*/ 4184789 w 4184789"/>
              <a:gd name="csY8" fmla="*/ 707886 h 707886"/>
              <a:gd name="csX9" fmla="*/ 3571020 w 4184789"/>
              <a:gd name="csY9" fmla="*/ 707886 h 707886"/>
              <a:gd name="csX10" fmla="*/ 2873555 w 4184789"/>
              <a:gd name="csY10" fmla="*/ 707886 h 707886"/>
              <a:gd name="csX11" fmla="*/ 2176090 w 4184789"/>
              <a:gd name="csY11" fmla="*/ 707886 h 707886"/>
              <a:gd name="csX12" fmla="*/ 1520473 w 4184789"/>
              <a:gd name="csY12" fmla="*/ 707886 h 707886"/>
              <a:gd name="csX13" fmla="*/ 739313 w 4184789"/>
              <a:gd name="csY13" fmla="*/ 707886 h 707886"/>
              <a:gd name="csX14" fmla="*/ 0 w 4184789"/>
              <a:gd name="csY14" fmla="*/ 707886 h 707886"/>
              <a:gd name="csX15" fmla="*/ 0 w 4184789"/>
              <a:gd name="csY15" fmla="*/ 368101 h 707886"/>
              <a:gd name="csX16" fmla="*/ 0 w 4184789"/>
              <a:gd name="csY16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184789" h="707886" extrusionOk="0">
                <a:moveTo>
                  <a:pt x="0" y="0"/>
                </a:moveTo>
                <a:cubicBezTo>
                  <a:pt x="299836" y="26701"/>
                  <a:pt x="340590" y="-12545"/>
                  <a:pt x="655617" y="0"/>
                </a:cubicBezTo>
                <a:cubicBezTo>
                  <a:pt x="970644" y="12545"/>
                  <a:pt x="1030589" y="-8532"/>
                  <a:pt x="1227538" y="0"/>
                </a:cubicBezTo>
                <a:cubicBezTo>
                  <a:pt x="1424487" y="8532"/>
                  <a:pt x="1798240" y="-4343"/>
                  <a:pt x="2008699" y="0"/>
                </a:cubicBezTo>
                <a:cubicBezTo>
                  <a:pt x="2219158" y="4343"/>
                  <a:pt x="2407665" y="-29525"/>
                  <a:pt x="2664316" y="0"/>
                </a:cubicBezTo>
                <a:cubicBezTo>
                  <a:pt x="2920967" y="29525"/>
                  <a:pt x="3175413" y="-16387"/>
                  <a:pt x="3319933" y="0"/>
                </a:cubicBezTo>
                <a:cubicBezTo>
                  <a:pt x="3464453" y="16387"/>
                  <a:pt x="3910921" y="-25612"/>
                  <a:pt x="4184789" y="0"/>
                </a:cubicBezTo>
                <a:cubicBezTo>
                  <a:pt x="4198279" y="120283"/>
                  <a:pt x="4176765" y="178611"/>
                  <a:pt x="4184789" y="339785"/>
                </a:cubicBezTo>
                <a:cubicBezTo>
                  <a:pt x="4192813" y="500959"/>
                  <a:pt x="4177003" y="625485"/>
                  <a:pt x="4184789" y="707886"/>
                </a:cubicBezTo>
                <a:cubicBezTo>
                  <a:pt x="3983864" y="702870"/>
                  <a:pt x="3821375" y="696383"/>
                  <a:pt x="3571020" y="707886"/>
                </a:cubicBezTo>
                <a:cubicBezTo>
                  <a:pt x="3320665" y="719389"/>
                  <a:pt x="3209074" y="689930"/>
                  <a:pt x="2873555" y="707886"/>
                </a:cubicBezTo>
                <a:cubicBezTo>
                  <a:pt x="2538036" y="725842"/>
                  <a:pt x="2328535" y="734207"/>
                  <a:pt x="2176090" y="707886"/>
                </a:cubicBezTo>
                <a:cubicBezTo>
                  <a:pt x="2023645" y="681565"/>
                  <a:pt x="1704105" y="681684"/>
                  <a:pt x="1520473" y="707886"/>
                </a:cubicBezTo>
                <a:cubicBezTo>
                  <a:pt x="1336841" y="734088"/>
                  <a:pt x="940918" y="674432"/>
                  <a:pt x="739313" y="707886"/>
                </a:cubicBezTo>
                <a:cubicBezTo>
                  <a:pt x="537708" y="741340"/>
                  <a:pt x="251055" y="729985"/>
                  <a:pt x="0" y="707886"/>
                </a:cubicBezTo>
                <a:cubicBezTo>
                  <a:pt x="15551" y="564281"/>
                  <a:pt x="1509" y="467410"/>
                  <a:pt x="0" y="368101"/>
                </a:cubicBezTo>
                <a:cubicBezTo>
                  <a:pt x="-1509" y="268793"/>
                  <a:pt x="9425" y="13634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$APS/tutorial/outputs/hello/0_hello_preopt.mlir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9F88BF8-C826-FB98-24A3-3C52A737A156}"/>
              </a:ext>
            </a:extLst>
          </p:cNvPr>
          <p:cNvGrpSpPr/>
          <p:nvPr/>
        </p:nvGrpSpPr>
        <p:grpSpPr>
          <a:xfrm>
            <a:off x="6284392" y="2561592"/>
            <a:ext cx="4817235" cy="3462493"/>
            <a:chOff x="1204969" y="1232755"/>
            <a:chExt cx="6841901" cy="4689459"/>
          </a:xfrm>
        </p:grpSpPr>
        <p:sp>
          <p:nvSpPr>
            <p:cNvPr id="31" name="折角形 30">
              <a:extLst>
                <a:ext uri="{FF2B5EF4-FFF2-40B4-BE49-F238E27FC236}">
                  <a16:creationId xmlns:a16="http://schemas.microsoft.com/office/drawing/2014/main" id="{09BC6EBE-0048-13DE-7581-E26AD28747C8}"/>
                </a:ext>
              </a:extLst>
            </p:cNvPr>
            <p:cNvSpPr/>
            <p:nvPr/>
          </p:nvSpPr>
          <p:spPr>
            <a:xfrm>
              <a:off x="1204969" y="1232755"/>
              <a:ext cx="6771645" cy="4689459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10D526A-A060-333C-0818-38D44384D50C}"/>
                </a:ext>
              </a:extLst>
            </p:cNvPr>
            <p:cNvSpPr txBox="1"/>
            <p:nvPr/>
          </p:nvSpPr>
          <p:spPr>
            <a:xfrm>
              <a:off x="1415479" y="1343907"/>
              <a:ext cx="6631391" cy="4166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module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func.func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zh-CN" sz="1600" b="0" dirty="0" err="1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flow_hello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buNone/>
              </a:pPr>
              <a:r>
                <a:rPr lang="zh-CN" altLang="en-US" sz="1600" dirty="0">
                  <a:solidFill>
                    <a:srgbClr val="24292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%arg0: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</a:p>
            <a:p>
              <a:pPr>
                <a:buNone/>
              </a:pPr>
              <a:r>
                <a:rPr lang="zh-CN" altLang="en-US" sz="1600" dirty="0">
                  <a:solidFill>
                    <a:srgbClr val="24292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%arg1: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</a:p>
            <a:p>
              <a:pPr>
                <a:buNone/>
              </a:pPr>
              <a:r>
                <a:rPr lang="zh-CN" altLang="en-US" sz="1600" dirty="0">
                  <a:solidFill>
                    <a:srgbClr val="24292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%arg2: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%0 =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%arg0 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i32</a:t>
              </a:r>
              <a:endPara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%1 =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%arg1 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-&gt;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i32</a:t>
              </a:r>
              <a:endPara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%2 =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%0, %1 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i32</a:t>
              </a:r>
              <a:endPara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 err="1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aps.writerf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%arg2, %2 :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i5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sz="1600" b="0" dirty="0">
                  <a:solidFill>
                    <a:srgbClr val="6F42C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i32</a:t>
              </a:r>
              <a:endPara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b="0" dirty="0">
                  <a:solidFill>
                    <a:srgbClr val="005CC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endParaRPr lang="en-US" altLang="zh-CN" sz="16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buNone/>
              </a:pPr>
              <a:r>
                <a:rPr lang="zh-CN" altLang="en-US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buNone/>
              </a:pPr>
              <a:r>
                <a:rPr lang="en-US" altLang="zh-CN" sz="1600" b="0" dirty="0">
                  <a:solidFill>
                    <a:srgbClr val="24292E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6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0A8F-E239-E6D4-30AE-AADB3840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658AD-5623-318A-0F0A-EC46FADF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Parsing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MLIR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547E14-AA20-E261-FC27-B0F588E7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15BAB5D-1C8B-B91D-554D-2BA0AF6570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D835F2-58EA-7A44-9FE6-A792EE9A5BFA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05A1156-83CE-357C-D42D-E871B02A6428}"/>
              </a:ext>
            </a:extLst>
          </p:cNvPr>
          <p:cNvGrpSpPr/>
          <p:nvPr/>
        </p:nvGrpSpPr>
        <p:grpSpPr>
          <a:xfrm>
            <a:off x="609600" y="1998716"/>
            <a:ext cx="4032448" cy="3506885"/>
            <a:chOff x="1204971" y="1232756"/>
            <a:chExt cx="4433091" cy="3636437"/>
          </a:xfrm>
        </p:grpSpPr>
        <p:sp>
          <p:nvSpPr>
            <p:cNvPr id="20" name="折角形 19">
              <a:extLst>
                <a:ext uri="{FF2B5EF4-FFF2-40B4-BE49-F238E27FC236}">
                  <a16:creationId xmlns:a16="http://schemas.microsoft.com/office/drawing/2014/main" id="{58934B3D-F5D0-3824-086A-3ABF84A4A6B5}"/>
                </a:ext>
              </a:extLst>
            </p:cNvPr>
            <p:cNvSpPr/>
            <p:nvPr/>
          </p:nvSpPr>
          <p:spPr>
            <a:xfrm>
              <a:off x="1204971" y="1232756"/>
              <a:ext cx="4433091" cy="363643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280AD4-4146-3A8A-E99D-0F083673CBC9}"/>
                </a:ext>
              </a:extLst>
            </p:cNvPr>
            <p:cNvSpPr txBox="1"/>
            <p:nvPr/>
          </p:nvSpPr>
          <p:spPr>
            <a:xfrm>
              <a:off x="1221468" y="1328769"/>
              <a:ext cx="3983783" cy="3213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partition_dim_array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([0])]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partition_factor_array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([4])]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partition_cyclic_array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([1])]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static matrix: [i32; 16];</a:t>
              </a:r>
            </a:p>
            <a:p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partition_dim_array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([0])]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partition_factor_array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([4])]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partition_cyclic_array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([1])]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static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[i32; 4];</a:t>
              </a:r>
            </a:p>
            <a:p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static result: [i32; 4];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static acc: i32;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415550-4B74-7F43-E90C-EC423BB9816E}"/>
              </a:ext>
            </a:extLst>
          </p:cNvPr>
          <p:cNvGrpSpPr/>
          <p:nvPr/>
        </p:nvGrpSpPr>
        <p:grpSpPr>
          <a:xfrm>
            <a:off x="5132973" y="1997143"/>
            <a:ext cx="3860800" cy="3433007"/>
            <a:chOff x="1204972" y="1232757"/>
            <a:chExt cx="4320480" cy="3828481"/>
          </a:xfrm>
        </p:grpSpPr>
        <p:sp>
          <p:nvSpPr>
            <p:cNvPr id="24" name="折角形 23">
              <a:extLst>
                <a:ext uri="{FF2B5EF4-FFF2-40B4-BE49-F238E27FC236}">
                  <a16:creationId xmlns:a16="http://schemas.microsoft.com/office/drawing/2014/main" id="{F78A566D-A020-C27D-45A5-47DE67651A44}"/>
                </a:ext>
              </a:extLst>
            </p:cNvPr>
            <p:cNvSpPr/>
            <p:nvPr/>
          </p:nvSpPr>
          <p:spPr>
            <a:xfrm>
              <a:off x="1204972" y="1232757"/>
              <a:ext cx="4320480" cy="3828481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9469C8-E21A-25FE-84DC-F7420CC47371}"/>
                </a:ext>
              </a:extLst>
            </p:cNvPr>
            <p:cNvSpPr txBox="1"/>
            <p:nvPr/>
          </p:nvSpPr>
          <p:spPr>
            <a:xfrm>
              <a:off x="1226675" y="1255751"/>
              <a:ext cx="4174675" cy="3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module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@_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cpu_memory</a:t>
              </a:r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@matrix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partition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info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partition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info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@acc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func.func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3FEFA12-D2E2-BEC2-DC99-C0F3F9E51F18}"/>
              </a:ext>
            </a:extLst>
          </p:cNvPr>
          <p:cNvSpPr txBox="1"/>
          <p:nvPr/>
        </p:nvSpPr>
        <p:spPr>
          <a:xfrm>
            <a:off x="2017000" y="555240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CADL</a:t>
            </a:r>
            <a:endParaRPr kumimoji="1" lang="zh-CN" altLang="en-US" sz="2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7D29A3-5A07-EA36-6288-8BA1950B124E}"/>
              </a:ext>
            </a:extLst>
          </p:cNvPr>
          <p:cNvSpPr txBox="1"/>
          <p:nvPr/>
        </p:nvSpPr>
        <p:spPr>
          <a:xfrm>
            <a:off x="6607091" y="5552400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MLIR</a:t>
            </a:r>
            <a:endParaRPr kumimoji="1" lang="zh-CN" altLang="en-US" sz="2400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A9BCDCA3-B8F9-AB88-7C27-7F5F6ED458F8}"/>
              </a:ext>
            </a:extLst>
          </p:cNvPr>
          <p:cNvCxnSpPr>
            <a:cxnSpLocks/>
            <a:stCxn id="8" idx="3"/>
            <a:endCxn id="40" idx="1"/>
          </p:cNvCxnSpPr>
          <p:nvPr/>
        </p:nvCxnSpPr>
        <p:spPr>
          <a:xfrm>
            <a:off x="4531150" y="3740114"/>
            <a:ext cx="760459" cy="33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3351FAC-1A59-619B-C249-D15C350EC5C5}"/>
              </a:ext>
            </a:extLst>
          </p:cNvPr>
          <p:cNvSpPr/>
          <p:nvPr/>
        </p:nvSpPr>
        <p:spPr>
          <a:xfrm>
            <a:off x="5325523" y="2273475"/>
            <a:ext cx="3557352" cy="39553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DBF13D-17FC-4A62-E791-124F5553F76C}"/>
              </a:ext>
            </a:extLst>
          </p:cNvPr>
          <p:cNvSpPr txBox="1"/>
          <p:nvPr/>
        </p:nvSpPr>
        <p:spPr>
          <a:xfrm>
            <a:off x="9312706" y="2726249"/>
            <a:ext cx="182761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CPU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386344BA-523B-7020-FF09-CB8DBED419E0}"/>
              </a:ext>
            </a:extLst>
          </p:cNvPr>
          <p:cNvSpPr/>
          <p:nvPr/>
        </p:nvSpPr>
        <p:spPr>
          <a:xfrm>
            <a:off x="5291609" y="2601062"/>
            <a:ext cx="3152202" cy="2278776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F1711D-AA79-C610-B305-818C0AEB6100}"/>
              </a:ext>
            </a:extLst>
          </p:cNvPr>
          <p:cNvSpPr txBox="1"/>
          <p:nvPr/>
        </p:nvSpPr>
        <p:spPr>
          <a:xfrm>
            <a:off x="9292151" y="4004024"/>
            <a:ext cx="227645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Scratchpad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1BD8AC-FCCA-B335-8A4A-BF91C5E68F3F}"/>
              </a:ext>
            </a:extLst>
          </p:cNvPr>
          <p:cNvSpPr txBox="1"/>
          <p:nvPr/>
        </p:nvSpPr>
        <p:spPr>
          <a:xfrm>
            <a:off x="5146765" y="1038595"/>
            <a:ext cx="4839786" cy="707886"/>
          </a:xfrm>
          <a:custGeom>
            <a:avLst/>
            <a:gdLst>
              <a:gd name="csX0" fmla="*/ 0 w 4839786"/>
              <a:gd name="csY0" fmla="*/ 0 h 707886"/>
              <a:gd name="csX1" fmla="*/ 643000 w 4839786"/>
              <a:gd name="csY1" fmla="*/ 0 h 707886"/>
              <a:gd name="csX2" fmla="*/ 1189205 w 4839786"/>
              <a:gd name="csY2" fmla="*/ 0 h 707886"/>
              <a:gd name="csX3" fmla="*/ 1977398 w 4839786"/>
              <a:gd name="csY3" fmla="*/ 0 h 707886"/>
              <a:gd name="csX4" fmla="*/ 2620398 w 4839786"/>
              <a:gd name="csY4" fmla="*/ 0 h 707886"/>
              <a:gd name="csX5" fmla="*/ 3263399 w 4839786"/>
              <a:gd name="csY5" fmla="*/ 0 h 707886"/>
              <a:gd name="csX6" fmla="*/ 4051592 w 4839786"/>
              <a:gd name="csY6" fmla="*/ 0 h 707886"/>
              <a:gd name="csX7" fmla="*/ 4839786 w 4839786"/>
              <a:gd name="csY7" fmla="*/ 0 h 707886"/>
              <a:gd name="csX8" fmla="*/ 4839786 w 4839786"/>
              <a:gd name="csY8" fmla="*/ 368101 h 707886"/>
              <a:gd name="csX9" fmla="*/ 4839786 w 4839786"/>
              <a:gd name="csY9" fmla="*/ 707886 h 707886"/>
              <a:gd name="csX10" fmla="*/ 4245184 w 4839786"/>
              <a:gd name="csY10" fmla="*/ 707886 h 707886"/>
              <a:gd name="csX11" fmla="*/ 3553786 w 4839786"/>
              <a:gd name="csY11" fmla="*/ 707886 h 707886"/>
              <a:gd name="csX12" fmla="*/ 2910786 w 4839786"/>
              <a:gd name="csY12" fmla="*/ 707886 h 707886"/>
              <a:gd name="csX13" fmla="*/ 2122592 w 4839786"/>
              <a:gd name="csY13" fmla="*/ 707886 h 707886"/>
              <a:gd name="csX14" fmla="*/ 1334398 w 4839786"/>
              <a:gd name="csY14" fmla="*/ 707886 h 707886"/>
              <a:gd name="csX15" fmla="*/ 739796 w 4839786"/>
              <a:gd name="csY15" fmla="*/ 707886 h 707886"/>
              <a:gd name="csX16" fmla="*/ 0 w 4839786"/>
              <a:gd name="csY16" fmla="*/ 707886 h 707886"/>
              <a:gd name="csX17" fmla="*/ 0 w 4839786"/>
              <a:gd name="csY17" fmla="*/ 339785 h 707886"/>
              <a:gd name="csX18" fmla="*/ 0 w 4839786"/>
              <a:gd name="csY18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4839786" h="707886" extrusionOk="0">
                <a:moveTo>
                  <a:pt x="0" y="0"/>
                </a:moveTo>
                <a:cubicBezTo>
                  <a:pt x="193577" y="1337"/>
                  <a:pt x="421023" y="-1143"/>
                  <a:pt x="643000" y="0"/>
                </a:cubicBezTo>
                <a:cubicBezTo>
                  <a:pt x="864977" y="1143"/>
                  <a:pt x="1053433" y="8657"/>
                  <a:pt x="1189205" y="0"/>
                </a:cubicBezTo>
                <a:cubicBezTo>
                  <a:pt x="1324977" y="-8657"/>
                  <a:pt x="1700242" y="16122"/>
                  <a:pt x="1977398" y="0"/>
                </a:cubicBezTo>
                <a:cubicBezTo>
                  <a:pt x="2254554" y="-16122"/>
                  <a:pt x="2412657" y="-16137"/>
                  <a:pt x="2620398" y="0"/>
                </a:cubicBezTo>
                <a:cubicBezTo>
                  <a:pt x="2828139" y="16137"/>
                  <a:pt x="3099936" y="-8079"/>
                  <a:pt x="3263399" y="0"/>
                </a:cubicBezTo>
                <a:cubicBezTo>
                  <a:pt x="3426862" y="8079"/>
                  <a:pt x="3836525" y="9341"/>
                  <a:pt x="4051592" y="0"/>
                </a:cubicBezTo>
                <a:cubicBezTo>
                  <a:pt x="4266659" y="-9341"/>
                  <a:pt x="4445767" y="19852"/>
                  <a:pt x="4839786" y="0"/>
                </a:cubicBezTo>
                <a:cubicBezTo>
                  <a:pt x="4831781" y="119443"/>
                  <a:pt x="4832000" y="285700"/>
                  <a:pt x="4839786" y="368101"/>
                </a:cubicBezTo>
                <a:cubicBezTo>
                  <a:pt x="4847572" y="450502"/>
                  <a:pt x="4850377" y="629692"/>
                  <a:pt x="4839786" y="707886"/>
                </a:cubicBezTo>
                <a:cubicBezTo>
                  <a:pt x="4589103" y="693692"/>
                  <a:pt x="4526282" y="716091"/>
                  <a:pt x="4245184" y="707886"/>
                </a:cubicBezTo>
                <a:cubicBezTo>
                  <a:pt x="3964086" y="699681"/>
                  <a:pt x="3779758" y="699303"/>
                  <a:pt x="3553786" y="707886"/>
                </a:cubicBezTo>
                <a:cubicBezTo>
                  <a:pt x="3327814" y="716469"/>
                  <a:pt x="3159507" y="731218"/>
                  <a:pt x="2910786" y="707886"/>
                </a:cubicBezTo>
                <a:cubicBezTo>
                  <a:pt x="2662065" y="684554"/>
                  <a:pt x="2341808" y="689817"/>
                  <a:pt x="2122592" y="707886"/>
                </a:cubicBezTo>
                <a:cubicBezTo>
                  <a:pt x="1903376" y="725955"/>
                  <a:pt x="1710049" y="679862"/>
                  <a:pt x="1334398" y="707886"/>
                </a:cubicBezTo>
                <a:cubicBezTo>
                  <a:pt x="958747" y="735910"/>
                  <a:pt x="962496" y="724430"/>
                  <a:pt x="739796" y="707886"/>
                </a:cubicBezTo>
                <a:cubicBezTo>
                  <a:pt x="517096" y="691342"/>
                  <a:pt x="210819" y="716013"/>
                  <a:pt x="0" y="707886"/>
                </a:cubicBezTo>
                <a:cubicBezTo>
                  <a:pt x="-18310" y="617100"/>
                  <a:pt x="11905" y="497217"/>
                  <a:pt x="0" y="339785"/>
                </a:cubicBezTo>
                <a:cubicBezTo>
                  <a:pt x="-11905" y="182353"/>
                  <a:pt x="-11116" y="14889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0_vgemv3d_preopt.mlir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1-6)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B801509-BF5C-E760-C892-DDA932AE560A}"/>
              </a:ext>
            </a:extLst>
          </p:cNvPr>
          <p:cNvSpPr/>
          <p:nvPr/>
        </p:nvSpPr>
        <p:spPr>
          <a:xfrm>
            <a:off x="609600" y="2050078"/>
            <a:ext cx="3921550" cy="338007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43A23E-143C-94E6-E794-6CFA64AD181C}"/>
              </a:ext>
            </a:extLst>
          </p:cNvPr>
          <p:cNvSpPr txBox="1"/>
          <p:nvPr/>
        </p:nvSpPr>
        <p:spPr>
          <a:xfrm>
            <a:off x="2957004" y="3298147"/>
            <a:ext cx="3860800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Use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 err="1">
                <a:solidFill>
                  <a:schemeClr val="bg1"/>
                </a:solidFill>
              </a:rPr>
              <a:t>memref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dialect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express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memory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 animBg="1"/>
      <p:bldP spid="37" grpId="0" animBg="1"/>
      <p:bldP spid="40" grpId="0" animBg="1"/>
      <p:bldP spid="42" grpId="0" animBg="1"/>
      <p:bldP spid="3" grpId="0" animBg="1"/>
      <p:bldP spid="8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VSCode</a:t>
            </a:r>
          </a:p>
          <a:p>
            <a:pPr lvl="2"/>
            <a:r>
              <a:rPr lang="en-US" sz="2000" dirty="0"/>
              <a:t>Ctrl-Shift-P / ⇧⌘P, type Remote: Show Remote Menu</a:t>
            </a:r>
          </a:p>
          <a:p>
            <a:pPr lvl="3"/>
            <a:r>
              <a:rPr lang="en-US" sz="1600" dirty="0"/>
              <a:t>select SSH to install the extension</a:t>
            </a:r>
          </a:p>
          <a:p>
            <a:pPr lvl="2"/>
            <a:r>
              <a:rPr lang="en-US" sz="2000" dirty="0"/>
              <a:t>Ctrl-Shift-P / ⇧⌘P, type Remote-SSH: Open SSH Configuration File</a:t>
            </a:r>
          </a:p>
          <a:p>
            <a:pPr lvl="3"/>
            <a:r>
              <a:rPr lang="en-US" sz="1600" dirty="0"/>
              <a:t>paste</a:t>
            </a:r>
          </a:p>
          <a:p>
            <a:pPr lvl="3"/>
            <a:endParaRPr lang="en-US" sz="1600" dirty="0"/>
          </a:p>
          <a:p>
            <a:pPr lvl="3"/>
            <a:endParaRPr lang="en-US" sz="16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Ctrl-Shift-P / ⇧⌘P, type Remote-SSH: </a:t>
            </a:r>
            <a:r>
              <a:rPr lang="en-US" altLang="zh-CN" sz="2000" dirty="0"/>
              <a:t>Connect to Host</a:t>
            </a:r>
          </a:p>
          <a:p>
            <a:pPr lvl="3"/>
            <a:r>
              <a:rPr lang="en-US" altLang="zh-CN" sz="1600" dirty="0"/>
              <a:t>pick “aps-tutorial”; pick “Linux”, “Yes”; wait for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114AA-0D32-40F9-A2E6-913E948D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12837D-0BA9-4A01-83F4-7A2860154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"/>
          <a:stretch/>
        </p:blipFill>
        <p:spPr>
          <a:xfrm>
            <a:off x="5623481" y="3497325"/>
            <a:ext cx="5093463" cy="17157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79DF68-859D-4D8C-B918-FDF0829C4596}"/>
              </a:ext>
            </a:extLst>
          </p:cNvPr>
          <p:cNvSpPr/>
          <p:nvPr/>
        </p:nvSpPr>
        <p:spPr>
          <a:xfrm>
            <a:off x="5932080" y="3823486"/>
            <a:ext cx="2684200" cy="1117681"/>
          </a:xfrm>
          <a:custGeom>
            <a:avLst/>
            <a:gdLst>
              <a:gd name="csX0" fmla="*/ 0 w 2684200"/>
              <a:gd name="csY0" fmla="*/ 0 h 1117681"/>
              <a:gd name="csX1" fmla="*/ 509998 w 2684200"/>
              <a:gd name="csY1" fmla="*/ 0 h 1117681"/>
              <a:gd name="csX2" fmla="*/ 966312 w 2684200"/>
              <a:gd name="csY2" fmla="*/ 0 h 1117681"/>
              <a:gd name="csX3" fmla="*/ 1556836 w 2684200"/>
              <a:gd name="csY3" fmla="*/ 0 h 1117681"/>
              <a:gd name="csX4" fmla="*/ 2066834 w 2684200"/>
              <a:gd name="csY4" fmla="*/ 0 h 1117681"/>
              <a:gd name="csX5" fmla="*/ 2684200 w 2684200"/>
              <a:gd name="csY5" fmla="*/ 0 h 1117681"/>
              <a:gd name="csX6" fmla="*/ 2684200 w 2684200"/>
              <a:gd name="csY6" fmla="*/ 581194 h 1117681"/>
              <a:gd name="csX7" fmla="*/ 2684200 w 2684200"/>
              <a:gd name="csY7" fmla="*/ 1117681 h 1117681"/>
              <a:gd name="csX8" fmla="*/ 2147360 w 2684200"/>
              <a:gd name="csY8" fmla="*/ 1117681 h 1117681"/>
              <a:gd name="csX9" fmla="*/ 1691046 w 2684200"/>
              <a:gd name="csY9" fmla="*/ 1117681 h 1117681"/>
              <a:gd name="csX10" fmla="*/ 1154206 w 2684200"/>
              <a:gd name="csY10" fmla="*/ 1117681 h 1117681"/>
              <a:gd name="csX11" fmla="*/ 617366 w 2684200"/>
              <a:gd name="csY11" fmla="*/ 1117681 h 1117681"/>
              <a:gd name="csX12" fmla="*/ 0 w 2684200"/>
              <a:gd name="csY12" fmla="*/ 1117681 h 1117681"/>
              <a:gd name="csX13" fmla="*/ 0 w 2684200"/>
              <a:gd name="csY13" fmla="*/ 536487 h 1117681"/>
              <a:gd name="csX14" fmla="*/ 0 w 2684200"/>
              <a:gd name="csY14" fmla="*/ 0 h 11176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684200" h="1117681" extrusionOk="0">
                <a:moveTo>
                  <a:pt x="0" y="0"/>
                </a:moveTo>
                <a:cubicBezTo>
                  <a:pt x="132383" y="-23013"/>
                  <a:pt x="315780" y="32765"/>
                  <a:pt x="509998" y="0"/>
                </a:cubicBezTo>
                <a:cubicBezTo>
                  <a:pt x="704216" y="-32765"/>
                  <a:pt x="855027" y="20214"/>
                  <a:pt x="966312" y="0"/>
                </a:cubicBezTo>
                <a:cubicBezTo>
                  <a:pt x="1077597" y="-20214"/>
                  <a:pt x="1330126" y="61566"/>
                  <a:pt x="1556836" y="0"/>
                </a:cubicBezTo>
                <a:cubicBezTo>
                  <a:pt x="1783546" y="-61566"/>
                  <a:pt x="1892083" y="41055"/>
                  <a:pt x="2066834" y="0"/>
                </a:cubicBezTo>
                <a:cubicBezTo>
                  <a:pt x="2241585" y="-41055"/>
                  <a:pt x="2500686" y="12923"/>
                  <a:pt x="2684200" y="0"/>
                </a:cubicBezTo>
                <a:cubicBezTo>
                  <a:pt x="2742674" y="223837"/>
                  <a:pt x="2681960" y="332122"/>
                  <a:pt x="2684200" y="581194"/>
                </a:cubicBezTo>
                <a:cubicBezTo>
                  <a:pt x="2686440" y="830266"/>
                  <a:pt x="2633830" y="970937"/>
                  <a:pt x="2684200" y="1117681"/>
                </a:cubicBezTo>
                <a:cubicBezTo>
                  <a:pt x="2558177" y="1173714"/>
                  <a:pt x="2400503" y="1053382"/>
                  <a:pt x="2147360" y="1117681"/>
                </a:cubicBezTo>
                <a:cubicBezTo>
                  <a:pt x="1894217" y="1181980"/>
                  <a:pt x="1791298" y="1102419"/>
                  <a:pt x="1691046" y="1117681"/>
                </a:cubicBezTo>
                <a:cubicBezTo>
                  <a:pt x="1590794" y="1132943"/>
                  <a:pt x="1416062" y="1104870"/>
                  <a:pt x="1154206" y="1117681"/>
                </a:cubicBezTo>
                <a:cubicBezTo>
                  <a:pt x="892350" y="1130492"/>
                  <a:pt x="729279" y="1095493"/>
                  <a:pt x="617366" y="1117681"/>
                </a:cubicBezTo>
                <a:cubicBezTo>
                  <a:pt x="505453" y="1139869"/>
                  <a:pt x="137139" y="1065926"/>
                  <a:pt x="0" y="1117681"/>
                </a:cubicBezTo>
                <a:cubicBezTo>
                  <a:pt x="-37081" y="897020"/>
                  <a:pt x="56449" y="692935"/>
                  <a:pt x="0" y="536487"/>
                </a:cubicBezTo>
                <a:cubicBezTo>
                  <a:pt x="-56449" y="380039"/>
                  <a:pt x="51088" y="228911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B3705-E6DF-4DEE-85BE-23FFFFF90D42}"/>
              </a:ext>
            </a:extLst>
          </p:cNvPr>
          <p:cNvSpPr txBox="1"/>
          <p:nvPr/>
        </p:nvSpPr>
        <p:spPr>
          <a:xfrm>
            <a:off x="1491138" y="4221088"/>
            <a:ext cx="439248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Here is the SSH configuration to be copied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BCB3092-E02C-4633-A0BD-78129F2CA3CC}"/>
              </a:ext>
            </a:extLst>
          </p:cNvPr>
          <p:cNvSpPr/>
          <p:nvPr/>
        </p:nvSpPr>
        <p:spPr>
          <a:xfrm>
            <a:off x="5585683" y="4261738"/>
            <a:ext cx="302541" cy="28803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CF2A613-563C-0783-8349-6933AC6485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334D67-B563-274A-BEEF-CE7B067A847F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51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26FE4E48-9C5B-7A6E-0FF1-F7ADAC9635DC}"/>
              </a:ext>
            </a:extLst>
          </p:cNvPr>
          <p:cNvGrpSpPr/>
          <p:nvPr/>
        </p:nvGrpSpPr>
        <p:grpSpPr>
          <a:xfrm>
            <a:off x="5843411" y="2617950"/>
            <a:ext cx="5918191" cy="2442934"/>
            <a:chOff x="1204971" y="1232755"/>
            <a:chExt cx="5699160" cy="4643538"/>
          </a:xfrm>
        </p:grpSpPr>
        <p:sp>
          <p:nvSpPr>
            <p:cNvPr id="28" name="折角形 27">
              <a:extLst>
                <a:ext uri="{FF2B5EF4-FFF2-40B4-BE49-F238E27FC236}">
                  <a16:creationId xmlns:a16="http://schemas.microsoft.com/office/drawing/2014/main" id="{5E780602-7843-2F6B-BB5A-790FC9A252FC}"/>
                </a:ext>
              </a:extLst>
            </p:cNvPr>
            <p:cNvSpPr/>
            <p:nvPr/>
          </p:nvSpPr>
          <p:spPr>
            <a:xfrm>
              <a:off x="1204971" y="1232755"/>
              <a:ext cx="5694174" cy="4643538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5C7F062-875F-2E61-D877-2665EDA6DA78}"/>
                </a:ext>
              </a:extLst>
            </p:cNvPr>
            <p:cNvSpPr txBox="1"/>
            <p:nvPr/>
          </p:nvSpPr>
          <p:spPr>
            <a:xfrm>
              <a:off x="1238530" y="1367901"/>
              <a:ext cx="5665601" cy="240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%0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%arg0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%1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%arg1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%2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@matrix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%c0_i32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0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%c16_i32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16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aps.memburstload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%0, (%2) [%c0_i32], %c16_i32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38CDBC3-76F4-3144-59AE-BBC915EE1769}"/>
              </a:ext>
            </a:extLst>
          </p:cNvPr>
          <p:cNvGrpSpPr/>
          <p:nvPr/>
        </p:nvGrpSpPr>
        <p:grpSpPr>
          <a:xfrm>
            <a:off x="335360" y="2184065"/>
            <a:ext cx="5158949" cy="3189152"/>
            <a:chOff x="1204971" y="1232755"/>
            <a:chExt cx="4886445" cy="4145890"/>
          </a:xfrm>
        </p:grpSpPr>
        <p:sp>
          <p:nvSpPr>
            <p:cNvPr id="20" name="折角形 19">
              <a:extLst>
                <a:ext uri="{FF2B5EF4-FFF2-40B4-BE49-F238E27FC236}">
                  <a16:creationId xmlns:a16="http://schemas.microsoft.com/office/drawing/2014/main" id="{395F55ED-9A25-ED01-46AA-17D2E037BC9C}"/>
                </a:ext>
              </a:extLst>
            </p:cNvPr>
            <p:cNvSpPr/>
            <p:nvPr/>
          </p:nvSpPr>
          <p:spPr>
            <a:xfrm>
              <a:off x="1204971" y="1232755"/>
              <a:ext cx="4744330" cy="4145890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30A4FBC-B8B3-1088-BDA8-06897E7B510F}"/>
                </a:ext>
              </a:extLst>
            </p:cNvPr>
            <p:cNvSpPr txBox="1"/>
            <p:nvPr/>
          </p:nvSpPr>
          <p:spPr>
            <a:xfrm>
              <a:off x="1238530" y="1367901"/>
              <a:ext cx="4852886" cy="3500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#[opcode(7'b1111011)]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#[funct7(7'b0110001)]</a:t>
              </a:r>
            </a:p>
            <a:p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let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_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irf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[rs1];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let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_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irf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[rs2];</a:t>
              </a:r>
            </a:p>
            <a:p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matrix[0+:]=_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burst_read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+:16];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altLang="zh-CN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be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introduced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EFB0845-5470-D68C-B2D5-6B495188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Parsing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MLIR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326F16-0561-FDFE-95EE-0831F8F7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4370E84-CAC1-0151-470A-72C4443F2B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386C07-E430-1E42-A4B7-3E0D67C02B98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E2237EFA-C14C-93D7-F91B-477E71B88863}"/>
              </a:ext>
            </a:extLst>
          </p:cNvPr>
          <p:cNvSpPr/>
          <p:nvPr/>
        </p:nvSpPr>
        <p:spPr>
          <a:xfrm>
            <a:off x="579460" y="3149314"/>
            <a:ext cx="3960440" cy="6242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6B4517B9-56CA-6101-2A1A-6D3372538D68}"/>
              </a:ext>
            </a:extLst>
          </p:cNvPr>
          <p:cNvSpPr/>
          <p:nvPr/>
        </p:nvSpPr>
        <p:spPr>
          <a:xfrm>
            <a:off x="5878260" y="2728446"/>
            <a:ext cx="2829533" cy="6242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1F38EF2-2C99-06ED-803D-5FC03125D101}"/>
              </a:ext>
            </a:extLst>
          </p:cNvPr>
          <p:cNvSpPr/>
          <p:nvPr/>
        </p:nvSpPr>
        <p:spPr>
          <a:xfrm>
            <a:off x="514534" y="3884082"/>
            <a:ext cx="4829735" cy="48102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2424309-E0B6-CFB5-914C-A8BB271DF5C5}"/>
              </a:ext>
            </a:extLst>
          </p:cNvPr>
          <p:cNvSpPr/>
          <p:nvPr/>
        </p:nvSpPr>
        <p:spPr>
          <a:xfrm>
            <a:off x="5857059" y="4009872"/>
            <a:ext cx="5786740" cy="46407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67662C2-2CED-9C6D-6A3E-21C451EE9DC3}"/>
              </a:ext>
            </a:extLst>
          </p:cNvPr>
          <p:cNvSpPr txBox="1"/>
          <p:nvPr/>
        </p:nvSpPr>
        <p:spPr>
          <a:xfrm>
            <a:off x="2379660" y="552331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CADL</a:t>
            </a:r>
            <a:endParaRPr kumimoji="1"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163DAA-A591-8D51-9E45-D515469DDC1B}"/>
              </a:ext>
            </a:extLst>
          </p:cNvPr>
          <p:cNvSpPr txBox="1"/>
          <p:nvPr/>
        </p:nvSpPr>
        <p:spPr>
          <a:xfrm>
            <a:off x="8356149" y="5517232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MLIR</a:t>
            </a:r>
            <a:endParaRPr kumimoji="1"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188D29-63DE-84BF-C098-A5E0A09B98B4}"/>
              </a:ext>
            </a:extLst>
          </p:cNvPr>
          <p:cNvSpPr txBox="1"/>
          <p:nvPr/>
        </p:nvSpPr>
        <p:spPr>
          <a:xfrm>
            <a:off x="3881166" y="3312081"/>
            <a:ext cx="335789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APS-</a:t>
            </a:r>
            <a:r>
              <a:rPr kumimoji="1" lang="en-US" altLang="zh-CN" sz="2400" b="1" i="1" dirty="0" err="1">
                <a:solidFill>
                  <a:schemeClr val="bg1"/>
                </a:solidFill>
              </a:rPr>
              <a:t>itfc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is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lower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APS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dialect!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77D2676-75A0-5C5A-F337-128B5ECA1DF0}"/>
              </a:ext>
            </a:extLst>
          </p:cNvPr>
          <p:cNvSpPr txBox="1"/>
          <p:nvPr/>
        </p:nvSpPr>
        <p:spPr>
          <a:xfrm>
            <a:off x="9086793" y="2806897"/>
            <a:ext cx="1739451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Read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operands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6F67377-A1BA-C494-785A-3DA49E16F73C}"/>
              </a:ext>
            </a:extLst>
          </p:cNvPr>
          <p:cNvSpPr txBox="1"/>
          <p:nvPr/>
        </p:nvSpPr>
        <p:spPr>
          <a:xfrm>
            <a:off x="9277244" y="4756237"/>
            <a:ext cx="1793761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Block-wise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r>
              <a:rPr kumimoji="1" lang="en-US" altLang="zh-CN" sz="2000" dirty="0"/>
              <a:t>memory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access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42F52-4E1A-FAF8-B718-8B89A2731838}"/>
              </a:ext>
            </a:extLst>
          </p:cNvPr>
          <p:cNvSpPr txBox="1"/>
          <p:nvPr/>
        </p:nvSpPr>
        <p:spPr>
          <a:xfrm>
            <a:off x="5930683" y="1451461"/>
            <a:ext cx="5008909" cy="707886"/>
          </a:xfrm>
          <a:custGeom>
            <a:avLst/>
            <a:gdLst>
              <a:gd name="csX0" fmla="*/ 0 w 5008909"/>
              <a:gd name="csY0" fmla="*/ 0 h 707886"/>
              <a:gd name="csX1" fmla="*/ 576025 w 5008909"/>
              <a:gd name="csY1" fmla="*/ 0 h 707886"/>
              <a:gd name="csX2" fmla="*/ 1051871 w 5008909"/>
              <a:gd name="csY2" fmla="*/ 0 h 707886"/>
              <a:gd name="csX3" fmla="*/ 1778163 w 5008909"/>
              <a:gd name="csY3" fmla="*/ 0 h 707886"/>
              <a:gd name="csX4" fmla="*/ 2354187 w 5008909"/>
              <a:gd name="csY4" fmla="*/ 0 h 707886"/>
              <a:gd name="csX5" fmla="*/ 2930212 w 5008909"/>
              <a:gd name="csY5" fmla="*/ 0 h 707886"/>
              <a:gd name="csX6" fmla="*/ 3656504 w 5008909"/>
              <a:gd name="csY6" fmla="*/ 0 h 707886"/>
              <a:gd name="csX7" fmla="*/ 4182439 w 5008909"/>
              <a:gd name="csY7" fmla="*/ 0 h 707886"/>
              <a:gd name="csX8" fmla="*/ 5008909 w 5008909"/>
              <a:gd name="csY8" fmla="*/ 0 h 707886"/>
              <a:gd name="csX9" fmla="*/ 5008909 w 5008909"/>
              <a:gd name="csY9" fmla="*/ 368101 h 707886"/>
              <a:gd name="csX10" fmla="*/ 5008909 w 5008909"/>
              <a:gd name="csY10" fmla="*/ 707886 h 707886"/>
              <a:gd name="csX11" fmla="*/ 4382795 w 5008909"/>
              <a:gd name="csY11" fmla="*/ 707886 h 707886"/>
              <a:gd name="csX12" fmla="*/ 3806771 w 5008909"/>
              <a:gd name="csY12" fmla="*/ 707886 h 707886"/>
              <a:gd name="csX13" fmla="*/ 3080479 w 5008909"/>
              <a:gd name="csY13" fmla="*/ 707886 h 707886"/>
              <a:gd name="csX14" fmla="*/ 2354187 w 5008909"/>
              <a:gd name="csY14" fmla="*/ 707886 h 707886"/>
              <a:gd name="csX15" fmla="*/ 1828252 w 5008909"/>
              <a:gd name="csY15" fmla="*/ 707886 h 707886"/>
              <a:gd name="csX16" fmla="*/ 1202138 w 5008909"/>
              <a:gd name="csY16" fmla="*/ 707886 h 707886"/>
              <a:gd name="csX17" fmla="*/ 0 w 5008909"/>
              <a:gd name="csY17" fmla="*/ 707886 h 707886"/>
              <a:gd name="csX18" fmla="*/ 0 w 5008909"/>
              <a:gd name="csY18" fmla="*/ 353943 h 707886"/>
              <a:gd name="csX19" fmla="*/ 0 w 5008909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008909" h="707886" extrusionOk="0">
                <a:moveTo>
                  <a:pt x="0" y="0"/>
                </a:moveTo>
                <a:cubicBezTo>
                  <a:pt x="186480" y="11403"/>
                  <a:pt x="455231" y="21763"/>
                  <a:pt x="576025" y="0"/>
                </a:cubicBezTo>
                <a:cubicBezTo>
                  <a:pt x="696820" y="-21763"/>
                  <a:pt x="829365" y="2150"/>
                  <a:pt x="1051871" y="0"/>
                </a:cubicBezTo>
                <a:cubicBezTo>
                  <a:pt x="1274377" y="-2150"/>
                  <a:pt x="1463002" y="17411"/>
                  <a:pt x="1778163" y="0"/>
                </a:cubicBezTo>
                <a:cubicBezTo>
                  <a:pt x="2093324" y="-17411"/>
                  <a:pt x="2231459" y="4568"/>
                  <a:pt x="2354187" y="0"/>
                </a:cubicBezTo>
                <a:cubicBezTo>
                  <a:pt x="2476915" y="-4568"/>
                  <a:pt x="2721485" y="12372"/>
                  <a:pt x="2930212" y="0"/>
                </a:cubicBezTo>
                <a:cubicBezTo>
                  <a:pt x="3138940" y="-12372"/>
                  <a:pt x="3316169" y="-18917"/>
                  <a:pt x="3656504" y="0"/>
                </a:cubicBezTo>
                <a:cubicBezTo>
                  <a:pt x="3996839" y="18917"/>
                  <a:pt x="3986565" y="-10659"/>
                  <a:pt x="4182439" y="0"/>
                </a:cubicBezTo>
                <a:cubicBezTo>
                  <a:pt x="4378314" y="10659"/>
                  <a:pt x="4746241" y="-36890"/>
                  <a:pt x="5008909" y="0"/>
                </a:cubicBezTo>
                <a:cubicBezTo>
                  <a:pt x="5003798" y="161520"/>
                  <a:pt x="5016394" y="274805"/>
                  <a:pt x="5008909" y="368101"/>
                </a:cubicBezTo>
                <a:cubicBezTo>
                  <a:pt x="5001424" y="461397"/>
                  <a:pt x="5024953" y="553269"/>
                  <a:pt x="5008909" y="707886"/>
                </a:cubicBezTo>
                <a:cubicBezTo>
                  <a:pt x="4733754" y="721444"/>
                  <a:pt x="4520498" y="679854"/>
                  <a:pt x="4382795" y="707886"/>
                </a:cubicBezTo>
                <a:cubicBezTo>
                  <a:pt x="4245092" y="735918"/>
                  <a:pt x="4056306" y="693297"/>
                  <a:pt x="3806771" y="707886"/>
                </a:cubicBezTo>
                <a:cubicBezTo>
                  <a:pt x="3557236" y="722475"/>
                  <a:pt x="3381455" y="723896"/>
                  <a:pt x="3080479" y="707886"/>
                </a:cubicBezTo>
                <a:cubicBezTo>
                  <a:pt x="2779503" y="691876"/>
                  <a:pt x="2513631" y="686354"/>
                  <a:pt x="2354187" y="707886"/>
                </a:cubicBezTo>
                <a:cubicBezTo>
                  <a:pt x="2194743" y="729418"/>
                  <a:pt x="1974952" y="726399"/>
                  <a:pt x="1828252" y="707886"/>
                </a:cubicBezTo>
                <a:cubicBezTo>
                  <a:pt x="1681553" y="689373"/>
                  <a:pt x="1376520" y="676971"/>
                  <a:pt x="1202138" y="707886"/>
                </a:cubicBezTo>
                <a:cubicBezTo>
                  <a:pt x="1027756" y="738801"/>
                  <a:pt x="331525" y="705634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0_vgemv3d_preopt.mlir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8-13)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0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9" grpId="0"/>
      <p:bldP spid="40" grpId="0" animBg="1"/>
      <p:bldP spid="41" grpId="0" animBg="1"/>
      <p:bldP spid="42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F59B8-FBA6-8D6B-0EA5-3DD86821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Parsing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MLIR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B4EF5C-1FBF-F1C8-ADCB-8F62D34A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951EB68-1128-BD33-C971-0F8EFCA540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7B3ABD-58CC-C74A-A1BC-97B2B22BCAC8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B3FB3A-CCEB-212F-9B0B-16147E2C0E1C}"/>
              </a:ext>
            </a:extLst>
          </p:cNvPr>
          <p:cNvGrpSpPr/>
          <p:nvPr/>
        </p:nvGrpSpPr>
        <p:grpSpPr>
          <a:xfrm>
            <a:off x="509931" y="1596336"/>
            <a:ext cx="5376793" cy="3996078"/>
            <a:chOff x="1204971" y="1232755"/>
            <a:chExt cx="5082290" cy="4917713"/>
          </a:xfrm>
        </p:grpSpPr>
        <p:sp>
          <p:nvSpPr>
            <p:cNvPr id="8" name="折角形 7">
              <a:extLst>
                <a:ext uri="{FF2B5EF4-FFF2-40B4-BE49-F238E27FC236}">
                  <a16:creationId xmlns:a16="http://schemas.microsoft.com/office/drawing/2014/main" id="{4CB124D3-1172-0C03-2982-A15422C83415}"/>
                </a:ext>
              </a:extLst>
            </p:cNvPr>
            <p:cNvSpPr/>
            <p:nvPr/>
          </p:nvSpPr>
          <p:spPr>
            <a:xfrm>
              <a:off x="1204971" y="1232755"/>
              <a:ext cx="4945083" cy="4886013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B1BB40-B6DB-4E54-60BC-DA81085BE998}"/>
                </a:ext>
              </a:extLst>
            </p:cNvPr>
            <p:cNvSpPr txBox="1"/>
            <p:nvPr/>
          </p:nvSpPr>
          <p:spPr>
            <a:xfrm>
              <a:off x="1204971" y="1264456"/>
              <a:ext cx="5082290" cy="4886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with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(0,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_) do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acc = 0;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[[unroll(4)]]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with j: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(0, j_) do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acc = acc + matrix[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*4+j] *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[j];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let j_: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j + 1;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(j_ &lt; 4);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result[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] = acc;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let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u32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+ 1;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 &lt; 4);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be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introduced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7EEC2D-66F6-C18E-EF4C-D01E0B88B57E}"/>
              </a:ext>
            </a:extLst>
          </p:cNvPr>
          <p:cNvGrpSpPr/>
          <p:nvPr/>
        </p:nvGrpSpPr>
        <p:grpSpPr>
          <a:xfrm>
            <a:off x="6345469" y="1927627"/>
            <a:ext cx="5253361" cy="3632864"/>
            <a:chOff x="1204971" y="1232755"/>
            <a:chExt cx="4965619" cy="4886013"/>
          </a:xfrm>
        </p:grpSpPr>
        <p:sp>
          <p:nvSpPr>
            <p:cNvPr id="11" name="折角形 10">
              <a:extLst>
                <a:ext uri="{FF2B5EF4-FFF2-40B4-BE49-F238E27FC236}">
                  <a16:creationId xmlns:a16="http://schemas.microsoft.com/office/drawing/2014/main" id="{CC4E1680-6E6C-60C1-BCA5-7A8A28971E7D}"/>
                </a:ext>
              </a:extLst>
            </p:cNvPr>
            <p:cNvSpPr/>
            <p:nvPr/>
          </p:nvSpPr>
          <p:spPr>
            <a:xfrm>
              <a:off x="1204971" y="1232755"/>
              <a:ext cx="4945083" cy="4886013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4E0CFAF-6CB7-04E1-5081-F58CB1E00916}"/>
                </a:ext>
              </a:extLst>
            </p:cNvPr>
            <p:cNvSpPr txBox="1"/>
            <p:nvPr/>
          </p:nvSpPr>
          <p:spPr>
            <a:xfrm>
              <a:off x="1204971" y="1264455"/>
              <a:ext cx="4965619" cy="4760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scf.for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%c0_i32 to %c4_i32 step %c1_i32 {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scf.for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%arg4 = %c0_i32 to %c4_i32 step %c1_i32 {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%23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%24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%arg3, %c4_i32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%25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%24, %arg4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%26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%2[%25]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%27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%4[%arg4]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%28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%26, %27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%29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%23, %28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} {unroll = 4 : i32}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%21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%22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%21, %22[%arg3]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A02BF15-F311-636E-73B2-FBFB1F08AD35}"/>
              </a:ext>
            </a:extLst>
          </p:cNvPr>
          <p:cNvSpPr txBox="1"/>
          <p:nvPr/>
        </p:nvSpPr>
        <p:spPr>
          <a:xfrm>
            <a:off x="2441586" y="5712125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CADL</a:t>
            </a: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3367F6-2EE6-91F9-79D9-7D5911EE5700}"/>
              </a:ext>
            </a:extLst>
          </p:cNvPr>
          <p:cNvSpPr txBox="1"/>
          <p:nvPr/>
        </p:nvSpPr>
        <p:spPr>
          <a:xfrm>
            <a:off x="8418075" y="5706047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MLIR</a:t>
            </a:r>
            <a:endParaRPr kumimoji="1" lang="zh-CN" altLang="en-US" sz="24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A25C2F0-E04D-9A84-C495-B712CFE36E7F}"/>
              </a:ext>
            </a:extLst>
          </p:cNvPr>
          <p:cNvSpPr/>
          <p:nvPr/>
        </p:nvSpPr>
        <p:spPr>
          <a:xfrm>
            <a:off x="1014820" y="3061088"/>
            <a:ext cx="3456384" cy="31007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E9D07AC-1380-94C0-33F0-B6F3D91200E9}"/>
              </a:ext>
            </a:extLst>
          </p:cNvPr>
          <p:cNvSpPr/>
          <p:nvPr/>
        </p:nvSpPr>
        <p:spPr>
          <a:xfrm>
            <a:off x="1014820" y="3612097"/>
            <a:ext cx="2794918" cy="55186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9DFECCE-5F16-DCB2-8667-5211263DECC2}"/>
              </a:ext>
            </a:extLst>
          </p:cNvPr>
          <p:cNvSpPr/>
          <p:nvPr/>
        </p:nvSpPr>
        <p:spPr>
          <a:xfrm>
            <a:off x="785402" y="4412141"/>
            <a:ext cx="2794918" cy="57843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C53EAED-0713-270A-EF95-5F83E9CC498F}"/>
              </a:ext>
            </a:extLst>
          </p:cNvPr>
          <p:cNvSpPr/>
          <p:nvPr/>
        </p:nvSpPr>
        <p:spPr>
          <a:xfrm>
            <a:off x="785402" y="2212510"/>
            <a:ext cx="3456384" cy="31006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19519D0-B7CB-63F9-6F91-7B1600AA558A}"/>
              </a:ext>
            </a:extLst>
          </p:cNvPr>
          <p:cNvSpPr/>
          <p:nvPr/>
        </p:nvSpPr>
        <p:spPr>
          <a:xfrm>
            <a:off x="1014820" y="2763518"/>
            <a:ext cx="1786806" cy="31006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367BD79-F386-BFC1-78C4-E9194742C7B1}"/>
              </a:ext>
            </a:extLst>
          </p:cNvPr>
          <p:cNvSpPr/>
          <p:nvPr/>
        </p:nvSpPr>
        <p:spPr>
          <a:xfrm>
            <a:off x="6367804" y="1999509"/>
            <a:ext cx="4921600" cy="24724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5E027E6-7CC7-D153-C43F-1CDD276602BC}"/>
              </a:ext>
            </a:extLst>
          </p:cNvPr>
          <p:cNvSpPr/>
          <p:nvPr/>
        </p:nvSpPr>
        <p:spPr>
          <a:xfrm>
            <a:off x="6512924" y="2433647"/>
            <a:ext cx="5064180" cy="24724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A818E47-DCCF-D86C-DB2C-3D2EB72BE795}"/>
              </a:ext>
            </a:extLst>
          </p:cNvPr>
          <p:cNvSpPr/>
          <p:nvPr/>
        </p:nvSpPr>
        <p:spPr>
          <a:xfrm>
            <a:off x="6724495" y="4332123"/>
            <a:ext cx="2075013" cy="24724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3CC865-A6A8-C38A-AD6C-B7C1DC835D10}"/>
              </a:ext>
            </a:extLst>
          </p:cNvPr>
          <p:cNvSpPr txBox="1"/>
          <p:nvPr/>
        </p:nvSpPr>
        <p:spPr>
          <a:xfrm>
            <a:off x="2999656" y="2755974"/>
            <a:ext cx="494811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Use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SCF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dialect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express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loops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8831B8-B24C-2624-DC28-1B8C436565B9}"/>
              </a:ext>
            </a:extLst>
          </p:cNvPr>
          <p:cNvSpPr txBox="1"/>
          <p:nvPr/>
        </p:nvSpPr>
        <p:spPr>
          <a:xfrm>
            <a:off x="3212575" y="3411299"/>
            <a:ext cx="4372048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Use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MLIR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attributes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represent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directives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674B9D8-7924-588A-8B62-91D38027A8E6}"/>
              </a:ext>
            </a:extLst>
          </p:cNvPr>
          <p:cNvSpPr txBox="1"/>
          <p:nvPr/>
        </p:nvSpPr>
        <p:spPr>
          <a:xfrm>
            <a:off x="9494234" y="4403397"/>
            <a:ext cx="1676164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Loop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unrolling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6646A4-A2FA-DA07-8F63-DE81AE1FDA8D}"/>
              </a:ext>
            </a:extLst>
          </p:cNvPr>
          <p:cNvSpPr txBox="1"/>
          <p:nvPr/>
        </p:nvSpPr>
        <p:spPr>
          <a:xfrm>
            <a:off x="6353921" y="1093514"/>
            <a:ext cx="5121915" cy="707886"/>
          </a:xfrm>
          <a:custGeom>
            <a:avLst/>
            <a:gdLst>
              <a:gd name="csX0" fmla="*/ 0 w 5121915"/>
              <a:gd name="csY0" fmla="*/ 0 h 707886"/>
              <a:gd name="csX1" fmla="*/ 589020 w 5121915"/>
              <a:gd name="csY1" fmla="*/ 0 h 707886"/>
              <a:gd name="csX2" fmla="*/ 1075602 w 5121915"/>
              <a:gd name="csY2" fmla="*/ 0 h 707886"/>
              <a:gd name="csX3" fmla="*/ 1818280 w 5121915"/>
              <a:gd name="csY3" fmla="*/ 0 h 707886"/>
              <a:gd name="csX4" fmla="*/ 2407300 w 5121915"/>
              <a:gd name="csY4" fmla="*/ 0 h 707886"/>
              <a:gd name="csX5" fmla="*/ 2996320 w 5121915"/>
              <a:gd name="csY5" fmla="*/ 0 h 707886"/>
              <a:gd name="csX6" fmla="*/ 3738998 w 5121915"/>
              <a:gd name="csY6" fmla="*/ 0 h 707886"/>
              <a:gd name="csX7" fmla="*/ 4276799 w 5121915"/>
              <a:gd name="csY7" fmla="*/ 0 h 707886"/>
              <a:gd name="csX8" fmla="*/ 5121915 w 5121915"/>
              <a:gd name="csY8" fmla="*/ 0 h 707886"/>
              <a:gd name="csX9" fmla="*/ 5121915 w 5121915"/>
              <a:gd name="csY9" fmla="*/ 368101 h 707886"/>
              <a:gd name="csX10" fmla="*/ 5121915 w 5121915"/>
              <a:gd name="csY10" fmla="*/ 707886 h 707886"/>
              <a:gd name="csX11" fmla="*/ 4481676 w 5121915"/>
              <a:gd name="csY11" fmla="*/ 707886 h 707886"/>
              <a:gd name="csX12" fmla="*/ 3892655 w 5121915"/>
              <a:gd name="csY12" fmla="*/ 707886 h 707886"/>
              <a:gd name="csX13" fmla="*/ 3149978 w 5121915"/>
              <a:gd name="csY13" fmla="*/ 707886 h 707886"/>
              <a:gd name="csX14" fmla="*/ 2407300 w 5121915"/>
              <a:gd name="csY14" fmla="*/ 707886 h 707886"/>
              <a:gd name="csX15" fmla="*/ 1869499 w 5121915"/>
              <a:gd name="csY15" fmla="*/ 707886 h 707886"/>
              <a:gd name="csX16" fmla="*/ 1229260 w 5121915"/>
              <a:gd name="csY16" fmla="*/ 707886 h 707886"/>
              <a:gd name="csX17" fmla="*/ 0 w 5121915"/>
              <a:gd name="csY17" fmla="*/ 707886 h 707886"/>
              <a:gd name="csX18" fmla="*/ 0 w 5121915"/>
              <a:gd name="csY18" fmla="*/ 353943 h 707886"/>
              <a:gd name="csX19" fmla="*/ 0 w 5121915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121915" h="707886" extrusionOk="0">
                <a:moveTo>
                  <a:pt x="0" y="0"/>
                </a:moveTo>
                <a:cubicBezTo>
                  <a:pt x="138322" y="-12778"/>
                  <a:pt x="357816" y="-2896"/>
                  <a:pt x="589020" y="0"/>
                </a:cubicBezTo>
                <a:cubicBezTo>
                  <a:pt x="820224" y="2896"/>
                  <a:pt x="888873" y="-21617"/>
                  <a:pt x="1075602" y="0"/>
                </a:cubicBezTo>
                <a:cubicBezTo>
                  <a:pt x="1262331" y="21617"/>
                  <a:pt x="1496113" y="-6387"/>
                  <a:pt x="1818280" y="0"/>
                </a:cubicBezTo>
                <a:cubicBezTo>
                  <a:pt x="2140447" y="6387"/>
                  <a:pt x="2228123" y="-900"/>
                  <a:pt x="2407300" y="0"/>
                </a:cubicBezTo>
                <a:cubicBezTo>
                  <a:pt x="2586477" y="900"/>
                  <a:pt x="2712870" y="9856"/>
                  <a:pt x="2996320" y="0"/>
                </a:cubicBezTo>
                <a:cubicBezTo>
                  <a:pt x="3279770" y="-9856"/>
                  <a:pt x="3557167" y="29917"/>
                  <a:pt x="3738998" y="0"/>
                </a:cubicBezTo>
                <a:cubicBezTo>
                  <a:pt x="3920829" y="-29917"/>
                  <a:pt x="4038455" y="-12315"/>
                  <a:pt x="4276799" y="0"/>
                </a:cubicBezTo>
                <a:cubicBezTo>
                  <a:pt x="4515143" y="12315"/>
                  <a:pt x="4798218" y="-33640"/>
                  <a:pt x="5121915" y="0"/>
                </a:cubicBezTo>
                <a:cubicBezTo>
                  <a:pt x="5116804" y="161520"/>
                  <a:pt x="5129400" y="274805"/>
                  <a:pt x="5121915" y="368101"/>
                </a:cubicBezTo>
                <a:cubicBezTo>
                  <a:pt x="5114430" y="461397"/>
                  <a:pt x="5137959" y="553269"/>
                  <a:pt x="5121915" y="707886"/>
                </a:cubicBezTo>
                <a:cubicBezTo>
                  <a:pt x="4948045" y="698230"/>
                  <a:pt x="4662143" y="676050"/>
                  <a:pt x="4481676" y="707886"/>
                </a:cubicBezTo>
                <a:cubicBezTo>
                  <a:pt x="4301209" y="739722"/>
                  <a:pt x="4022027" y="734451"/>
                  <a:pt x="3892655" y="707886"/>
                </a:cubicBezTo>
                <a:cubicBezTo>
                  <a:pt x="3763283" y="681321"/>
                  <a:pt x="3393795" y="733142"/>
                  <a:pt x="3149978" y="707886"/>
                </a:cubicBezTo>
                <a:cubicBezTo>
                  <a:pt x="2906161" y="682630"/>
                  <a:pt x="2714816" y="695346"/>
                  <a:pt x="2407300" y="707886"/>
                </a:cubicBezTo>
                <a:cubicBezTo>
                  <a:pt x="2099784" y="720426"/>
                  <a:pt x="2109812" y="712468"/>
                  <a:pt x="1869499" y="707886"/>
                </a:cubicBezTo>
                <a:cubicBezTo>
                  <a:pt x="1629186" y="703304"/>
                  <a:pt x="1439530" y="707099"/>
                  <a:pt x="1229260" y="707886"/>
                </a:cubicBezTo>
                <a:cubicBezTo>
                  <a:pt x="1018990" y="708673"/>
                  <a:pt x="358997" y="745399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0_vgemv3d_preopt.mlir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36-51)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DAD28-33B1-87CA-8C98-D1D9A769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GEMV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Example: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Parsing</a:t>
            </a:r>
            <a:r>
              <a:rPr kumimoji="1" lang="zh-CN" altLang="en-US" b="1" dirty="0"/>
              <a:t>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CADL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MLIR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F26642-68B1-C729-C55D-1B3FA2D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7F3D79B-9588-366E-5793-52687EDA77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4A95E5-7D81-E145-948E-0E0F6895DB6C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4D53596-1898-3B4A-F8E3-24AF56DC3CE6}"/>
              </a:ext>
            </a:extLst>
          </p:cNvPr>
          <p:cNvGrpSpPr/>
          <p:nvPr/>
        </p:nvGrpSpPr>
        <p:grpSpPr>
          <a:xfrm>
            <a:off x="839036" y="1956114"/>
            <a:ext cx="4996881" cy="2973742"/>
            <a:chOff x="1204971" y="1232756"/>
            <a:chExt cx="4723187" cy="3659592"/>
          </a:xfrm>
        </p:grpSpPr>
        <p:sp>
          <p:nvSpPr>
            <p:cNvPr id="8" name="折角形 7">
              <a:extLst>
                <a:ext uri="{FF2B5EF4-FFF2-40B4-BE49-F238E27FC236}">
                  <a16:creationId xmlns:a16="http://schemas.microsoft.com/office/drawing/2014/main" id="{DCE5397A-DBBC-AFBD-F63F-7A09DF1D6B91}"/>
                </a:ext>
              </a:extLst>
            </p:cNvPr>
            <p:cNvSpPr/>
            <p:nvPr/>
          </p:nvSpPr>
          <p:spPr>
            <a:xfrm>
              <a:off x="1204971" y="1232756"/>
              <a:ext cx="4723187" cy="3659592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D36FA3F-CB95-C640-4F53-AEB75483F013}"/>
                </a:ext>
              </a:extLst>
            </p:cNvPr>
            <p:cNvSpPr txBox="1"/>
            <p:nvPr/>
          </p:nvSpPr>
          <p:spPr>
            <a:xfrm>
              <a:off x="1204971" y="1236916"/>
              <a:ext cx="4723187" cy="352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rtype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gemv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(rs1: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rs2: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altLang="zh-CN" b="1" dirty="0">
                  <a:latin typeface="Consolas" panose="020B0609020204030204" pitchFamily="49" charset="0"/>
                  <a:cs typeface="Consolas" panose="020B0609020204030204" pitchFamily="49" charset="0"/>
                </a:rPr>
                <a:t>u5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endParaRPr lang="en-US" altLang="zh-CN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] = result[0];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+ 4] = result[1];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+ 8] = result[2];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_mem[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out_addr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+ 12] = result[3];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irf_rd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0;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087CD4-5D1A-CCA0-46B3-51B081AA83F7}"/>
              </a:ext>
            </a:extLst>
          </p:cNvPr>
          <p:cNvGrpSpPr/>
          <p:nvPr/>
        </p:nvGrpSpPr>
        <p:grpSpPr>
          <a:xfrm>
            <a:off x="6356085" y="2114561"/>
            <a:ext cx="3484711" cy="3610131"/>
            <a:chOff x="1204970" y="1232756"/>
            <a:chExt cx="5288976" cy="5097547"/>
          </a:xfrm>
        </p:grpSpPr>
        <p:sp>
          <p:nvSpPr>
            <p:cNvPr id="11" name="折角形 10">
              <a:extLst>
                <a:ext uri="{FF2B5EF4-FFF2-40B4-BE49-F238E27FC236}">
                  <a16:creationId xmlns:a16="http://schemas.microsoft.com/office/drawing/2014/main" id="{E5B8F7BC-A495-8A49-EFB4-B6B29604D1EC}"/>
                </a:ext>
              </a:extLst>
            </p:cNvPr>
            <p:cNvSpPr/>
            <p:nvPr/>
          </p:nvSpPr>
          <p:spPr>
            <a:xfrm>
              <a:off x="1204970" y="1232756"/>
              <a:ext cx="5288976" cy="509754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F4C255D-6032-5AB3-C9F9-A02CA7F223F8}"/>
                </a:ext>
              </a:extLst>
            </p:cNvPr>
            <p:cNvSpPr txBox="1"/>
            <p:nvPr/>
          </p:nvSpPr>
          <p:spPr>
            <a:xfrm>
              <a:off x="1374060" y="1270986"/>
              <a:ext cx="4101162" cy="435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%13[%c0_i32]</a:t>
              </a:r>
            </a:p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%14, %3[%1]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%13[%c1_i32]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%16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%1, %c4_i32</a:t>
              </a:r>
            </a:p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%15, %3[%16]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%c2_i32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2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%17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%13[%c2_i32]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%c8_i32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8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%18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%1, %c8_i32</a:t>
              </a:r>
            </a:p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%17, %3[%18]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%c3_i32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%19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%13[%c3_i32]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%c12_i32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arith.constant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12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%20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%1, %c12_i32</a:t>
              </a:r>
            </a:p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%19, %3[%20]</a:t>
              </a:r>
            </a:p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aps.writerf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%arg2, %c0_i32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A95FF8F-05C9-3827-CF59-C0FADDC17BE3}"/>
              </a:ext>
            </a:extLst>
          </p:cNvPr>
          <p:cNvSpPr txBox="1"/>
          <p:nvPr/>
        </p:nvSpPr>
        <p:spPr>
          <a:xfrm>
            <a:off x="9890990" y="4870470"/>
            <a:ext cx="168299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Write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back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EAAB94-C71F-304C-D420-E090C00F676D}"/>
              </a:ext>
            </a:extLst>
          </p:cNvPr>
          <p:cNvSpPr txBox="1"/>
          <p:nvPr/>
        </p:nvSpPr>
        <p:spPr>
          <a:xfrm>
            <a:off x="9667869" y="3088629"/>
            <a:ext cx="1958934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Element-wise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write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67ED1EF4-9ECF-F7AE-B386-1DA3E6774122}"/>
              </a:ext>
            </a:extLst>
          </p:cNvPr>
          <p:cNvSpPr/>
          <p:nvPr/>
        </p:nvSpPr>
        <p:spPr>
          <a:xfrm>
            <a:off x="1100309" y="2789550"/>
            <a:ext cx="4203223" cy="118274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4B13559-0CF9-4D8B-ED6F-44F450C6C447}"/>
              </a:ext>
            </a:extLst>
          </p:cNvPr>
          <p:cNvSpPr/>
          <p:nvPr/>
        </p:nvSpPr>
        <p:spPr>
          <a:xfrm>
            <a:off x="1090802" y="4116306"/>
            <a:ext cx="1980482" cy="43209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7C52D67-8B30-E71D-DF7C-576DC6C25B31}"/>
              </a:ext>
            </a:extLst>
          </p:cNvPr>
          <p:cNvSpPr/>
          <p:nvPr/>
        </p:nvSpPr>
        <p:spPr>
          <a:xfrm>
            <a:off x="6486628" y="2231685"/>
            <a:ext cx="2969894" cy="319153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D2D650F-774D-C68A-C6B4-3A58ED402BF2}"/>
              </a:ext>
            </a:extLst>
          </p:cNvPr>
          <p:cNvSpPr/>
          <p:nvPr/>
        </p:nvSpPr>
        <p:spPr>
          <a:xfrm>
            <a:off x="6510479" y="5366002"/>
            <a:ext cx="2681861" cy="317493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0FD44F-7251-9794-85DE-1B7B59AE315D}"/>
              </a:ext>
            </a:extLst>
          </p:cNvPr>
          <p:cNvSpPr txBox="1"/>
          <p:nvPr/>
        </p:nvSpPr>
        <p:spPr>
          <a:xfrm>
            <a:off x="2779368" y="5044302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CADL</a:t>
            </a:r>
            <a:endParaRPr kumimoji="1"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BA2505-4DE0-F740-A48B-826320C92DF5}"/>
              </a:ext>
            </a:extLst>
          </p:cNvPr>
          <p:cNvSpPr txBox="1"/>
          <p:nvPr/>
        </p:nvSpPr>
        <p:spPr>
          <a:xfrm>
            <a:off x="7687910" y="576238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MLIR</a:t>
            </a:r>
            <a:endParaRPr kumimoji="1"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380EA0-2898-EB46-EE7D-8D32B75C239A}"/>
              </a:ext>
            </a:extLst>
          </p:cNvPr>
          <p:cNvSpPr txBox="1"/>
          <p:nvPr/>
        </p:nvSpPr>
        <p:spPr>
          <a:xfrm>
            <a:off x="4350473" y="3280878"/>
            <a:ext cx="3357895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APS-</a:t>
            </a:r>
            <a:r>
              <a:rPr kumimoji="1" lang="en-US" altLang="zh-CN" sz="2400" b="1" i="1" dirty="0" err="1">
                <a:solidFill>
                  <a:schemeClr val="bg1"/>
                </a:solidFill>
              </a:rPr>
              <a:t>itfc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is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lower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to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APS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dialect!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3D0617-E14F-FD26-94E8-D6A41F65E932}"/>
              </a:ext>
            </a:extLst>
          </p:cNvPr>
          <p:cNvSpPr txBox="1"/>
          <p:nvPr/>
        </p:nvSpPr>
        <p:spPr>
          <a:xfrm>
            <a:off x="6300672" y="1133308"/>
            <a:ext cx="5121915" cy="707886"/>
          </a:xfrm>
          <a:custGeom>
            <a:avLst/>
            <a:gdLst>
              <a:gd name="csX0" fmla="*/ 0 w 5121915"/>
              <a:gd name="csY0" fmla="*/ 0 h 707886"/>
              <a:gd name="csX1" fmla="*/ 589020 w 5121915"/>
              <a:gd name="csY1" fmla="*/ 0 h 707886"/>
              <a:gd name="csX2" fmla="*/ 1075602 w 5121915"/>
              <a:gd name="csY2" fmla="*/ 0 h 707886"/>
              <a:gd name="csX3" fmla="*/ 1818280 w 5121915"/>
              <a:gd name="csY3" fmla="*/ 0 h 707886"/>
              <a:gd name="csX4" fmla="*/ 2407300 w 5121915"/>
              <a:gd name="csY4" fmla="*/ 0 h 707886"/>
              <a:gd name="csX5" fmla="*/ 2996320 w 5121915"/>
              <a:gd name="csY5" fmla="*/ 0 h 707886"/>
              <a:gd name="csX6" fmla="*/ 3738998 w 5121915"/>
              <a:gd name="csY6" fmla="*/ 0 h 707886"/>
              <a:gd name="csX7" fmla="*/ 4276799 w 5121915"/>
              <a:gd name="csY7" fmla="*/ 0 h 707886"/>
              <a:gd name="csX8" fmla="*/ 5121915 w 5121915"/>
              <a:gd name="csY8" fmla="*/ 0 h 707886"/>
              <a:gd name="csX9" fmla="*/ 5121915 w 5121915"/>
              <a:gd name="csY9" fmla="*/ 368101 h 707886"/>
              <a:gd name="csX10" fmla="*/ 5121915 w 5121915"/>
              <a:gd name="csY10" fmla="*/ 707886 h 707886"/>
              <a:gd name="csX11" fmla="*/ 4481676 w 5121915"/>
              <a:gd name="csY11" fmla="*/ 707886 h 707886"/>
              <a:gd name="csX12" fmla="*/ 3892655 w 5121915"/>
              <a:gd name="csY12" fmla="*/ 707886 h 707886"/>
              <a:gd name="csX13" fmla="*/ 3149978 w 5121915"/>
              <a:gd name="csY13" fmla="*/ 707886 h 707886"/>
              <a:gd name="csX14" fmla="*/ 2407300 w 5121915"/>
              <a:gd name="csY14" fmla="*/ 707886 h 707886"/>
              <a:gd name="csX15" fmla="*/ 1869499 w 5121915"/>
              <a:gd name="csY15" fmla="*/ 707886 h 707886"/>
              <a:gd name="csX16" fmla="*/ 1229260 w 5121915"/>
              <a:gd name="csY16" fmla="*/ 707886 h 707886"/>
              <a:gd name="csX17" fmla="*/ 0 w 5121915"/>
              <a:gd name="csY17" fmla="*/ 707886 h 707886"/>
              <a:gd name="csX18" fmla="*/ 0 w 5121915"/>
              <a:gd name="csY18" fmla="*/ 353943 h 707886"/>
              <a:gd name="csX19" fmla="*/ 0 w 5121915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121915" h="707886" extrusionOk="0">
                <a:moveTo>
                  <a:pt x="0" y="0"/>
                </a:moveTo>
                <a:cubicBezTo>
                  <a:pt x="138322" y="-12778"/>
                  <a:pt x="357816" y="-2896"/>
                  <a:pt x="589020" y="0"/>
                </a:cubicBezTo>
                <a:cubicBezTo>
                  <a:pt x="820224" y="2896"/>
                  <a:pt x="888873" y="-21617"/>
                  <a:pt x="1075602" y="0"/>
                </a:cubicBezTo>
                <a:cubicBezTo>
                  <a:pt x="1262331" y="21617"/>
                  <a:pt x="1496113" y="-6387"/>
                  <a:pt x="1818280" y="0"/>
                </a:cubicBezTo>
                <a:cubicBezTo>
                  <a:pt x="2140447" y="6387"/>
                  <a:pt x="2228123" y="-900"/>
                  <a:pt x="2407300" y="0"/>
                </a:cubicBezTo>
                <a:cubicBezTo>
                  <a:pt x="2586477" y="900"/>
                  <a:pt x="2712870" y="9856"/>
                  <a:pt x="2996320" y="0"/>
                </a:cubicBezTo>
                <a:cubicBezTo>
                  <a:pt x="3279770" y="-9856"/>
                  <a:pt x="3557167" y="29917"/>
                  <a:pt x="3738998" y="0"/>
                </a:cubicBezTo>
                <a:cubicBezTo>
                  <a:pt x="3920829" y="-29917"/>
                  <a:pt x="4038455" y="-12315"/>
                  <a:pt x="4276799" y="0"/>
                </a:cubicBezTo>
                <a:cubicBezTo>
                  <a:pt x="4515143" y="12315"/>
                  <a:pt x="4798218" y="-33640"/>
                  <a:pt x="5121915" y="0"/>
                </a:cubicBezTo>
                <a:cubicBezTo>
                  <a:pt x="5116804" y="161520"/>
                  <a:pt x="5129400" y="274805"/>
                  <a:pt x="5121915" y="368101"/>
                </a:cubicBezTo>
                <a:cubicBezTo>
                  <a:pt x="5114430" y="461397"/>
                  <a:pt x="5137959" y="553269"/>
                  <a:pt x="5121915" y="707886"/>
                </a:cubicBezTo>
                <a:cubicBezTo>
                  <a:pt x="4948045" y="698230"/>
                  <a:pt x="4662143" y="676050"/>
                  <a:pt x="4481676" y="707886"/>
                </a:cubicBezTo>
                <a:cubicBezTo>
                  <a:pt x="4301209" y="739722"/>
                  <a:pt x="4022027" y="734451"/>
                  <a:pt x="3892655" y="707886"/>
                </a:cubicBezTo>
                <a:cubicBezTo>
                  <a:pt x="3763283" y="681321"/>
                  <a:pt x="3393795" y="733142"/>
                  <a:pt x="3149978" y="707886"/>
                </a:cubicBezTo>
                <a:cubicBezTo>
                  <a:pt x="2906161" y="682630"/>
                  <a:pt x="2714816" y="695346"/>
                  <a:pt x="2407300" y="707886"/>
                </a:cubicBezTo>
                <a:cubicBezTo>
                  <a:pt x="2099784" y="720426"/>
                  <a:pt x="2109812" y="712468"/>
                  <a:pt x="1869499" y="707886"/>
                </a:cubicBezTo>
                <a:cubicBezTo>
                  <a:pt x="1629186" y="703304"/>
                  <a:pt x="1439530" y="707099"/>
                  <a:pt x="1229260" y="707886"/>
                </a:cubicBezTo>
                <a:cubicBezTo>
                  <a:pt x="1018990" y="708673"/>
                  <a:pt x="358997" y="745399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0_vgemv3d_preopt.mlir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53-66)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3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2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E1E7E-DD10-6DA3-CFEC-58EC9E66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E02EA-94D8-CE18-C2CE-FE5F02F8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78214F-D166-6089-BFFF-099B2F89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BC8208F-1900-3F92-D40D-1026A30D62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67C76E-0E2C-5441-912F-3D158B8E09F1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8614991-1EE5-2419-F3BC-9D3EF3B959CD}"/>
              </a:ext>
            </a:extLst>
          </p:cNvPr>
          <p:cNvSpPr/>
          <p:nvPr/>
        </p:nvSpPr>
        <p:spPr>
          <a:xfrm>
            <a:off x="664038" y="3490978"/>
            <a:ext cx="1296144" cy="751891"/>
          </a:xfrm>
          <a:prstGeom prst="roundRect">
            <a:avLst/>
          </a:prstGeom>
          <a:solidFill>
            <a:schemeClr val="accent2">
              <a:alpha val="29877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CADL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6589786A-068D-A81D-6F3D-BD68C487611B}"/>
              </a:ext>
            </a:extLst>
          </p:cNvPr>
          <p:cNvSpPr/>
          <p:nvPr/>
        </p:nvSpPr>
        <p:spPr>
          <a:xfrm>
            <a:off x="2049336" y="2171064"/>
            <a:ext cx="1296144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Pre-</a:t>
            </a:r>
            <a:r>
              <a:rPr kumimoji="1" lang="en-US" altLang="zh-CN" sz="2000" dirty="0" err="1">
                <a:solidFill>
                  <a:schemeClr val="tx1"/>
                </a:solidFill>
              </a:rPr>
              <a:t>Opt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MLIR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E6F924-089B-5DEE-86CF-2C0DBF2FE593}"/>
              </a:ext>
            </a:extLst>
          </p:cNvPr>
          <p:cNvSpPr/>
          <p:nvPr/>
        </p:nvSpPr>
        <p:spPr>
          <a:xfrm>
            <a:off x="4811084" y="2163674"/>
            <a:ext cx="172129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Scheduled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MLIR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C7C4AF0-80CD-6CC2-6B72-1B1D224D74FE}"/>
              </a:ext>
            </a:extLst>
          </p:cNvPr>
          <p:cNvSpPr/>
          <p:nvPr/>
        </p:nvSpPr>
        <p:spPr>
          <a:xfrm>
            <a:off x="10138932" y="3835352"/>
            <a:ext cx="1296144" cy="751891"/>
          </a:xfrm>
          <a:prstGeom prst="roundRect">
            <a:avLst/>
          </a:prstGeom>
          <a:solidFill>
            <a:schemeClr val="accent1">
              <a:alpha val="2987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Verilog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948D6AFB-E6FD-2028-FC40-8601C2AB0F8B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312110" y="2547009"/>
            <a:ext cx="737226" cy="9439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68EA4D75-0184-3518-242B-A365131A24D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45480" y="2539619"/>
            <a:ext cx="1465604" cy="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1FA0EF95-2D33-6BF7-38E6-67A12465864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6532380" y="2536532"/>
            <a:ext cx="1377734" cy="30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7FA165B4-F7DC-8F65-C566-1861364E7460}"/>
              </a:ext>
            </a:extLst>
          </p:cNvPr>
          <p:cNvSpPr txBox="1"/>
          <p:nvPr/>
        </p:nvSpPr>
        <p:spPr>
          <a:xfrm>
            <a:off x="778014" y="2697819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F584B51-F6CA-8152-3372-17ACC4DB5E73}"/>
              </a:ext>
            </a:extLst>
          </p:cNvPr>
          <p:cNvSpPr txBox="1"/>
          <p:nvPr/>
        </p:nvSpPr>
        <p:spPr>
          <a:xfrm>
            <a:off x="3338424" y="2065851"/>
            <a:ext cx="139435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/>
              <a:t>Optimization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/>
              <a:t>Scheduling</a:t>
            </a:r>
            <a:endParaRPr kumimoji="1" lang="zh-CN" altLang="en-US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8F352BE7-50CE-36F1-C6B5-244377CB2FF6}"/>
              </a:ext>
            </a:extLst>
          </p:cNvPr>
          <p:cNvSpPr txBox="1"/>
          <p:nvPr/>
        </p:nvSpPr>
        <p:spPr>
          <a:xfrm>
            <a:off x="10490742" y="2720604"/>
            <a:ext cx="124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Hardware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942296A-4451-64AB-2EAD-AD76C1D7A9DF}"/>
              </a:ext>
            </a:extLst>
          </p:cNvPr>
          <p:cNvSpPr/>
          <p:nvPr/>
        </p:nvSpPr>
        <p:spPr>
          <a:xfrm>
            <a:off x="7910114" y="2160587"/>
            <a:ext cx="211708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7AC856-FFF1-DC51-F7BB-B6F5FDCA3397}"/>
              </a:ext>
            </a:extLst>
          </p:cNvPr>
          <p:cNvSpPr txBox="1"/>
          <p:nvPr/>
        </p:nvSpPr>
        <p:spPr>
          <a:xfrm>
            <a:off x="6590529" y="2178208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Elaboration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BF79E86-2EBA-C74C-E2DC-7C3E2F3EAA04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10027200" y="2536532"/>
            <a:ext cx="759804" cy="12988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E0F895A1-34E5-12B1-E288-D8C9493972D0}"/>
              </a:ext>
            </a:extLst>
          </p:cNvPr>
          <p:cNvSpPr/>
          <p:nvPr/>
        </p:nvSpPr>
        <p:spPr>
          <a:xfrm rot="5400000">
            <a:off x="2059939" y="570131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5D0A1F2-3168-08F1-869B-0FD7654CC16B}"/>
              </a:ext>
            </a:extLst>
          </p:cNvPr>
          <p:cNvSpPr txBox="1"/>
          <p:nvPr/>
        </p:nvSpPr>
        <p:spPr>
          <a:xfrm>
            <a:off x="983431" y="1156521"/>
            <a:ext cx="26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Untimed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5D501AFB-D189-C342-4C3F-D52834BAC951}"/>
              </a:ext>
            </a:extLst>
          </p:cNvPr>
          <p:cNvSpPr/>
          <p:nvPr/>
        </p:nvSpPr>
        <p:spPr>
          <a:xfrm rot="5400000">
            <a:off x="7775557" y="-1317837"/>
            <a:ext cx="201977" cy="6130926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51039C6-38DD-32E4-2DF9-F981AD06A1AE}"/>
              </a:ext>
            </a:extLst>
          </p:cNvPr>
          <p:cNvSpPr txBox="1"/>
          <p:nvPr/>
        </p:nvSpPr>
        <p:spPr>
          <a:xfrm>
            <a:off x="6600056" y="1156521"/>
            <a:ext cx="24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C8DA5E8B-C0BE-E29E-1AF0-672A6ECA4D72}"/>
              </a:ext>
            </a:extLst>
          </p:cNvPr>
          <p:cNvSpPr/>
          <p:nvPr/>
        </p:nvSpPr>
        <p:spPr>
          <a:xfrm rot="16200000">
            <a:off x="4013367" y="2067906"/>
            <a:ext cx="201977" cy="235499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1ABFF21-73B8-6420-3C6C-05B24186A3EA}"/>
              </a:ext>
            </a:extLst>
          </p:cNvPr>
          <p:cNvSpPr txBox="1"/>
          <p:nvPr/>
        </p:nvSpPr>
        <p:spPr>
          <a:xfrm>
            <a:off x="3018725" y="3490978"/>
            <a:ext cx="272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Software-like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Affine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SCF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Arith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APS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...</a:t>
            </a:r>
            <a:endParaRPr kumimoji="1"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4B3B04D-C928-F863-2784-FF652AF7B265}"/>
              </a:ext>
            </a:extLst>
          </p:cNvPr>
          <p:cNvSpPr txBox="1"/>
          <p:nvPr/>
        </p:nvSpPr>
        <p:spPr>
          <a:xfrm>
            <a:off x="7089881" y="3144955"/>
            <a:ext cx="237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Hardware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FIRRTL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CMT2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5BAD840-D028-464A-6121-66B4442180EA}"/>
              </a:ext>
            </a:extLst>
          </p:cNvPr>
          <p:cNvSpPr txBox="1"/>
          <p:nvPr/>
        </p:nvSpPr>
        <p:spPr>
          <a:xfrm>
            <a:off x="728813" y="4385609"/>
            <a:ext cx="139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High-level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ISAX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09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5F009-979C-D0B1-39EC-FDD7E498B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High-Level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2D4E5-3278-226A-1991-FFC45E3AC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High-level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(HLS) allows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designers to 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hardware at a high-level abstraction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348187-FC6B-0083-E4B9-85D9B973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AC37B2E-4448-563D-1014-402E2D48C6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21DB28-1EE4-9042-A2B0-7577FD3F498D}" type="datetime1">
              <a:rPr lang="zh-CN" altLang="en-US" smtClean="0"/>
              <a:t>2026/1/19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F6E4A6-2629-B072-B74C-61308461DB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388" y="2132859"/>
            <a:ext cx="9829015" cy="39933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F48B82B-96C6-3885-60A7-255A96623862}"/>
              </a:ext>
            </a:extLst>
          </p:cNvPr>
          <p:cNvSpPr/>
          <p:nvPr/>
        </p:nvSpPr>
        <p:spPr>
          <a:xfrm>
            <a:off x="1174596" y="2132859"/>
            <a:ext cx="3194485" cy="165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41C557-CCA0-E405-ABD8-D65F47FC3552}"/>
              </a:ext>
            </a:extLst>
          </p:cNvPr>
          <p:cNvSpPr/>
          <p:nvPr/>
        </p:nvSpPr>
        <p:spPr>
          <a:xfrm>
            <a:off x="4382593" y="2132859"/>
            <a:ext cx="3585616" cy="180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94A0960-E482-B888-2432-2101C60B6563}"/>
              </a:ext>
            </a:extLst>
          </p:cNvPr>
          <p:cNvSpPr/>
          <p:nvPr/>
        </p:nvSpPr>
        <p:spPr>
          <a:xfrm>
            <a:off x="8124742" y="2204864"/>
            <a:ext cx="3180694" cy="149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DD449D-0317-7B23-9948-0E7DB202E1FE}"/>
              </a:ext>
            </a:extLst>
          </p:cNvPr>
          <p:cNvSpPr/>
          <p:nvPr/>
        </p:nvSpPr>
        <p:spPr>
          <a:xfrm>
            <a:off x="7906770" y="3702286"/>
            <a:ext cx="3398666" cy="242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EF5EF8-DF41-5F44-98EE-9FEE30F2157E}"/>
              </a:ext>
            </a:extLst>
          </p:cNvPr>
          <p:cNvSpPr/>
          <p:nvPr/>
        </p:nvSpPr>
        <p:spPr>
          <a:xfrm>
            <a:off x="3647728" y="4328715"/>
            <a:ext cx="4259042" cy="180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8E297A-00C2-2055-51A2-8622203A5949}"/>
              </a:ext>
            </a:extLst>
          </p:cNvPr>
          <p:cNvSpPr/>
          <p:nvPr/>
        </p:nvSpPr>
        <p:spPr>
          <a:xfrm>
            <a:off x="609600" y="4325966"/>
            <a:ext cx="3038128" cy="180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71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42B52-D022-3B9F-54D4-C318477A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Optimization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Passes: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Memory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Map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10F40F-DBC2-4E97-C75F-002C9E07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3D2C484-134D-8208-63F6-6F964659D4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428890-B79A-1B4F-AA17-D208FA278D23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71406C-2DE2-E047-2C66-019A8EEBD66C}"/>
              </a:ext>
            </a:extLst>
          </p:cNvPr>
          <p:cNvGrpSpPr/>
          <p:nvPr/>
        </p:nvGrpSpPr>
        <p:grpSpPr>
          <a:xfrm>
            <a:off x="609600" y="2428439"/>
            <a:ext cx="11103023" cy="3439866"/>
            <a:chOff x="1204971" y="1232756"/>
            <a:chExt cx="10494877" cy="3770762"/>
          </a:xfrm>
        </p:grpSpPr>
        <p:sp>
          <p:nvSpPr>
            <p:cNvPr id="9" name="折角形 8">
              <a:extLst>
                <a:ext uri="{FF2B5EF4-FFF2-40B4-BE49-F238E27FC236}">
                  <a16:creationId xmlns:a16="http://schemas.microsoft.com/office/drawing/2014/main" id="{ECA1A429-AA02-DAA8-E2BC-DB3BEC7B6E2E}"/>
                </a:ext>
              </a:extLst>
            </p:cNvPr>
            <p:cNvSpPr/>
            <p:nvPr/>
          </p:nvSpPr>
          <p:spPr>
            <a:xfrm>
              <a:off x="1204971" y="1232756"/>
              <a:ext cx="10494877" cy="3770762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D5A007-C9F9-15EC-3B99-A74E6FA06912}"/>
                </a:ext>
              </a:extLst>
            </p:cNvPr>
            <p:cNvSpPr txBox="1"/>
            <p:nvPr/>
          </p:nvSpPr>
          <p:spPr>
            <a:xfrm>
              <a:off x="1277844" y="1288045"/>
              <a:ext cx="10349130" cy="344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module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aps.memorymap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aps.mem_entry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"acc" : banks([@acc]), base(0), size(4), count(1), cyclic(0)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aps.mem_entry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"matrix" : banks([@matrix]), base(4), size(64), count(1), cyclic(1)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aps.mem_entry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"result" : banks([@result]), base(128), size(16), count(1), cyclic(0)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aps.mem_entry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"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" : banks([@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]), base(144), size(16), count(1), cyclic(1)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aps.mem_finish</a:t>
              </a:r>
              <a:endParaRPr lang="en-US" altLang="zh-CN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memref.global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@_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cpu_memory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: </a:t>
              </a:r>
              <a:r>
                <a:rPr lang="en-US" altLang="zh-CN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&lt;1024xi32&gt;</a:t>
              </a:r>
            </a:p>
            <a:p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omitted</a:t>
              </a:r>
              <a:r>
                <a:rPr lang="zh-CN" altLang="en-US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i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8338DEE-5D9F-0901-683C-A6B49ABCD1F8}"/>
              </a:ext>
            </a:extLst>
          </p:cNvPr>
          <p:cNvSpPr txBox="1"/>
          <p:nvPr/>
        </p:nvSpPr>
        <p:spPr>
          <a:xfrm>
            <a:off x="6616522" y="1093291"/>
            <a:ext cx="230974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map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FCDE6FC-C720-35B6-72F0-32A70DF08AAE}"/>
              </a:ext>
            </a:extLst>
          </p:cNvPr>
          <p:cNvSpPr/>
          <p:nvPr/>
        </p:nvSpPr>
        <p:spPr>
          <a:xfrm>
            <a:off x="763256" y="2821452"/>
            <a:ext cx="10737896" cy="190166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307FDA-39EE-1E3E-188C-A51EFC456856}"/>
              </a:ext>
            </a:extLst>
          </p:cNvPr>
          <p:cNvSpPr txBox="1"/>
          <p:nvPr/>
        </p:nvSpPr>
        <p:spPr>
          <a:xfrm>
            <a:off x="6472469" y="1662973"/>
            <a:ext cx="527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Maintain a mapping from memory names to memory metadata (e.g., partitions and addresses)</a:t>
            </a:r>
            <a:endParaRPr kumimoji="1"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15929F-D318-04E6-E8A7-14EC39F6351F}"/>
              </a:ext>
            </a:extLst>
          </p:cNvPr>
          <p:cNvSpPr txBox="1"/>
          <p:nvPr/>
        </p:nvSpPr>
        <p:spPr>
          <a:xfrm>
            <a:off x="7248128" y="4755161"/>
            <a:ext cx="3357895" cy="830997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Generated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by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memory-map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pass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C3715-9E7E-BC1A-4FF6-90ED5EFE618C}"/>
              </a:ext>
            </a:extLst>
          </p:cNvPr>
          <p:cNvSpPr txBox="1"/>
          <p:nvPr/>
        </p:nvSpPr>
        <p:spPr>
          <a:xfrm>
            <a:off x="609600" y="1324123"/>
            <a:ext cx="5404043" cy="707886"/>
          </a:xfrm>
          <a:custGeom>
            <a:avLst/>
            <a:gdLst>
              <a:gd name="csX0" fmla="*/ 0 w 5404043"/>
              <a:gd name="csY0" fmla="*/ 0 h 707886"/>
              <a:gd name="csX1" fmla="*/ 621465 w 5404043"/>
              <a:gd name="csY1" fmla="*/ 0 h 707886"/>
              <a:gd name="csX2" fmla="*/ 1134849 w 5404043"/>
              <a:gd name="csY2" fmla="*/ 0 h 707886"/>
              <a:gd name="csX3" fmla="*/ 1918435 w 5404043"/>
              <a:gd name="csY3" fmla="*/ 0 h 707886"/>
              <a:gd name="csX4" fmla="*/ 2539900 w 5404043"/>
              <a:gd name="csY4" fmla="*/ 0 h 707886"/>
              <a:gd name="csX5" fmla="*/ 3161365 w 5404043"/>
              <a:gd name="csY5" fmla="*/ 0 h 707886"/>
              <a:gd name="csX6" fmla="*/ 3944951 w 5404043"/>
              <a:gd name="csY6" fmla="*/ 0 h 707886"/>
              <a:gd name="csX7" fmla="*/ 4512376 w 5404043"/>
              <a:gd name="csY7" fmla="*/ 0 h 707886"/>
              <a:gd name="csX8" fmla="*/ 5404043 w 5404043"/>
              <a:gd name="csY8" fmla="*/ 0 h 707886"/>
              <a:gd name="csX9" fmla="*/ 5404043 w 5404043"/>
              <a:gd name="csY9" fmla="*/ 368101 h 707886"/>
              <a:gd name="csX10" fmla="*/ 5404043 w 5404043"/>
              <a:gd name="csY10" fmla="*/ 707886 h 707886"/>
              <a:gd name="csX11" fmla="*/ 4728538 w 5404043"/>
              <a:gd name="csY11" fmla="*/ 707886 h 707886"/>
              <a:gd name="csX12" fmla="*/ 4107073 w 5404043"/>
              <a:gd name="csY12" fmla="*/ 707886 h 707886"/>
              <a:gd name="csX13" fmla="*/ 3323486 w 5404043"/>
              <a:gd name="csY13" fmla="*/ 707886 h 707886"/>
              <a:gd name="csX14" fmla="*/ 2539900 w 5404043"/>
              <a:gd name="csY14" fmla="*/ 707886 h 707886"/>
              <a:gd name="csX15" fmla="*/ 1972476 w 5404043"/>
              <a:gd name="csY15" fmla="*/ 707886 h 707886"/>
              <a:gd name="csX16" fmla="*/ 1296970 w 5404043"/>
              <a:gd name="csY16" fmla="*/ 707886 h 707886"/>
              <a:gd name="csX17" fmla="*/ 0 w 5404043"/>
              <a:gd name="csY17" fmla="*/ 707886 h 707886"/>
              <a:gd name="csX18" fmla="*/ 0 w 5404043"/>
              <a:gd name="csY18" fmla="*/ 353943 h 707886"/>
              <a:gd name="csX19" fmla="*/ 0 w 5404043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404043" h="707886" extrusionOk="0">
                <a:moveTo>
                  <a:pt x="0" y="0"/>
                </a:moveTo>
                <a:cubicBezTo>
                  <a:pt x="213112" y="0"/>
                  <a:pt x="353205" y="11826"/>
                  <a:pt x="621465" y="0"/>
                </a:cubicBezTo>
                <a:cubicBezTo>
                  <a:pt x="889726" y="-11826"/>
                  <a:pt x="977032" y="-22091"/>
                  <a:pt x="1134849" y="0"/>
                </a:cubicBezTo>
                <a:cubicBezTo>
                  <a:pt x="1292666" y="22091"/>
                  <a:pt x="1656997" y="34897"/>
                  <a:pt x="1918435" y="0"/>
                </a:cubicBezTo>
                <a:cubicBezTo>
                  <a:pt x="2179873" y="-34897"/>
                  <a:pt x="2320319" y="-30458"/>
                  <a:pt x="2539900" y="0"/>
                </a:cubicBezTo>
                <a:cubicBezTo>
                  <a:pt x="2759482" y="30458"/>
                  <a:pt x="2907094" y="10574"/>
                  <a:pt x="3161365" y="0"/>
                </a:cubicBezTo>
                <a:cubicBezTo>
                  <a:pt x="3415637" y="-10574"/>
                  <a:pt x="3571595" y="38716"/>
                  <a:pt x="3944951" y="0"/>
                </a:cubicBezTo>
                <a:cubicBezTo>
                  <a:pt x="4318307" y="-38716"/>
                  <a:pt x="4387977" y="1428"/>
                  <a:pt x="4512376" y="0"/>
                </a:cubicBezTo>
                <a:cubicBezTo>
                  <a:pt x="4636775" y="-1428"/>
                  <a:pt x="5159624" y="-38033"/>
                  <a:pt x="5404043" y="0"/>
                </a:cubicBezTo>
                <a:cubicBezTo>
                  <a:pt x="5398932" y="161520"/>
                  <a:pt x="5411528" y="274805"/>
                  <a:pt x="5404043" y="368101"/>
                </a:cubicBezTo>
                <a:cubicBezTo>
                  <a:pt x="5396558" y="461397"/>
                  <a:pt x="5420087" y="553269"/>
                  <a:pt x="5404043" y="707886"/>
                </a:cubicBezTo>
                <a:cubicBezTo>
                  <a:pt x="5080257" y="721164"/>
                  <a:pt x="4961939" y="738750"/>
                  <a:pt x="4728538" y="707886"/>
                </a:cubicBezTo>
                <a:cubicBezTo>
                  <a:pt x="4495137" y="677022"/>
                  <a:pt x="4335707" y="684801"/>
                  <a:pt x="4107073" y="707886"/>
                </a:cubicBezTo>
                <a:cubicBezTo>
                  <a:pt x="3878439" y="730971"/>
                  <a:pt x="3489798" y="698728"/>
                  <a:pt x="3323486" y="707886"/>
                </a:cubicBezTo>
                <a:cubicBezTo>
                  <a:pt x="3157174" y="717044"/>
                  <a:pt x="2831722" y="738226"/>
                  <a:pt x="2539900" y="707886"/>
                </a:cubicBezTo>
                <a:cubicBezTo>
                  <a:pt x="2248078" y="677546"/>
                  <a:pt x="2104783" y="719637"/>
                  <a:pt x="1972476" y="707886"/>
                </a:cubicBezTo>
                <a:cubicBezTo>
                  <a:pt x="1840169" y="696135"/>
                  <a:pt x="1533053" y="722005"/>
                  <a:pt x="1296970" y="707886"/>
                </a:cubicBezTo>
                <a:cubicBezTo>
                  <a:pt x="1060887" y="693767"/>
                  <a:pt x="273897" y="648770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1_vgemv3d_memory-map.mlir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2-8)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A823-CDD2-3313-5DEB-14C20546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5AF0E6F-45C1-A747-B1F3-41A663434753}"/>
              </a:ext>
            </a:extLst>
          </p:cNvPr>
          <p:cNvGrpSpPr/>
          <p:nvPr/>
        </p:nvGrpSpPr>
        <p:grpSpPr>
          <a:xfrm>
            <a:off x="239960" y="1979747"/>
            <a:ext cx="5253361" cy="3632864"/>
            <a:chOff x="1204971" y="1232755"/>
            <a:chExt cx="4965619" cy="4886013"/>
          </a:xfrm>
        </p:grpSpPr>
        <p:sp>
          <p:nvSpPr>
            <p:cNvPr id="14" name="折角形 13">
              <a:extLst>
                <a:ext uri="{FF2B5EF4-FFF2-40B4-BE49-F238E27FC236}">
                  <a16:creationId xmlns:a16="http://schemas.microsoft.com/office/drawing/2014/main" id="{7388A5ED-636F-5B2B-3538-B8FF0234E446}"/>
                </a:ext>
              </a:extLst>
            </p:cNvPr>
            <p:cNvSpPr/>
            <p:nvPr/>
          </p:nvSpPr>
          <p:spPr>
            <a:xfrm>
              <a:off x="1204971" y="1232755"/>
              <a:ext cx="4945083" cy="4886013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963E944-308F-DD74-F39D-6A18A1669731}"/>
                </a:ext>
              </a:extLst>
            </p:cNvPr>
            <p:cNvSpPr txBox="1"/>
            <p:nvPr/>
          </p:nvSpPr>
          <p:spPr>
            <a:xfrm>
              <a:off x="1204971" y="1264455"/>
              <a:ext cx="4965619" cy="4760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scf.for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%c0_i32 to %c4_i32 step %c1_i32 {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scf.for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%arg4 = %c0_i32 to %c4_i32 step %c1_i32 {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%23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%24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%arg3, %c4_i32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%25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%24, %arg4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%26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%2[%25]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%27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%4[%arg4]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%28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%26, %27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%29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%23, %28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} {unroll = 4 : i32}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%21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%22 =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kumimoji="1"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aps.memstore</a:t>
              </a:r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%21, %22[%arg3]</a:t>
              </a:r>
            </a:p>
            <a:p>
              <a:r>
                <a:rPr kumimoji="1"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BB16354-B0C4-AF5B-4AEE-F9E75A05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Optimization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Passes: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Raising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Affine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383036-61D0-64E0-60AC-D0A972A1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B329C23-A769-015D-047A-29E331D62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82B80D-9484-234C-994C-DA4D555537A7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374C3E-A718-746B-F7CB-71591A1D3823}"/>
              </a:ext>
            </a:extLst>
          </p:cNvPr>
          <p:cNvGrpSpPr/>
          <p:nvPr/>
        </p:nvGrpSpPr>
        <p:grpSpPr>
          <a:xfrm>
            <a:off x="5767580" y="2233085"/>
            <a:ext cx="6206480" cy="3304819"/>
            <a:chOff x="1204971" y="1232755"/>
            <a:chExt cx="10494877" cy="3918649"/>
          </a:xfrm>
        </p:grpSpPr>
        <p:sp>
          <p:nvSpPr>
            <p:cNvPr id="9" name="折角形 8">
              <a:extLst>
                <a:ext uri="{FF2B5EF4-FFF2-40B4-BE49-F238E27FC236}">
                  <a16:creationId xmlns:a16="http://schemas.microsoft.com/office/drawing/2014/main" id="{9DC34FB1-6BA0-CA86-551F-513280E2D4EE}"/>
                </a:ext>
              </a:extLst>
            </p:cNvPr>
            <p:cNvSpPr/>
            <p:nvPr/>
          </p:nvSpPr>
          <p:spPr>
            <a:xfrm>
              <a:off x="1204971" y="1232755"/>
              <a:ext cx="10494877" cy="3918649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A0B66A8-17DE-D272-CE7F-B3881F3E9BBF}"/>
                </a:ext>
              </a:extLst>
            </p:cNvPr>
            <p:cNvSpPr txBox="1"/>
            <p:nvPr/>
          </p:nvSpPr>
          <p:spPr>
            <a:xfrm>
              <a:off x="1277844" y="1288045"/>
              <a:ext cx="10349130" cy="3685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%arg4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%31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%2[%arg4 + %arg3 * 4]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&lt;16xi32&gt;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%33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%7[%arg4]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%32, %33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%31, %34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%35,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 {unroll = 4 : i32}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%29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%30[%arg3]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8671AB0-4F00-540D-A615-474219E7EF04}"/>
              </a:ext>
            </a:extLst>
          </p:cNvPr>
          <p:cNvSpPr/>
          <p:nvPr/>
        </p:nvSpPr>
        <p:spPr>
          <a:xfrm>
            <a:off x="476246" y="2476279"/>
            <a:ext cx="4683650" cy="23264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1955E19-5A28-80BE-3874-F4B78507B5CC}"/>
              </a:ext>
            </a:extLst>
          </p:cNvPr>
          <p:cNvSpPr/>
          <p:nvPr/>
        </p:nvSpPr>
        <p:spPr>
          <a:xfrm>
            <a:off x="335360" y="2064286"/>
            <a:ext cx="4683650" cy="23264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0EDAE25-127F-8429-58BC-B590A718DCDB}"/>
              </a:ext>
            </a:extLst>
          </p:cNvPr>
          <p:cNvSpPr/>
          <p:nvPr/>
        </p:nvSpPr>
        <p:spPr>
          <a:xfrm>
            <a:off x="5810676" y="2331131"/>
            <a:ext cx="2652571" cy="2156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D2BFAE9-144F-AF3B-939F-C9A0E203CCF2}"/>
              </a:ext>
            </a:extLst>
          </p:cNvPr>
          <p:cNvSpPr/>
          <p:nvPr/>
        </p:nvSpPr>
        <p:spPr>
          <a:xfrm>
            <a:off x="6014975" y="2769945"/>
            <a:ext cx="2652571" cy="21567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E03C865-7C89-054D-235D-2812845F14C5}"/>
              </a:ext>
            </a:extLst>
          </p:cNvPr>
          <p:cNvSpPr txBox="1"/>
          <p:nvPr/>
        </p:nvSpPr>
        <p:spPr>
          <a:xfrm>
            <a:off x="1594223" y="5768551"/>
            <a:ext cx="2766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Before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raising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passes</a:t>
            </a:r>
            <a:endParaRPr kumimoji="1"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FD8FCD-4FE9-7CA5-1ECA-406D5BF06650}"/>
              </a:ext>
            </a:extLst>
          </p:cNvPr>
          <p:cNvSpPr txBox="1"/>
          <p:nvPr/>
        </p:nvSpPr>
        <p:spPr>
          <a:xfrm>
            <a:off x="7496413" y="5768551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After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raising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passes</a:t>
            </a:r>
            <a:endParaRPr kumimoji="1" lang="zh-CN" altLang="en-US" sz="2000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B6CF2992-8829-EBC8-401A-CB7A57B7B736}"/>
              </a:ext>
            </a:extLst>
          </p:cNvPr>
          <p:cNvSpPr/>
          <p:nvPr/>
        </p:nvSpPr>
        <p:spPr>
          <a:xfrm>
            <a:off x="664002" y="2888272"/>
            <a:ext cx="3199749" cy="68474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6C7B65-F8FF-3544-E65D-0E6EFD765666}"/>
              </a:ext>
            </a:extLst>
          </p:cNvPr>
          <p:cNvSpPr/>
          <p:nvPr/>
        </p:nvSpPr>
        <p:spPr>
          <a:xfrm>
            <a:off x="664002" y="3547650"/>
            <a:ext cx="2812518" cy="23264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61D7BBC-7B6F-B99D-43F6-86FD228877C5}"/>
              </a:ext>
            </a:extLst>
          </p:cNvPr>
          <p:cNvSpPr/>
          <p:nvPr/>
        </p:nvSpPr>
        <p:spPr>
          <a:xfrm>
            <a:off x="6230999" y="3164945"/>
            <a:ext cx="5616624" cy="215671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89E8D9C-124D-0916-E606-0A56D542DE9D}"/>
              </a:ext>
            </a:extLst>
          </p:cNvPr>
          <p:cNvSpPr/>
          <p:nvPr/>
        </p:nvSpPr>
        <p:spPr>
          <a:xfrm>
            <a:off x="6230999" y="3381049"/>
            <a:ext cx="4392488" cy="212236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B3FC8BE-099F-B4A7-E50F-7D77A8C76600}"/>
              </a:ext>
            </a:extLst>
          </p:cNvPr>
          <p:cNvSpPr txBox="1"/>
          <p:nvPr/>
        </p:nvSpPr>
        <p:spPr>
          <a:xfrm>
            <a:off x="2982851" y="3378706"/>
            <a:ext cx="4582031" cy="1200329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i="1" dirty="0">
                <a:solidFill>
                  <a:schemeClr val="bg1"/>
                </a:solidFill>
              </a:rPr>
              <a:t>Affine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dialect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simplifies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the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analysis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in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loop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unrolling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and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array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partitioning</a:t>
            </a:r>
            <a:r>
              <a:rPr kumimoji="1" lang="zh-CN" altLang="en-US" sz="2400" b="1" i="1" dirty="0">
                <a:solidFill>
                  <a:schemeClr val="bg1"/>
                </a:solidFill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</a:rPr>
              <a:t>passes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4166CB5-A7F4-499D-F165-D06965F53869}"/>
              </a:ext>
            </a:extLst>
          </p:cNvPr>
          <p:cNvSpPr txBox="1"/>
          <p:nvPr/>
        </p:nvSpPr>
        <p:spPr>
          <a:xfrm>
            <a:off x="7621298" y="3898320"/>
            <a:ext cx="4260406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/>
              <a:t>Affine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memory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access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must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expressed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affine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expressions</a:t>
            </a:r>
            <a:endParaRPr kumimoji="1"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B80C3C-92D8-07B2-073C-3B622B528846}"/>
              </a:ext>
            </a:extLst>
          </p:cNvPr>
          <p:cNvSpPr txBox="1"/>
          <p:nvPr/>
        </p:nvSpPr>
        <p:spPr>
          <a:xfrm>
            <a:off x="5747861" y="1320097"/>
            <a:ext cx="5121915" cy="707886"/>
          </a:xfrm>
          <a:custGeom>
            <a:avLst/>
            <a:gdLst>
              <a:gd name="csX0" fmla="*/ 0 w 5121915"/>
              <a:gd name="csY0" fmla="*/ 0 h 707886"/>
              <a:gd name="csX1" fmla="*/ 589020 w 5121915"/>
              <a:gd name="csY1" fmla="*/ 0 h 707886"/>
              <a:gd name="csX2" fmla="*/ 1075602 w 5121915"/>
              <a:gd name="csY2" fmla="*/ 0 h 707886"/>
              <a:gd name="csX3" fmla="*/ 1818280 w 5121915"/>
              <a:gd name="csY3" fmla="*/ 0 h 707886"/>
              <a:gd name="csX4" fmla="*/ 2407300 w 5121915"/>
              <a:gd name="csY4" fmla="*/ 0 h 707886"/>
              <a:gd name="csX5" fmla="*/ 2996320 w 5121915"/>
              <a:gd name="csY5" fmla="*/ 0 h 707886"/>
              <a:gd name="csX6" fmla="*/ 3738998 w 5121915"/>
              <a:gd name="csY6" fmla="*/ 0 h 707886"/>
              <a:gd name="csX7" fmla="*/ 4276799 w 5121915"/>
              <a:gd name="csY7" fmla="*/ 0 h 707886"/>
              <a:gd name="csX8" fmla="*/ 5121915 w 5121915"/>
              <a:gd name="csY8" fmla="*/ 0 h 707886"/>
              <a:gd name="csX9" fmla="*/ 5121915 w 5121915"/>
              <a:gd name="csY9" fmla="*/ 368101 h 707886"/>
              <a:gd name="csX10" fmla="*/ 5121915 w 5121915"/>
              <a:gd name="csY10" fmla="*/ 707886 h 707886"/>
              <a:gd name="csX11" fmla="*/ 4481676 w 5121915"/>
              <a:gd name="csY11" fmla="*/ 707886 h 707886"/>
              <a:gd name="csX12" fmla="*/ 3892655 w 5121915"/>
              <a:gd name="csY12" fmla="*/ 707886 h 707886"/>
              <a:gd name="csX13" fmla="*/ 3149978 w 5121915"/>
              <a:gd name="csY13" fmla="*/ 707886 h 707886"/>
              <a:gd name="csX14" fmla="*/ 2407300 w 5121915"/>
              <a:gd name="csY14" fmla="*/ 707886 h 707886"/>
              <a:gd name="csX15" fmla="*/ 1869499 w 5121915"/>
              <a:gd name="csY15" fmla="*/ 707886 h 707886"/>
              <a:gd name="csX16" fmla="*/ 1229260 w 5121915"/>
              <a:gd name="csY16" fmla="*/ 707886 h 707886"/>
              <a:gd name="csX17" fmla="*/ 0 w 5121915"/>
              <a:gd name="csY17" fmla="*/ 707886 h 707886"/>
              <a:gd name="csX18" fmla="*/ 0 w 5121915"/>
              <a:gd name="csY18" fmla="*/ 353943 h 707886"/>
              <a:gd name="csX19" fmla="*/ 0 w 5121915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121915" h="707886" extrusionOk="0">
                <a:moveTo>
                  <a:pt x="0" y="0"/>
                </a:moveTo>
                <a:cubicBezTo>
                  <a:pt x="138322" y="-12778"/>
                  <a:pt x="357816" y="-2896"/>
                  <a:pt x="589020" y="0"/>
                </a:cubicBezTo>
                <a:cubicBezTo>
                  <a:pt x="820224" y="2896"/>
                  <a:pt x="888873" y="-21617"/>
                  <a:pt x="1075602" y="0"/>
                </a:cubicBezTo>
                <a:cubicBezTo>
                  <a:pt x="1262331" y="21617"/>
                  <a:pt x="1496113" y="-6387"/>
                  <a:pt x="1818280" y="0"/>
                </a:cubicBezTo>
                <a:cubicBezTo>
                  <a:pt x="2140447" y="6387"/>
                  <a:pt x="2228123" y="-900"/>
                  <a:pt x="2407300" y="0"/>
                </a:cubicBezTo>
                <a:cubicBezTo>
                  <a:pt x="2586477" y="900"/>
                  <a:pt x="2712870" y="9856"/>
                  <a:pt x="2996320" y="0"/>
                </a:cubicBezTo>
                <a:cubicBezTo>
                  <a:pt x="3279770" y="-9856"/>
                  <a:pt x="3557167" y="29917"/>
                  <a:pt x="3738998" y="0"/>
                </a:cubicBezTo>
                <a:cubicBezTo>
                  <a:pt x="3920829" y="-29917"/>
                  <a:pt x="4038455" y="-12315"/>
                  <a:pt x="4276799" y="0"/>
                </a:cubicBezTo>
                <a:cubicBezTo>
                  <a:pt x="4515143" y="12315"/>
                  <a:pt x="4798218" y="-33640"/>
                  <a:pt x="5121915" y="0"/>
                </a:cubicBezTo>
                <a:cubicBezTo>
                  <a:pt x="5116804" y="161520"/>
                  <a:pt x="5129400" y="274805"/>
                  <a:pt x="5121915" y="368101"/>
                </a:cubicBezTo>
                <a:cubicBezTo>
                  <a:pt x="5114430" y="461397"/>
                  <a:pt x="5137959" y="553269"/>
                  <a:pt x="5121915" y="707886"/>
                </a:cubicBezTo>
                <a:cubicBezTo>
                  <a:pt x="4948045" y="698230"/>
                  <a:pt x="4662143" y="676050"/>
                  <a:pt x="4481676" y="707886"/>
                </a:cubicBezTo>
                <a:cubicBezTo>
                  <a:pt x="4301209" y="739722"/>
                  <a:pt x="4022027" y="734451"/>
                  <a:pt x="3892655" y="707886"/>
                </a:cubicBezTo>
                <a:cubicBezTo>
                  <a:pt x="3763283" y="681321"/>
                  <a:pt x="3393795" y="733142"/>
                  <a:pt x="3149978" y="707886"/>
                </a:cubicBezTo>
                <a:cubicBezTo>
                  <a:pt x="2906161" y="682630"/>
                  <a:pt x="2714816" y="695346"/>
                  <a:pt x="2407300" y="707886"/>
                </a:cubicBezTo>
                <a:cubicBezTo>
                  <a:pt x="2099784" y="720426"/>
                  <a:pt x="2109812" y="712468"/>
                  <a:pt x="1869499" y="707886"/>
                </a:cubicBezTo>
                <a:cubicBezTo>
                  <a:pt x="1629186" y="703304"/>
                  <a:pt x="1439530" y="707099"/>
                  <a:pt x="1229260" y="707886"/>
                </a:cubicBezTo>
                <a:cubicBezTo>
                  <a:pt x="1018990" y="708673"/>
                  <a:pt x="358997" y="745399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2_vgemv3d_affine.mlir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46-59)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1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3D7B0-78E2-5864-5F72-99D760712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40AB7CC-6FB7-7F3F-DE34-1D08BDC34D01}"/>
              </a:ext>
            </a:extLst>
          </p:cNvPr>
          <p:cNvGrpSpPr/>
          <p:nvPr/>
        </p:nvGrpSpPr>
        <p:grpSpPr>
          <a:xfrm>
            <a:off x="741217" y="2168152"/>
            <a:ext cx="4775619" cy="3304819"/>
            <a:chOff x="1204971" y="1232755"/>
            <a:chExt cx="10494877" cy="3918649"/>
          </a:xfrm>
        </p:grpSpPr>
        <p:sp>
          <p:nvSpPr>
            <p:cNvPr id="11" name="折角形 10">
              <a:extLst>
                <a:ext uri="{FF2B5EF4-FFF2-40B4-BE49-F238E27FC236}">
                  <a16:creationId xmlns:a16="http://schemas.microsoft.com/office/drawing/2014/main" id="{E1490B04-E8C8-2A1A-778E-8240037FC4B9}"/>
                </a:ext>
              </a:extLst>
            </p:cNvPr>
            <p:cNvSpPr/>
            <p:nvPr/>
          </p:nvSpPr>
          <p:spPr>
            <a:xfrm>
              <a:off x="1204971" y="1232755"/>
              <a:ext cx="10494877" cy="3918649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D41E363-8CC3-54A2-C8F8-C86EF938F9A3}"/>
                </a:ext>
              </a:extLst>
            </p:cNvPr>
            <p:cNvSpPr txBox="1"/>
            <p:nvPr/>
          </p:nvSpPr>
          <p:spPr>
            <a:xfrm>
              <a:off x="1277844" y="1288045"/>
              <a:ext cx="10349130" cy="3685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%arg4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%31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%2[%arg4+%arg3*4]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%33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%7[%arg4] 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%32, %33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%31, %34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%35,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 {unroll = 4 : i32}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%29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%30[%arg3]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028929-B72B-8DCC-8564-643ECBDCAAF7}"/>
              </a:ext>
            </a:extLst>
          </p:cNvPr>
          <p:cNvGrpSpPr/>
          <p:nvPr/>
        </p:nvGrpSpPr>
        <p:grpSpPr>
          <a:xfrm>
            <a:off x="6332287" y="1403828"/>
            <a:ext cx="4520704" cy="4353657"/>
            <a:chOff x="1204971" y="1232755"/>
            <a:chExt cx="10494877" cy="3918649"/>
          </a:xfrm>
        </p:grpSpPr>
        <p:sp>
          <p:nvSpPr>
            <p:cNvPr id="13" name="折角形 12">
              <a:extLst>
                <a:ext uri="{FF2B5EF4-FFF2-40B4-BE49-F238E27FC236}">
                  <a16:creationId xmlns:a16="http://schemas.microsoft.com/office/drawing/2014/main" id="{C472F5ED-DA87-7949-C8B2-33B64D3305B3}"/>
                </a:ext>
              </a:extLst>
            </p:cNvPr>
            <p:cNvSpPr/>
            <p:nvPr/>
          </p:nvSpPr>
          <p:spPr>
            <a:xfrm>
              <a:off x="1204971" y="1232755"/>
              <a:ext cx="10494877" cy="3918649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3BB328-CFBB-3F55-D21C-BB8AA46B3D4E}"/>
                </a:ext>
              </a:extLst>
            </p:cNvPr>
            <p:cNvSpPr txBox="1"/>
            <p:nvPr/>
          </p:nvSpPr>
          <p:spPr>
            <a:xfrm>
              <a:off x="1277843" y="1288045"/>
              <a:ext cx="10349130" cy="376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%29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%2[%c0 + %arg3 * 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%31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%7[%c0]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%30, %31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%33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%32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%33, @acc : i32</a:t>
              </a:r>
            </a:p>
            <a:p>
              <a:endPara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affine.apply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#map(%c0)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%36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%2[%34 + %arg3 * 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%37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%7[%34]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%38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%36, %37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%35, %38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%39, @acc : i32</a:t>
              </a:r>
            </a:p>
            <a:p>
              <a:endPara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repeat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times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2482666-8D9F-62AA-E8D4-CBC2E69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Optimization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Passes: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Loop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Unrolling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510281-5D29-81AD-4530-533D8A6C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29F5B0-222D-6FFB-0C70-63CA8EE0C5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B3171A-A31A-7E40-B316-A907FC06ACB0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C2242B-220B-1B54-D14B-4508D38D606D}"/>
              </a:ext>
            </a:extLst>
          </p:cNvPr>
          <p:cNvSpPr txBox="1"/>
          <p:nvPr/>
        </p:nvSpPr>
        <p:spPr>
          <a:xfrm>
            <a:off x="1594223" y="5768551"/>
            <a:ext cx="2836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Before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hls</a:t>
            </a:r>
            <a:r>
              <a:rPr kumimoji="1" lang="en-US" altLang="zh-CN" sz="2000" dirty="0"/>
              <a:t>-unroll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</a:t>
            </a:r>
            <a:endParaRPr kumimoji="1"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AAA223-913D-13AD-D592-5BD6744B01C2}"/>
              </a:ext>
            </a:extLst>
          </p:cNvPr>
          <p:cNvSpPr txBox="1"/>
          <p:nvPr/>
        </p:nvSpPr>
        <p:spPr>
          <a:xfrm>
            <a:off x="7496413" y="5768551"/>
            <a:ext cx="267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After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 err="1"/>
              <a:t>hls</a:t>
            </a:r>
            <a:r>
              <a:rPr kumimoji="1" lang="en-US" altLang="zh-CN" sz="2000" dirty="0"/>
              <a:t>-unroll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</a:t>
            </a:r>
            <a:endParaRPr kumimoji="1" lang="zh-CN" altLang="en-US" sz="20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77C43AF-9C1A-8147-C835-0323D8DD0FCD}"/>
              </a:ext>
            </a:extLst>
          </p:cNvPr>
          <p:cNvSpPr/>
          <p:nvPr/>
        </p:nvSpPr>
        <p:spPr>
          <a:xfrm>
            <a:off x="983432" y="2680644"/>
            <a:ext cx="4176464" cy="1756468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D83B947-BFBB-F42C-16DB-4027ACC03B5E}"/>
              </a:ext>
            </a:extLst>
          </p:cNvPr>
          <p:cNvSpPr/>
          <p:nvPr/>
        </p:nvSpPr>
        <p:spPr>
          <a:xfrm>
            <a:off x="6533071" y="1965312"/>
            <a:ext cx="4119133" cy="1272609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6D02B75-3D25-6AE0-403A-C14846D49CEC}"/>
              </a:ext>
            </a:extLst>
          </p:cNvPr>
          <p:cNvSpPr/>
          <p:nvPr/>
        </p:nvSpPr>
        <p:spPr>
          <a:xfrm>
            <a:off x="6533071" y="3398209"/>
            <a:ext cx="4119133" cy="157169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CD2736F8-F571-77FF-A9E4-35607D2E2A4A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159896" y="2601617"/>
            <a:ext cx="1373175" cy="95726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20CB26B7-DC87-61A8-C7C2-4F18FCA76581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5159896" y="3558878"/>
            <a:ext cx="1373175" cy="625177"/>
          </a:xfrm>
          <a:prstGeom prst="curvedConnector3">
            <a:avLst>
              <a:gd name="adj1" fmla="val 6544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>
            <a:extLst>
              <a:ext uri="{FF2B5EF4-FFF2-40B4-BE49-F238E27FC236}">
                <a16:creationId xmlns:a16="http://schemas.microsoft.com/office/drawing/2014/main" id="{FB8493DC-C746-5295-F388-DFF14F78F13C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159896" y="3558878"/>
            <a:ext cx="1800200" cy="175646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F06BFEB-C168-24BF-CFA4-9EE0662D1F2E}"/>
              </a:ext>
            </a:extLst>
          </p:cNvPr>
          <p:cNvSpPr txBox="1"/>
          <p:nvPr/>
        </p:nvSpPr>
        <p:spPr>
          <a:xfrm>
            <a:off x="3353166" y="2959564"/>
            <a:ext cx="4582031" cy="830997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</a:rPr>
              <a:t>Loop unrolling aims to expose more parallelism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457CA5-D4DA-8579-6568-520EAAA11003}"/>
              </a:ext>
            </a:extLst>
          </p:cNvPr>
          <p:cNvSpPr txBox="1"/>
          <p:nvPr/>
        </p:nvSpPr>
        <p:spPr>
          <a:xfrm>
            <a:off x="724568" y="1205058"/>
            <a:ext cx="5121915" cy="707886"/>
          </a:xfrm>
          <a:custGeom>
            <a:avLst/>
            <a:gdLst>
              <a:gd name="csX0" fmla="*/ 0 w 5121915"/>
              <a:gd name="csY0" fmla="*/ 0 h 707886"/>
              <a:gd name="csX1" fmla="*/ 589020 w 5121915"/>
              <a:gd name="csY1" fmla="*/ 0 h 707886"/>
              <a:gd name="csX2" fmla="*/ 1075602 w 5121915"/>
              <a:gd name="csY2" fmla="*/ 0 h 707886"/>
              <a:gd name="csX3" fmla="*/ 1818280 w 5121915"/>
              <a:gd name="csY3" fmla="*/ 0 h 707886"/>
              <a:gd name="csX4" fmla="*/ 2407300 w 5121915"/>
              <a:gd name="csY4" fmla="*/ 0 h 707886"/>
              <a:gd name="csX5" fmla="*/ 2996320 w 5121915"/>
              <a:gd name="csY5" fmla="*/ 0 h 707886"/>
              <a:gd name="csX6" fmla="*/ 3738998 w 5121915"/>
              <a:gd name="csY6" fmla="*/ 0 h 707886"/>
              <a:gd name="csX7" fmla="*/ 4276799 w 5121915"/>
              <a:gd name="csY7" fmla="*/ 0 h 707886"/>
              <a:gd name="csX8" fmla="*/ 5121915 w 5121915"/>
              <a:gd name="csY8" fmla="*/ 0 h 707886"/>
              <a:gd name="csX9" fmla="*/ 5121915 w 5121915"/>
              <a:gd name="csY9" fmla="*/ 368101 h 707886"/>
              <a:gd name="csX10" fmla="*/ 5121915 w 5121915"/>
              <a:gd name="csY10" fmla="*/ 707886 h 707886"/>
              <a:gd name="csX11" fmla="*/ 4481676 w 5121915"/>
              <a:gd name="csY11" fmla="*/ 707886 h 707886"/>
              <a:gd name="csX12" fmla="*/ 3892655 w 5121915"/>
              <a:gd name="csY12" fmla="*/ 707886 h 707886"/>
              <a:gd name="csX13" fmla="*/ 3149978 w 5121915"/>
              <a:gd name="csY13" fmla="*/ 707886 h 707886"/>
              <a:gd name="csX14" fmla="*/ 2407300 w 5121915"/>
              <a:gd name="csY14" fmla="*/ 707886 h 707886"/>
              <a:gd name="csX15" fmla="*/ 1869499 w 5121915"/>
              <a:gd name="csY15" fmla="*/ 707886 h 707886"/>
              <a:gd name="csX16" fmla="*/ 1229260 w 5121915"/>
              <a:gd name="csY16" fmla="*/ 707886 h 707886"/>
              <a:gd name="csX17" fmla="*/ 0 w 5121915"/>
              <a:gd name="csY17" fmla="*/ 707886 h 707886"/>
              <a:gd name="csX18" fmla="*/ 0 w 5121915"/>
              <a:gd name="csY18" fmla="*/ 353943 h 707886"/>
              <a:gd name="csX19" fmla="*/ 0 w 5121915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121915" h="707886" extrusionOk="0">
                <a:moveTo>
                  <a:pt x="0" y="0"/>
                </a:moveTo>
                <a:cubicBezTo>
                  <a:pt x="138322" y="-12778"/>
                  <a:pt x="357816" y="-2896"/>
                  <a:pt x="589020" y="0"/>
                </a:cubicBezTo>
                <a:cubicBezTo>
                  <a:pt x="820224" y="2896"/>
                  <a:pt x="888873" y="-21617"/>
                  <a:pt x="1075602" y="0"/>
                </a:cubicBezTo>
                <a:cubicBezTo>
                  <a:pt x="1262331" y="21617"/>
                  <a:pt x="1496113" y="-6387"/>
                  <a:pt x="1818280" y="0"/>
                </a:cubicBezTo>
                <a:cubicBezTo>
                  <a:pt x="2140447" y="6387"/>
                  <a:pt x="2228123" y="-900"/>
                  <a:pt x="2407300" y="0"/>
                </a:cubicBezTo>
                <a:cubicBezTo>
                  <a:pt x="2586477" y="900"/>
                  <a:pt x="2712870" y="9856"/>
                  <a:pt x="2996320" y="0"/>
                </a:cubicBezTo>
                <a:cubicBezTo>
                  <a:pt x="3279770" y="-9856"/>
                  <a:pt x="3557167" y="29917"/>
                  <a:pt x="3738998" y="0"/>
                </a:cubicBezTo>
                <a:cubicBezTo>
                  <a:pt x="3920829" y="-29917"/>
                  <a:pt x="4038455" y="-12315"/>
                  <a:pt x="4276799" y="0"/>
                </a:cubicBezTo>
                <a:cubicBezTo>
                  <a:pt x="4515143" y="12315"/>
                  <a:pt x="4798218" y="-33640"/>
                  <a:pt x="5121915" y="0"/>
                </a:cubicBezTo>
                <a:cubicBezTo>
                  <a:pt x="5116804" y="161520"/>
                  <a:pt x="5129400" y="274805"/>
                  <a:pt x="5121915" y="368101"/>
                </a:cubicBezTo>
                <a:cubicBezTo>
                  <a:pt x="5114430" y="461397"/>
                  <a:pt x="5137959" y="553269"/>
                  <a:pt x="5121915" y="707886"/>
                </a:cubicBezTo>
                <a:cubicBezTo>
                  <a:pt x="4948045" y="698230"/>
                  <a:pt x="4662143" y="676050"/>
                  <a:pt x="4481676" y="707886"/>
                </a:cubicBezTo>
                <a:cubicBezTo>
                  <a:pt x="4301209" y="739722"/>
                  <a:pt x="4022027" y="734451"/>
                  <a:pt x="3892655" y="707886"/>
                </a:cubicBezTo>
                <a:cubicBezTo>
                  <a:pt x="3763283" y="681321"/>
                  <a:pt x="3393795" y="733142"/>
                  <a:pt x="3149978" y="707886"/>
                </a:cubicBezTo>
                <a:cubicBezTo>
                  <a:pt x="2906161" y="682630"/>
                  <a:pt x="2714816" y="695346"/>
                  <a:pt x="2407300" y="707886"/>
                </a:cubicBezTo>
                <a:cubicBezTo>
                  <a:pt x="2099784" y="720426"/>
                  <a:pt x="2109812" y="712468"/>
                  <a:pt x="1869499" y="707886"/>
                </a:cubicBezTo>
                <a:cubicBezTo>
                  <a:pt x="1629186" y="703304"/>
                  <a:pt x="1439530" y="707099"/>
                  <a:pt x="1229260" y="707886"/>
                </a:cubicBezTo>
                <a:cubicBezTo>
                  <a:pt x="1018990" y="708673"/>
                  <a:pt x="358997" y="745399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3_vgemv3d_unroll.mlir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50-82)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98D1F026-69EB-BB2E-17C8-73C2B16FD384}"/>
              </a:ext>
            </a:extLst>
          </p:cNvPr>
          <p:cNvCxnSpPr>
            <a:cxnSpLocks/>
            <a:stCxn id="3" idx="3"/>
            <a:endCxn id="13" idx="0"/>
          </p:cNvCxnSpPr>
          <p:nvPr/>
        </p:nvCxnSpPr>
        <p:spPr>
          <a:xfrm flipV="1">
            <a:off x="5846483" y="1403828"/>
            <a:ext cx="2746156" cy="155173"/>
          </a:xfrm>
          <a:prstGeom prst="curvedConnector4">
            <a:avLst>
              <a:gd name="adj1" fmla="val -324"/>
              <a:gd name="adj2" fmla="val 2900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8" grpId="0" animBg="1"/>
      <p:bldP spid="17" grpId="0" animBg="1"/>
      <p:bldP spid="30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C2AE9-8199-27C6-9EC8-D98C148A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DB11A5E-3206-EF9F-D502-25327292D7DD}"/>
              </a:ext>
            </a:extLst>
          </p:cNvPr>
          <p:cNvGrpSpPr/>
          <p:nvPr/>
        </p:nvGrpSpPr>
        <p:grpSpPr>
          <a:xfrm>
            <a:off x="609599" y="1839347"/>
            <a:ext cx="4520704" cy="3825372"/>
            <a:chOff x="1204971" y="1232755"/>
            <a:chExt cx="10494877" cy="3918649"/>
          </a:xfrm>
        </p:grpSpPr>
        <p:sp>
          <p:nvSpPr>
            <p:cNvPr id="13" name="折角形 12">
              <a:extLst>
                <a:ext uri="{FF2B5EF4-FFF2-40B4-BE49-F238E27FC236}">
                  <a16:creationId xmlns:a16="http://schemas.microsoft.com/office/drawing/2014/main" id="{0FB3739E-DA59-1400-E36D-DC9451EA6073}"/>
                </a:ext>
              </a:extLst>
            </p:cNvPr>
            <p:cNvSpPr/>
            <p:nvPr/>
          </p:nvSpPr>
          <p:spPr>
            <a:xfrm>
              <a:off x="1204971" y="1232755"/>
              <a:ext cx="10494877" cy="3918649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A2AFE5-4353-97F6-E9A5-73817F68554C}"/>
                </a:ext>
              </a:extLst>
            </p:cNvPr>
            <p:cNvSpPr txBox="1"/>
            <p:nvPr/>
          </p:nvSpPr>
          <p:spPr>
            <a:xfrm>
              <a:off x="1277843" y="1288045"/>
              <a:ext cx="10349130" cy="337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%c0_i32,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%29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%2[%c0 + %arg3 * 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%31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%7[%c0]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%30, %31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%33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%29, %32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%33,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affine.apply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#map(%c0)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%36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%2[%34 + %arg3 * 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%37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%7[%34]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%38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%36, %37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%35, %38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%39, @acc : i32</a:t>
              </a:r>
            </a:p>
            <a:p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//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repeat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r>
                <a:rPr lang="zh-CN" altLang="en-US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400" i="1" dirty="0">
                  <a:latin typeface="Consolas" panose="020B0609020204030204" pitchFamily="49" charset="0"/>
                  <a:cs typeface="Consolas" panose="020B0609020204030204" pitchFamily="49" charset="0"/>
                </a:rPr>
                <a:t>times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97898F9-A1FF-326A-D709-23ADBA72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Optimization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Passes: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Array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Partitioning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6536F2-0BFC-9414-1B2A-564ED60D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060AAD3-A248-EE6C-4711-F6027BA5B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A0D095-3177-894A-87F5-A24DA2422FE8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30368DD-96CC-CA8A-3F6B-91ABED756537}"/>
              </a:ext>
            </a:extLst>
          </p:cNvPr>
          <p:cNvGrpSpPr/>
          <p:nvPr/>
        </p:nvGrpSpPr>
        <p:grpSpPr>
          <a:xfrm>
            <a:off x="6374978" y="1432680"/>
            <a:ext cx="5207422" cy="4447835"/>
            <a:chOff x="1204971" y="1232755"/>
            <a:chExt cx="12089102" cy="5273967"/>
          </a:xfrm>
        </p:grpSpPr>
        <p:sp>
          <p:nvSpPr>
            <p:cNvPr id="9" name="折角形 8">
              <a:extLst>
                <a:ext uri="{FF2B5EF4-FFF2-40B4-BE49-F238E27FC236}">
                  <a16:creationId xmlns:a16="http://schemas.microsoft.com/office/drawing/2014/main" id="{DC09CE75-B0DB-EB5D-A46E-9EB900D7CB78}"/>
                </a:ext>
              </a:extLst>
            </p:cNvPr>
            <p:cNvSpPr/>
            <p:nvPr/>
          </p:nvSpPr>
          <p:spPr>
            <a:xfrm>
              <a:off x="1204971" y="1232755"/>
              <a:ext cx="12089102" cy="527396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02FAD00-2C17-6ADA-7A9A-87590C7EE790}"/>
                </a:ext>
              </a:extLst>
            </p:cNvPr>
            <p:cNvSpPr txBox="1"/>
            <p:nvPr/>
          </p:nvSpPr>
          <p:spPr>
            <a:xfrm>
              <a:off x="1277843" y="1288045"/>
              <a:ext cx="11665788" cy="5218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affine.for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%arg3 = 0 to 4 {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%2[%arg3]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%36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%10[0]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&lt;1xi32&gt;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%37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%35, %36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%38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%39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%11[0]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&lt;1xi32&gt;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%38, %39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%41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%37, %40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%42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%43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%12[0]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&lt;1xi32&gt;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%44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%42, %43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%45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%41, %44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%46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%5[%arg3]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%47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affine.load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%13[0]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&lt;1xi32&gt;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%48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arith.muli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%46, %47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%49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arith.addi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%45, %48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aps.globalstore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%49, @acc : i32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%50 =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memref.get_global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@result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zh-CN" alt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affine.store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%49, %50[%arg3] : </a:t>
              </a:r>
              <a:r>
                <a:rPr lang="en-US" altLang="zh-CN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memref</a:t>
              </a:r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&lt;4xi32&gt;</a:t>
              </a:r>
            </a:p>
            <a:p>
              <a:r>
                <a:rPr lang="en-US" altLang="zh-C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8A451C9-BCC7-A2B3-E541-C3CA41A964C2}"/>
              </a:ext>
            </a:extLst>
          </p:cNvPr>
          <p:cNvSpPr txBox="1"/>
          <p:nvPr/>
        </p:nvSpPr>
        <p:spPr>
          <a:xfrm>
            <a:off x="1127448" y="5909210"/>
            <a:ext cx="3368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Before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array-partition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</a:t>
            </a:r>
            <a:endParaRPr kumimoji="1"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733391-4D1E-082B-B13C-E7578F503C39}"/>
              </a:ext>
            </a:extLst>
          </p:cNvPr>
          <p:cNvSpPr txBox="1"/>
          <p:nvPr/>
        </p:nvSpPr>
        <p:spPr>
          <a:xfrm>
            <a:off x="7464152" y="5897378"/>
            <a:ext cx="3210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After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array-partition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pass</a:t>
            </a:r>
            <a:endParaRPr kumimoji="1" lang="zh-CN" altLang="en-US" sz="20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228C2EA-A277-EDB6-AA6A-3085E5B2445F}"/>
              </a:ext>
            </a:extLst>
          </p:cNvPr>
          <p:cNvSpPr/>
          <p:nvPr/>
        </p:nvSpPr>
        <p:spPr>
          <a:xfrm>
            <a:off x="1451486" y="2544770"/>
            <a:ext cx="1476162" cy="52040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E852781-482F-9F3A-6778-D632B4618684}"/>
              </a:ext>
            </a:extLst>
          </p:cNvPr>
          <p:cNvSpPr/>
          <p:nvPr/>
        </p:nvSpPr>
        <p:spPr>
          <a:xfrm>
            <a:off x="7229170" y="1734269"/>
            <a:ext cx="1584176" cy="46710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4D4EF03-07DC-360E-E668-287CFD911E8F}"/>
              </a:ext>
            </a:extLst>
          </p:cNvPr>
          <p:cNvSpPr/>
          <p:nvPr/>
        </p:nvSpPr>
        <p:spPr>
          <a:xfrm>
            <a:off x="7229170" y="2334225"/>
            <a:ext cx="1552787" cy="467107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3DAB0895-985F-E5C3-A01D-547B2412852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2927648" y="1967823"/>
            <a:ext cx="4301522" cy="83714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29982DAF-6526-CC66-9DD6-774AA9B7EC26}"/>
              </a:ext>
            </a:extLst>
          </p:cNvPr>
          <p:cNvCxnSpPr>
            <a:cxnSpLocks/>
            <a:stCxn id="37" idx="3"/>
            <a:endCxn id="17" idx="1"/>
          </p:cNvCxnSpPr>
          <p:nvPr/>
        </p:nvCxnSpPr>
        <p:spPr>
          <a:xfrm flipV="1">
            <a:off x="2921238" y="2567779"/>
            <a:ext cx="4307932" cy="171495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21386BB-F654-63A9-10F4-16F290E5A483}"/>
              </a:ext>
            </a:extLst>
          </p:cNvPr>
          <p:cNvSpPr/>
          <p:nvPr/>
        </p:nvSpPr>
        <p:spPr>
          <a:xfrm>
            <a:off x="1445076" y="4022535"/>
            <a:ext cx="1476162" cy="520402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3DCE66-7032-C756-BA50-767D80C16B3B}"/>
              </a:ext>
            </a:extLst>
          </p:cNvPr>
          <p:cNvSpPr txBox="1"/>
          <p:nvPr/>
        </p:nvSpPr>
        <p:spPr>
          <a:xfrm>
            <a:off x="549151" y="3340538"/>
            <a:ext cx="31176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memory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9330C08-A015-DC4B-AD03-DA1327448648}"/>
              </a:ext>
            </a:extLst>
          </p:cNvPr>
          <p:cNvSpPr txBox="1"/>
          <p:nvPr/>
        </p:nvSpPr>
        <p:spPr>
          <a:xfrm>
            <a:off x="7148405" y="3252142"/>
            <a:ext cx="353714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Access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memories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87C3F0-08CF-CB7B-05FA-62105DF2DC8C}"/>
              </a:ext>
            </a:extLst>
          </p:cNvPr>
          <p:cNvSpPr txBox="1"/>
          <p:nvPr/>
        </p:nvSpPr>
        <p:spPr>
          <a:xfrm>
            <a:off x="3313047" y="4170572"/>
            <a:ext cx="4582031" cy="830997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</a:rPr>
              <a:t>Array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partitioning aims to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eliminate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dependencies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BE56FE-55F4-E4C3-F7B9-799D8BF527E0}"/>
              </a:ext>
            </a:extLst>
          </p:cNvPr>
          <p:cNvSpPr txBox="1"/>
          <p:nvPr/>
        </p:nvSpPr>
        <p:spPr>
          <a:xfrm>
            <a:off x="549152" y="994436"/>
            <a:ext cx="5628760" cy="646331"/>
          </a:xfrm>
          <a:custGeom>
            <a:avLst/>
            <a:gdLst>
              <a:gd name="csX0" fmla="*/ 0 w 5628760"/>
              <a:gd name="csY0" fmla="*/ 0 h 646331"/>
              <a:gd name="csX1" fmla="*/ 569130 w 5628760"/>
              <a:gd name="csY1" fmla="*/ 0 h 646331"/>
              <a:gd name="csX2" fmla="*/ 1025685 w 5628760"/>
              <a:gd name="csY2" fmla="*/ 0 h 646331"/>
              <a:gd name="csX3" fmla="*/ 1763678 w 5628760"/>
              <a:gd name="csY3" fmla="*/ 0 h 646331"/>
              <a:gd name="csX4" fmla="*/ 2332808 w 5628760"/>
              <a:gd name="csY4" fmla="*/ 0 h 646331"/>
              <a:gd name="csX5" fmla="*/ 2901938 w 5628760"/>
              <a:gd name="csY5" fmla="*/ 0 h 646331"/>
              <a:gd name="csX6" fmla="*/ 3639931 w 5628760"/>
              <a:gd name="csY6" fmla="*/ 0 h 646331"/>
              <a:gd name="csX7" fmla="*/ 4152774 w 5628760"/>
              <a:gd name="csY7" fmla="*/ 0 h 646331"/>
              <a:gd name="csX8" fmla="*/ 4890767 w 5628760"/>
              <a:gd name="csY8" fmla="*/ 0 h 646331"/>
              <a:gd name="csX9" fmla="*/ 5628760 w 5628760"/>
              <a:gd name="csY9" fmla="*/ 0 h 646331"/>
              <a:gd name="csX10" fmla="*/ 5628760 w 5628760"/>
              <a:gd name="csY10" fmla="*/ 646331 h 646331"/>
              <a:gd name="csX11" fmla="*/ 5003342 w 5628760"/>
              <a:gd name="csY11" fmla="*/ 646331 h 646331"/>
              <a:gd name="csX12" fmla="*/ 4434212 w 5628760"/>
              <a:gd name="csY12" fmla="*/ 646331 h 646331"/>
              <a:gd name="csX13" fmla="*/ 3696219 w 5628760"/>
              <a:gd name="csY13" fmla="*/ 646331 h 646331"/>
              <a:gd name="csX14" fmla="*/ 2958226 w 5628760"/>
              <a:gd name="csY14" fmla="*/ 646331 h 646331"/>
              <a:gd name="csX15" fmla="*/ 2445384 w 5628760"/>
              <a:gd name="csY15" fmla="*/ 646331 h 646331"/>
              <a:gd name="csX16" fmla="*/ 1819966 w 5628760"/>
              <a:gd name="csY16" fmla="*/ 646331 h 646331"/>
              <a:gd name="csX17" fmla="*/ 1081973 w 5628760"/>
              <a:gd name="csY17" fmla="*/ 646331 h 646331"/>
              <a:gd name="csX18" fmla="*/ 0 w 5628760"/>
              <a:gd name="csY18" fmla="*/ 646331 h 646331"/>
              <a:gd name="csX19" fmla="*/ 0 w 5628760"/>
              <a:gd name="csY19" fmla="*/ 0 h 64633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628760" h="646331" extrusionOk="0">
                <a:moveTo>
                  <a:pt x="0" y="0"/>
                </a:moveTo>
                <a:cubicBezTo>
                  <a:pt x="265291" y="13339"/>
                  <a:pt x="356857" y="15697"/>
                  <a:pt x="569130" y="0"/>
                </a:cubicBezTo>
                <a:cubicBezTo>
                  <a:pt x="781403" y="-15697"/>
                  <a:pt x="867443" y="-21665"/>
                  <a:pt x="1025685" y="0"/>
                </a:cubicBezTo>
                <a:cubicBezTo>
                  <a:pt x="1183927" y="21665"/>
                  <a:pt x="1579486" y="8123"/>
                  <a:pt x="1763678" y="0"/>
                </a:cubicBezTo>
                <a:cubicBezTo>
                  <a:pt x="1947870" y="-8123"/>
                  <a:pt x="2149324" y="18626"/>
                  <a:pt x="2332808" y="0"/>
                </a:cubicBezTo>
                <a:cubicBezTo>
                  <a:pt x="2516292" y="-18626"/>
                  <a:pt x="2628213" y="-22222"/>
                  <a:pt x="2901938" y="0"/>
                </a:cubicBezTo>
                <a:cubicBezTo>
                  <a:pt x="3175663" y="22222"/>
                  <a:pt x="3311872" y="-26140"/>
                  <a:pt x="3639931" y="0"/>
                </a:cubicBezTo>
                <a:cubicBezTo>
                  <a:pt x="3967990" y="26140"/>
                  <a:pt x="3981780" y="9131"/>
                  <a:pt x="4152774" y="0"/>
                </a:cubicBezTo>
                <a:cubicBezTo>
                  <a:pt x="4323768" y="-9131"/>
                  <a:pt x="4548622" y="-27315"/>
                  <a:pt x="4890767" y="0"/>
                </a:cubicBezTo>
                <a:cubicBezTo>
                  <a:pt x="5232912" y="27315"/>
                  <a:pt x="5474444" y="-23677"/>
                  <a:pt x="5628760" y="0"/>
                </a:cubicBezTo>
                <a:cubicBezTo>
                  <a:pt x="5606176" y="248388"/>
                  <a:pt x="5618768" y="371654"/>
                  <a:pt x="5628760" y="646331"/>
                </a:cubicBezTo>
                <a:cubicBezTo>
                  <a:pt x="5441793" y="651471"/>
                  <a:pt x="5264803" y="634000"/>
                  <a:pt x="5003342" y="646331"/>
                </a:cubicBezTo>
                <a:cubicBezTo>
                  <a:pt x="4741881" y="658662"/>
                  <a:pt x="4665659" y="659817"/>
                  <a:pt x="4434212" y="646331"/>
                </a:cubicBezTo>
                <a:cubicBezTo>
                  <a:pt x="4202765" y="632846"/>
                  <a:pt x="3953234" y="661910"/>
                  <a:pt x="3696219" y="646331"/>
                </a:cubicBezTo>
                <a:cubicBezTo>
                  <a:pt x="3439204" y="630752"/>
                  <a:pt x="3239077" y="666410"/>
                  <a:pt x="2958226" y="646331"/>
                </a:cubicBezTo>
                <a:cubicBezTo>
                  <a:pt x="2677375" y="626252"/>
                  <a:pt x="2560631" y="660025"/>
                  <a:pt x="2445384" y="646331"/>
                </a:cubicBezTo>
                <a:cubicBezTo>
                  <a:pt x="2330137" y="632637"/>
                  <a:pt x="2003409" y="663561"/>
                  <a:pt x="1819966" y="646331"/>
                </a:cubicBezTo>
                <a:cubicBezTo>
                  <a:pt x="1636523" y="629101"/>
                  <a:pt x="1304739" y="680174"/>
                  <a:pt x="1081973" y="646331"/>
                </a:cubicBezTo>
                <a:cubicBezTo>
                  <a:pt x="859207" y="612488"/>
                  <a:pt x="411174" y="695617"/>
                  <a:pt x="0" y="646331"/>
                </a:cubicBezTo>
                <a:cubicBezTo>
                  <a:pt x="6772" y="390777"/>
                  <a:pt x="-11382" y="213855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en-US" altLang="zh-CN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b="1" i="1" dirty="0">
                <a:latin typeface="Consolas" panose="020B0609020204030204" pitchFamily="49" charset="0"/>
                <a:cs typeface="Consolas" panose="020B0609020204030204" pitchFamily="49" charset="0"/>
              </a:rPr>
              <a:t>4_vgemv3d_array-partition.mlir</a:t>
            </a:r>
            <a:r>
              <a:rPr kumimoji="1" lang="zh-CN" alt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i="1" dirty="0">
                <a:latin typeface="Consolas" panose="020B0609020204030204" pitchFamily="49" charset="0"/>
                <a:cs typeface="Consolas" panose="020B0609020204030204" pitchFamily="49" charset="0"/>
              </a:rPr>
              <a:t>58-77)</a:t>
            </a:r>
            <a:endParaRPr kumimoji="1" lang="zh-CN" altLang="en-US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1F785853-1308-1A58-BF78-E4E287D8BE2C}"/>
              </a:ext>
            </a:extLst>
          </p:cNvPr>
          <p:cNvCxnSpPr>
            <a:cxnSpLocks/>
            <a:stCxn id="12" idx="3"/>
            <a:endCxn id="9" idx="0"/>
          </p:cNvCxnSpPr>
          <p:nvPr/>
        </p:nvCxnSpPr>
        <p:spPr>
          <a:xfrm>
            <a:off x="6177912" y="1317602"/>
            <a:ext cx="2800777" cy="115078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28" grpId="0" animBg="1"/>
      <p:bldP spid="17" grpId="0" animBg="1"/>
      <p:bldP spid="37" grpId="0" animBg="1"/>
      <p:bldP spid="38" grpId="0" animBg="1"/>
      <p:bldP spid="48" grpId="0" animBg="1"/>
      <p:bldP spid="3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09422-6B15-FD16-1931-4CA67B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Scheduling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2BFCF-7884-67E9-605C-484771C0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AB57C7-2EF9-92A4-7682-D50626F913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34F9E6-D89B-4D48-AE87-7DE3A05A85AA}" type="datetime1">
              <a:rPr lang="zh-CN" altLang="en-US" smtClean="0"/>
              <a:t>2026/1/19</a:t>
            </a:fld>
            <a:endParaRPr 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137CEB5-8A59-C819-3584-9471D487168B}"/>
              </a:ext>
            </a:extLst>
          </p:cNvPr>
          <p:cNvGrpSpPr/>
          <p:nvPr/>
        </p:nvGrpSpPr>
        <p:grpSpPr>
          <a:xfrm>
            <a:off x="5801974" y="2249324"/>
            <a:ext cx="6014088" cy="3873880"/>
            <a:chOff x="1204971" y="1232755"/>
            <a:chExt cx="12089102" cy="5273967"/>
          </a:xfrm>
        </p:grpSpPr>
        <p:sp>
          <p:nvSpPr>
            <p:cNvPr id="8" name="折角形 7">
              <a:extLst>
                <a:ext uri="{FF2B5EF4-FFF2-40B4-BE49-F238E27FC236}">
                  <a16:creationId xmlns:a16="http://schemas.microsoft.com/office/drawing/2014/main" id="{C51027B4-BDE4-B0E1-58C2-1317B83EC743}"/>
                </a:ext>
              </a:extLst>
            </p:cNvPr>
            <p:cNvSpPr/>
            <p:nvPr/>
          </p:nvSpPr>
          <p:spPr>
            <a:xfrm>
              <a:off x="1204971" y="1232755"/>
              <a:ext cx="12089102" cy="5273967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3CE6B4E-AABF-00EB-2038-FA60E2F903C0}"/>
                </a:ext>
              </a:extLst>
            </p:cNvPr>
            <p:cNvSpPr txBox="1"/>
            <p:nvPr/>
          </p:nvSpPr>
          <p:spPr>
            <a:xfrm>
              <a:off x="1277842" y="1288046"/>
              <a:ext cx="12016231" cy="4917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module {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tor.design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@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aps_isaxes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{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tor.func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@hello(%arg0: i5, %arg1: i5, %arg2: i5) {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tor.timegraph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(0 to 2)</a:t>
              </a:r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tor.succ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1 : [0 : i32] [{type = "static:1"}]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tor.succ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2 : [1 : i32] [{type = "static:1"}]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%0 =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%arg0 {</a:t>
              </a:r>
              <a:r>
                <a:rPr lang="en-US" altLang="zh-CN" sz="1600" b="1" i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0, end = 1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%1 =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aps.readrf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%arg1 {</a:t>
              </a:r>
              <a:r>
                <a:rPr lang="en-US" altLang="zh-CN" sz="1600" b="1" i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0,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%2 =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tor.addi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%0 %1 {</a:t>
              </a:r>
              <a:r>
                <a:rPr lang="en-US" altLang="zh-CN" sz="1600" b="1" i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aps.writerf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%arg2, %2 {</a:t>
              </a:r>
              <a:r>
                <a:rPr lang="en-US" altLang="zh-CN" sz="1600" b="1" i="1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zh-CN" altLang="en-US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b="1" i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tor.return</a:t>
              </a:r>
              <a:endPara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 {schedule = true}</a:t>
              </a:r>
            </a:p>
            <a:p>
              <a:r>
                <a:rPr lang="en-US" altLang="zh-CN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r>
                <a:rPr lang="zh-CN" alt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67EA21A1-D9C5-085E-3B67-C8EF7F4450A0}"/>
              </a:ext>
            </a:extLst>
          </p:cNvPr>
          <p:cNvSpPr txBox="1"/>
          <p:nvPr/>
        </p:nvSpPr>
        <p:spPr>
          <a:xfrm>
            <a:off x="804171" y="1790553"/>
            <a:ext cx="448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SDC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dependency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Resource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...</a:t>
            </a:r>
            <a:endParaRPr kumimoji="1" lang="zh-CN" altLang="en-US" sz="24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9C28A2E-D15A-03A9-B41D-F819D4C84110}"/>
              </a:ext>
            </a:extLst>
          </p:cNvPr>
          <p:cNvSpPr/>
          <p:nvPr/>
        </p:nvSpPr>
        <p:spPr>
          <a:xfrm>
            <a:off x="2046633" y="3526088"/>
            <a:ext cx="504056" cy="5040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0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052C59B-26CC-416C-F485-3CB9310D78CC}"/>
              </a:ext>
            </a:extLst>
          </p:cNvPr>
          <p:cNvSpPr/>
          <p:nvPr/>
        </p:nvSpPr>
        <p:spPr>
          <a:xfrm>
            <a:off x="2807418" y="3526088"/>
            <a:ext cx="504056" cy="5040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1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CDFA9FD-6931-EEBF-7715-9F42496D7823}"/>
              </a:ext>
            </a:extLst>
          </p:cNvPr>
          <p:cNvSpPr/>
          <p:nvPr/>
        </p:nvSpPr>
        <p:spPr>
          <a:xfrm>
            <a:off x="2435300" y="4321228"/>
            <a:ext cx="504056" cy="5040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2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C1D7FF2-FEF4-8BD4-D10D-80ACF9875BF5}"/>
              </a:ext>
            </a:extLst>
          </p:cNvPr>
          <p:cNvSpPr/>
          <p:nvPr/>
        </p:nvSpPr>
        <p:spPr>
          <a:xfrm>
            <a:off x="2435300" y="5140270"/>
            <a:ext cx="504056" cy="50405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3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CE68721-174C-F741-A8C0-F166E4C3619A}"/>
              </a:ext>
            </a:extLst>
          </p:cNvPr>
          <p:cNvCxnSpPr>
            <a:cxnSpLocks/>
            <a:stCxn id="13" idx="4"/>
            <a:endCxn id="15" idx="1"/>
          </p:cNvCxnSpPr>
          <p:nvPr/>
        </p:nvCxnSpPr>
        <p:spPr>
          <a:xfrm>
            <a:off x="2298661" y="4030144"/>
            <a:ext cx="210456" cy="364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57B9DAE-82ED-9B56-7952-CBDB93C16AE4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2865539" y="4030144"/>
            <a:ext cx="193907" cy="364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1D5D552-3309-CCA9-3431-0F19B9122FC4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2687328" y="4825284"/>
            <a:ext cx="0" cy="314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14EA6AE-34DF-C60A-7D1B-DBA87E093D20}"/>
              </a:ext>
            </a:extLst>
          </p:cNvPr>
          <p:cNvSpPr txBox="1"/>
          <p:nvPr/>
        </p:nvSpPr>
        <p:spPr>
          <a:xfrm>
            <a:off x="842048" y="3593450"/>
            <a:ext cx="1139094" cy="369332"/>
          </a:xfrm>
          <a:prstGeom prst="rect">
            <a:avLst/>
          </a:prstGeom>
          <a:solidFill>
            <a:schemeClr val="accent1">
              <a:alpha val="49979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aps.readrf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AC3EFF-AA37-05FE-EE3B-28D8F760D482}"/>
              </a:ext>
            </a:extLst>
          </p:cNvPr>
          <p:cNvSpPr txBox="1"/>
          <p:nvPr/>
        </p:nvSpPr>
        <p:spPr>
          <a:xfrm>
            <a:off x="3398580" y="3584974"/>
            <a:ext cx="1139094" cy="369332"/>
          </a:xfrm>
          <a:prstGeom prst="rect">
            <a:avLst/>
          </a:prstGeom>
          <a:solidFill>
            <a:schemeClr val="accent1">
              <a:alpha val="49979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aps.readrf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A02B1A-3440-AC1A-A0EF-C7BB60E52CDD}"/>
              </a:ext>
            </a:extLst>
          </p:cNvPr>
          <p:cNvSpPr txBox="1"/>
          <p:nvPr/>
        </p:nvSpPr>
        <p:spPr>
          <a:xfrm>
            <a:off x="1463977" y="4412304"/>
            <a:ext cx="903004" cy="369332"/>
          </a:xfrm>
          <a:prstGeom prst="rect">
            <a:avLst/>
          </a:prstGeom>
          <a:solidFill>
            <a:schemeClr val="accent1">
              <a:alpha val="49979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tor.addi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64B36F-DD81-94A4-8D3A-5A19EF5BD0F0}"/>
              </a:ext>
            </a:extLst>
          </p:cNvPr>
          <p:cNvSpPr txBox="1"/>
          <p:nvPr/>
        </p:nvSpPr>
        <p:spPr>
          <a:xfrm>
            <a:off x="1104231" y="5201583"/>
            <a:ext cx="1194430" cy="369332"/>
          </a:xfrm>
          <a:prstGeom prst="rect">
            <a:avLst/>
          </a:prstGeom>
          <a:solidFill>
            <a:schemeClr val="accent1">
              <a:alpha val="49979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aps.writerf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5925B8F-CBAC-B721-72D7-FB5C18B41085}"/>
              </a:ext>
            </a:extLst>
          </p:cNvPr>
          <p:cNvSpPr txBox="1"/>
          <p:nvPr/>
        </p:nvSpPr>
        <p:spPr>
          <a:xfrm>
            <a:off x="2342152" y="3962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B2E334-B06F-904C-08CE-5220B686DA75}"/>
              </a:ext>
            </a:extLst>
          </p:cNvPr>
          <p:cNvSpPr txBox="1"/>
          <p:nvPr/>
        </p:nvSpPr>
        <p:spPr>
          <a:xfrm>
            <a:off x="2736986" y="3962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9E2CD4D-6D19-7470-121B-7A24BBD55E1D}"/>
              </a:ext>
            </a:extLst>
          </p:cNvPr>
          <p:cNvSpPr txBox="1"/>
          <p:nvPr/>
        </p:nvSpPr>
        <p:spPr>
          <a:xfrm>
            <a:off x="2672113" y="47871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9" name="上箭头 38">
            <a:extLst>
              <a:ext uri="{FF2B5EF4-FFF2-40B4-BE49-F238E27FC236}">
                <a16:creationId xmlns:a16="http://schemas.microsoft.com/office/drawing/2014/main" id="{74CEE147-5615-12EB-921D-D415AB3FC8EF}"/>
              </a:ext>
            </a:extLst>
          </p:cNvPr>
          <p:cNvSpPr/>
          <p:nvPr/>
        </p:nvSpPr>
        <p:spPr>
          <a:xfrm rot="5400000">
            <a:off x="4405655" y="3681518"/>
            <a:ext cx="295618" cy="200098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0D856F2-0902-468E-B758-329E6F47D19A}"/>
              </a:ext>
            </a:extLst>
          </p:cNvPr>
          <p:cNvSpPr txBox="1"/>
          <p:nvPr/>
        </p:nvSpPr>
        <p:spPr>
          <a:xfrm>
            <a:off x="3774194" y="4260611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Longest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4CAB2BF-5188-257F-CE3F-62D75A88C87A}"/>
              </a:ext>
            </a:extLst>
          </p:cNvPr>
          <p:cNvSpPr txBox="1"/>
          <p:nvPr/>
        </p:nvSpPr>
        <p:spPr>
          <a:xfrm>
            <a:off x="7688490" y="5067053"/>
            <a:ext cx="3762840" cy="830997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</a:rPr>
              <a:t>TOR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dialect: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provided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by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MLIR-based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HLS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tool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Hector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A4A0674-398A-1DC5-567F-B1A8128290CA}"/>
              </a:ext>
            </a:extLst>
          </p:cNvPr>
          <p:cNvSpPr/>
          <p:nvPr/>
        </p:nvSpPr>
        <p:spPr>
          <a:xfrm>
            <a:off x="5933642" y="2570135"/>
            <a:ext cx="1246620" cy="2930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E97BC1E0-0095-104E-23E8-83193948E70D}"/>
              </a:ext>
            </a:extLst>
          </p:cNvPr>
          <p:cNvSpPr/>
          <p:nvPr/>
        </p:nvSpPr>
        <p:spPr>
          <a:xfrm>
            <a:off x="6060501" y="2835335"/>
            <a:ext cx="1119761" cy="23802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97532C19-2002-12B6-64E1-1ECB8BFFAAC6}"/>
              </a:ext>
            </a:extLst>
          </p:cNvPr>
          <p:cNvSpPr/>
          <p:nvPr/>
        </p:nvSpPr>
        <p:spPr>
          <a:xfrm>
            <a:off x="6189817" y="3052359"/>
            <a:ext cx="1631640" cy="286196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4F93813-5D95-A6F0-004A-5CB355BD77D0}"/>
              </a:ext>
            </a:extLst>
          </p:cNvPr>
          <p:cNvSpPr/>
          <p:nvPr/>
        </p:nvSpPr>
        <p:spPr>
          <a:xfrm>
            <a:off x="6306113" y="3332635"/>
            <a:ext cx="1059736" cy="47639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4A8D7F46-E09A-CEBE-A655-49F55AAF3F72}"/>
              </a:ext>
            </a:extLst>
          </p:cNvPr>
          <p:cNvSpPr/>
          <p:nvPr/>
        </p:nvSpPr>
        <p:spPr>
          <a:xfrm>
            <a:off x="6750490" y="4514300"/>
            <a:ext cx="1005836" cy="2930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30D7A39B-3EE4-C6D7-755B-6EE762E79977}"/>
              </a:ext>
            </a:extLst>
          </p:cNvPr>
          <p:cNvSpPr/>
          <p:nvPr/>
        </p:nvSpPr>
        <p:spPr>
          <a:xfrm>
            <a:off x="6193851" y="5024910"/>
            <a:ext cx="1246620" cy="29307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4CA664-81B9-A498-FAB4-D1710521E346}"/>
              </a:ext>
            </a:extLst>
          </p:cNvPr>
          <p:cNvSpPr txBox="1"/>
          <p:nvPr/>
        </p:nvSpPr>
        <p:spPr>
          <a:xfrm>
            <a:off x="6817161" y="1532773"/>
            <a:ext cx="4134465" cy="707886"/>
          </a:xfrm>
          <a:custGeom>
            <a:avLst/>
            <a:gdLst>
              <a:gd name="csX0" fmla="*/ 0 w 4134465"/>
              <a:gd name="csY0" fmla="*/ 0 h 707886"/>
              <a:gd name="csX1" fmla="*/ 647733 w 4134465"/>
              <a:gd name="csY1" fmla="*/ 0 h 707886"/>
              <a:gd name="csX2" fmla="*/ 1212776 w 4134465"/>
              <a:gd name="csY2" fmla="*/ 0 h 707886"/>
              <a:gd name="csX3" fmla="*/ 1984543 w 4134465"/>
              <a:gd name="csY3" fmla="*/ 0 h 707886"/>
              <a:gd name="csX4" fmla="*/ 2632276 w 4134465"/>
              <a:gd name="csY4" fmla="*/ 0 h 707886"/>
              <a:gd name="csX5" fmla="*/ 3280009 w 4134465"/>
              <a:gd name="csY5" fmla="*/ 0 h 707886"/>
              <a:gd name="csX6" fmla="*/ 4134465 w 4134465"/>
              <a:gd name="csY6" fmla="*/ 0 h 707886"/>
              <a:gd name="csX7" fmla="*/ 4134465 w 4134465"/>
              <a:gd name="csY7" fmla="*/ 339785 h 707886"/>
              <a:gd name="csX8" fmla="*/ 4134465 w 4134465"/>
              <a:gd name="csY8" fmla="*/ 707886 h 707886"/>
              <a:gd name="csX9" fmla="*/ 3528077 w 4134465"/>
              <a:gd name="csY9" fmla="*/ 707886 h 707886"/>
              <a:gd name="csX10" fmla="*/ 2838999 w 4134465"/>
              <a:gd name="csY10" fmla="*/ 707886 h 707886"/>
              <a:gd name="csX11" fmla="*/ 2149922 w 4134465"/>
              <a:gd name="csY11" fmla="*/ 707886 h 707886"/>
              <a:gd name="csX12" fmla="*/ 1502189 w 4134465"/>
              <a:gd name="csY12" fmla="*/ 707886 h 707886"/>
              <a:gd name="csX13" fmla="*/ 730422 w 4134465"/>
              <a:gd name="csY13" fmla="*/ 707886 h 707886"/>
              <a:gd name="csX14" fmla="*/ 0 w 4134465"/>
              <a:gd name="csY14" fmla="*/ 707886 h 707886"/>
              <a:gd name="csX15" fmla="*/ 0 w 4134465"/>
              <a:gd name="csY15" fmla="*/ 368101 h 707886"/>
              <a:gd name="csX16" fmla="*/ 0 w 4134465"/>
              <a:gd name="csY16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134465" h="707886" extrusionOk="0">
                <a:moveTo>
                  <a:pt x="0" y="0"/>
                </a:moveTo>
                <a:cubicBezTo>
                  <a:pt x="143693" y="-2412"/>
                  <a:pt x="365423" y="-5187"/>
                  <a:pt x="647733" y="0"/>
                </a:cubicBezTo>
                <a:cubicBezTo>
                  <a:pt x="930043" y="5187"/>
                  <a:pt x="1032338" y="20648"/>
                  <a:pt x="1212776" y="0"/>
                </a:cubicBezTo>
                <a:cubicBezTo>
                  <a:pt x="1393214" y="-20648"/>
                  <a:pt x="1661957" y="-4024"/>
                  <a:pt x="1984543" y="0"/>
                </a:cubicBezTo>
                <a:cubicBezTo>
                  <a:pt x="2307129" y="4024"/>
                  <a:pt x="2348601" y="-30168"/>
                  <a:pt x="2632276" y="0"/>
                </a:cubicBezTo>
                <a:cubicBezTo>
                  <a:pt x="2915951" y="30168"/>
                  <a:pt x="2983012" y="-14963"/>
                  <a:pt x="3280009" y="0"/>
                </a:cubicBezTo>
                <a:cubicBezTo>
                  <a:pt x="3577006" y="14963"/>
                  <a:pt x="3944638" y="-24679"/>
                  <a:pt x="4134465" y="0"/>
                </a:cubicBezTo>
                <a:cubicBezTo>
                  <a:pt x="4147955" y="120283"/>
                  <a:pt x="4126441" y="178611"/>
                  <a:pt x="4134465" y="339785"/>
                </a:cubicBezTo>
                <a:cubicBezTo>
                  <a:pt x="4142489" y="500959"/>
                  <a:pt x="4126679" y="625485"/>
                  <a:pt x="4134465" y="707886"/>
                </a:cubicBezTo>
                <a:cubicBezTo>
                  <a:pt x="3905518" y="695981"/>
                  <a:pt x="3688118" y="714670"/>
                  <a:pt x="3528077" y="707886"/>
                </a:cubicBezTo>
                <a:cubicBezTo>
                  <a:pt x="3368036" y="701102"/>
                  <a:pt x="3168294" y="732157"/>
                  <a:pt x="2838999" y="707886"/>
                </a:cubicBezTo>
                <a:cubicBezTo>
                  <a:pt x="2509704" y="683615"/>
                  <a:pt x="2343403" y="713148"/>
                  <a:pt x="2149922" y="707886"/>
                </a:cubicBezTo>
                <a:cubicBezTo>
                  <a:pt x="1956441" y="702624"/>
                  <a:pt x="1805974" y="726278"/>
                  <a:pt x="1502189" y="707886"/>
                </a:cubicBezTo>
                <a:cubicBezTo>
                  <a:pt x="1198404" y="689494"/>
                  <a:pt x="948414" y="687273"/>
                  <a:pt x="730422" y="707886"/>
                </a:cubicBezTo>
                <a:cubicBezTo>
                  <a:pt x="512430" y="728499"/>
                  <a:pt x="324889" y="696227"/>
                  <a:pt x="0" y="707886"/>
                </a:cubicBezTo>
                <a:cubicBezTo>
                  <a:pt x="15551" y="564281"/>
                  <a:pt x="1509" y="467410"/>
                  <a:pt x="0" y="368101"/>
                </a:cubicBezTo>
                <a:cubicBezTo>
                  <a:pt x="-1509" y="268793"/>
                  <a:pt x="9425" y="13634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$APS/tutorial/outputs/hello/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1_hello_scheduled.mlir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6846685-2914-DC93-410E-18742AEC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754323"/>
          </a:xfrm>
        </p:spPr>
        <p:txBody>
          <a:bodyPr/>
          <a:lstStyle/>
          <a:p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constraints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2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9" grpId="0" animBg="1"/>
      <p:bldP spid="40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</a:t>
            </a:r>
            <a:r>
              <a:rPr lang="en-US" sz="2400" dirty="0" err="1"/>
              <a:t>VSCode</a:t>
            </a:r>
            <a:endParaRPr lang="en-US" sz="2400" dirty="0"/>
          </a:p>
          <a:p>
            <a:pPr lvl="2"/>
            <a:r>
              <a:rPr lang="en-US" sz="2000" dirty="0"/>
              <a:t>Where are the demos?</a:t>
            </a:r>
          </a:p>
          <a:p>
            <a:pPr lvl="3"/>
            <a:r>
              <a:rPr lang="en-US" sz="1600" dirty="0"/>
              <a:t>Ctrl-J / ⌘J to open a terminal, run “ls /root”, you can see “aps” and “cmt2”</a:t>
            </a:r>
          </a:p>
          <a:p>
            <a:pPr lvl="2"/>
            <a:r>
              <a:rPr lang="en-US" sz="2000" dirty="0"/>
              <a:t>Open the folder?</a:t>
            </a:r>
          </a:p>
          <a:p>
            <a:pPr lvl="3"/>
            <a:r>
              <a:rPr lang="en-US" sz="1600" dirty="0"/>
              <a:t>Ctrl-K+O / ⌘</a:t>
            </a:r>
            <a:r>
              <a:rPr lang="en-US" altLang="zh-CN" sz="1600" dirty="0"/>
              <a:t>K+O</a:t>
            </a:r>
            <a:r>
              <a:rPr lang="en-US" sz="1600" dirty="0"/>
              <a:t>, select “/root/” and open</a:t>
            </a:r>
          </a:p>
          <a:p>
            <a:pPr lvl="3"/>
            <a:endParaRPr lang="en-US" sz="1600" dirty="0"/>
          </a:p>
          <a:p>
            <a:pPr lvl="1"/>
            <a:r>
              <a:rPr lang="en-US" sz="2400" dirty="0"/>
              <a:t>Now we are ready to start the hands-on session!</a:t>
            </a:r>
          </a:p>
          <a:p>
            <a:pPr lvl="2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114AA-0D32-40F9-A2E6-913E948D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228467B-E4E7-6A1D-3D9F-AA096DB195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A2D75C-098C-0D4B-A41F-5482C58E63A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264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D1193-20E3-9D6D-2EEB-F07E9850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HLS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Scheduling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6C462-B6F0-558E-C7E3-155DBD45D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754323"/>
          </a:xfrm>
        </p:spPr>
        <p:txBody>
          <a:bodyPr/>
          <a:lstStyle/>
          <a:p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SDC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AC4621-66AB-E1C6-F6DC-04D25D60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C28C28E-65FD-6933-C829-52684354DA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043F38-F9AD-6C4A-8438-B37C0248CB8B}" type="datetime1">
              <a:rPr lang="zh-CN" altLang="en-US" smtClean="0"/>
              <a:t>2026/1/19</a:t>
            </a:fld>
            <a:endParaRPr lang="en-US" dirty="0"/>
          </a:p>
        </p:txBody>
      </p:sp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8EC0E10-FB48-B5FF-B4A0-2890E5CBF3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597"/>
          <a:stretch>
            <a:fillRect/>
          </a:stretch>
        </p:blipFill>
        <p:spPr>
          <a:xfrm>
            <a:off x="5222749" y="1570324"/>
            <a:ext cx="5599832" cy="171061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CF749D8-1F36-E211-9694-7DDD35A12064}"/>
              </a:ext>
            </a:extLst>
          </p:cNvPr>
          <p:cNvSpPr txBox="1"/>
          <p:nvPr/>
        </p:nvSpPr>
        <p:spPr>
          <a:xfrm>
            <a:off x="1163455" y="2963288"/>
            <a:ext cx="3666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aps.readrf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0~1</a:t>
            </a:r>
          </a:p>
          <a:p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aps.readrf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0~1</a:t>
            </a:r>
          </a:p>
          <a:p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aps.memburstload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kumimoji="1"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1~16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051AC4-9EC6-673F-90E7-5F677F400A37}"/>
              </a:ext>
            </a:extLst>
          </p:cNvPr>
          <p:cNvSpPr txBox="1"/>
          <p:nvPr/>
        </p:nvSpPr>
        <p:spPr>
          <a:xfrm>
            <a:off x="10175742" y="1505109"/>
            <a:ext cx="1731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EAAD25-265C-DD9D-D42E-9C7F94511DF4}"/>
              </a:ext>
            </a:extLst>
          </p:cNvPr>
          <p:cNvSpPr txBox="1"/>
          <p:nvPr/>
        </p:nvSpPr>
        <p:spPr>
          <a:xfrm>
            <a:off x="5527712" y="4064794"/>
            <a:ext cx="5714390" cy="214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75"/>
              </a:lnSpc>
              <a:buNone/>
            </a:pP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tor.timegraph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(0 to 21){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 : [0 : i32] [{type = "static:1"}]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altLang="zh-CN" sz="16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6 : [5 : i32] [{type = "static"}]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 : [6 : i32] [{type = "static:1"}]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8 : [7 : i32] [{type = "static:1"}]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9 : [8 : i32] [{type = "static:1"}]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tor.succ</a:t>
            </a: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14 : [13 : i32] [{type = "static:1"}]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37D8D1-A9CC-C63A-FA85-8427D1CF2993}"/>
              </a:ext>
            </a:extLst>
          </p:cNvPr>
          <p:cNvSpPr txBox="1"/>
          <p:nvPr/>
        </p:nvSpPr>
        <p:spPr>
          <a:xfrm>
            <a:off x="949898" y="4426504"/>
            <a:ext cx="4151105" cy="830997"/>
          </a:xfrm>
          <a:prstGeom prst="rect">
            <a:avLst/>
          </a:prstGeom>
          <a:solidFill>
            <a:schemeClr val="accent2">
              <a:alpha val="69942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</a:rPr>
              <a:t>Each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edge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in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time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graph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is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a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pipeline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stage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endParaRPr kumimoji="1" lang="zh-CN" altLang="en-US" sz="2400" b="1" i="1" dirty="0">
              <a:solidFill>
                <a:schemeClr val="bg1"/>
              </a:solidFill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71DCC80A-27A1-A47C-3B3F-18892209EE7C}"/>
              </a:ext>
            </a:extLst>
          </p:cNvPr>
          <p:cNvSpPr txBox="1"/>
          <p:nvPr/>
        </p:nvSpPr>
        <p:spPr>
          <a:xfrm>
            <a:off x="2173940" y="1965932"/>
            <a:ext cx="1484469" cy="919401"/>
          </a:xfrm>
          <a:prstGeom prst="roundRect">
            <a:avLst/>
          </a:prstGeom>
          <a:solidFill>
            <a:schemeClr val="accent1">
              <a:alpha val="29934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SDC</a:t>
            </a:r>
            <a:r>
              <a:rPr lang="zh-CN" altLang="en-US" sz="2400" dirty="0"/>
              <a:t> </a:t>
            </a:r>
            <a:r>
              <a:rPr lang="en-US" altLang="zh-CN" sz="2400" dirty="0"/>
              <a:t>Result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982BE635-6980-710C-81C3-6F1CC4404F9D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3658409" y="2425632"/>
            <a:ext cx="156434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5B45137-1961-963A-7293-97169B32A232}"/>
              </a:ext>
            </a:extLst>
          </p:cNvPr>
          <p:cNvSpPr txBox="1"/>
          <p:nvPr/>
        </p:nvSpPr>
        <p:spPr>
          <a:xfrm>
            <a:off x="5550660" y="3224898"/>
            <a:ext cx="5746753" cy="707886"/>
          </a:xfrm>
          <a:custGeom>
            <a:avLst/>
            <a:gdLst>
              <a:gd name="csX0" fmla="*/ 0 w 5746753"/>
              <a:gd name="csY0" fmla="*/ 0 h 707886"/>
              <a:gd name="csX1" fmla="*/ 581061 w 5746753"/>
              <a:gd name="csY1" fmla="*/ 0 h 707886"/>
              <a:gd name="csX2" fmla="*/ 1047186 w 5746753"/>
              <a:gd name="csY2" fmla="*/ 0 h 707886"/>
              <a:gd name="csX3" fmla="*/ 1800649 w 5746753"/>
              <a:gd name="csY3" fmla="*/ 0 h 707886"/>
              <a:gd name="csX4" fmla="*/ 2381710 w 5746753"/>
              <a:gd name="csY4" fmla="*/ 0 h 707886"/>
              <a:gd name="csX5" fmla="*/ 2962770 w 5746753"/>
              <a:gd name="csY5" fmla="*/ 0 h 707886"/>
              <a:gd name="csX6" fmla="*/ 3716234 w 5746753"/>
              <a:gd name="csY6" fmla="*/ 0 h 707886"/>
              <a:gd name="csX7" fmla="*/ 4239827 w 5746753"/>
              <a:gd name="csY7" fmla="*/ 0 h 707886"/>
              <a:gd name="csX8" fmla="*/ 4993290 w 5746753"/>
              <a:gd name="csY8" fmla="*/ 0 h 707886"/>
              <a:gd name="csX9" fmla="*/ 5746753 w 5746753"/>
              <a:gd name="csY9" fmla="*/ 0 h 707886"/>
              <a:gd name="csX10" fmla="*/ 5746753 w 5746753"/>
              <a:gd name="csY10" fmla="*/ 353943 h 707886"/>
              <a:gd name="csX11" fmla="*/ 5746753 w 5746753"/>
              <a:gd name="csY11" fmla="*/ 707886 h 707886"/>
              <a:gd name="csX12" fmla="*/ 5050757 w 5746753"/>
              <a:gd name="csY12" fmla="*/ 707886 h 707886"/>
              <a:gd name="csX13" fmla="*/ 4297294 w 5746753"/>
              <a:gd name="csY13" fmla="*/ 707886 h 707886"/>
              <a:gd name="csX14" fmla="*/ 3543831 w 5746753"/>
              <a:gd name="csY14" fmla="*/ 707886 h 707886"/>
              <a:gd name="csX15" fmla="*/ 3020238 w 5746753"/>
              <a:gd name="csY15" fmla="*/ 707886 h 707886"/>
              <a:gd name="csX16" fmla="*/ 2381710 w 5746753"/>
              <a:gd name="csY16" fmla="*/ 707886 h 707886"/>
              <a:gd name="csX17" fmla="*/ 1628247 w 5746753"/>
              <a:gd name="csY17" fmla="*/ 707886 h 707886"/>
              <a:gd name="csX18" fmla="*/ 989719 w 5746753"/>
              <a:gd name="csY18" fmla="*/ 707886 h 707886"/>
              <a:gd name="csX19" fmla="*/ 0 w 5746753"/>
              <a:gd name="csY19" fmla="*/ 707886 h 707886"/>
              <a:gd name="csX20" fmla="*/ 0 w 5746753"/>
              <a:gd name="csY20" fmla="*/ 368101 h 707886"/>
              <a:gd name="csX21" fmla="*/ 0 w 5746753"/>
              <a:gd name="csY21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5746753" h="707886" extrusionOk="0">
                <a:moveTo>
                  <a:pt x="0" y="0"/>
                </a:moveTo>
                <a:cubicBezTo>
                  <a:pt x="261627" y="-18217"/>
                  <a:pt x="430481" y="6888"/>
                  <a:pt x="581061" y="0"/>
                </a:cubicBezTo>
                <a:cubicBezTo>
                  <a:pt x="731641" y="-6888"/>
                  <a:pt x="914240" y="-14570"/>
                  <a:pt x="1047186" y="0"/>
                </a:cubicBezTo>
                <a:cubicBezTo>
                  <a:pt x="1180132" y="14570"/>
                  <a:pt x="1623155" y="-30838"/>
                  <a:pt x="1800649" y="0"/>
                </a:cubicBezTo>
                <a:cubicBezTo>
                  <a:pt x="1978143" y="30838"/>
                  <a:pt x="2254745" y="27344"/>
                  <a:pt x="2381710" y="0"/>
                </a:cubicBezTo>
                <a:cubicBezTo>
                  <a:pt x="2508675" y="-27344"/>
                  <a:pt x="2714739" y="-26720"/>
                  <a:pt x="2962770" y="0"/>
                </a:cubicBezTo>
                <a:cubicBezTo>
                  <a:pt x="3210801" y="26720"/>
                  <a:pt x="3368781" y="8492"/>
                  <a:pt x="3716234" y="0"/>
                </a:cubicBezTo>
                <a:cubicBezTo>
                  <a:pt x="4063687" y="-8492"/>
                  <a:pt x="4053160" y="-1930"/>
                  <a:pt x="4239827" y="0"/>
                </a:cubicBezTo>
                <a:cubicBezTo>
                  <a:pt x="4426494" y="1930"/>
                  <a:pt x="4677821" y="19486"/>
                  <a:pt x="4993290" y="0"/>
                </a:cubicBezTo>
                <a:cubicBezTo>
                  <a:pt x="5308759" y="-19486"/>
                  <a:pt x="5589388" y="-28480"/>
                  <a:pt x="5746753" y="0"/>
                </a:cubicBezTo>
                <a:cubicBezTo>
                  <a:pt x="5751040" y="161945"/>
                  <a:pt x="5748632" y="272523"/>
                  <a:pt x="5746753" y="353943"/>
                </a:cubicBezTo>
                <a:cubicBezTo>
                  <a:pt x="5744874" y="435363"/>
                  <a:pt x="5735513" y="622011"/>
                  <a:pt x="5746753" y="707886"/>
                </a:cubicBezTo>
                <a:cubicBezTo>
                  <a:pt x="5471171" y="696237"/>
                  <a:pt x="5394617" y="704394"/>
                  <a:pt x="5050757" y="707886"/>
                </a:cubicBezTo>
                <a:cubicBezTo>
                  <a:pt x="4706897" y="711378"/>
                  <a:pt x="4622703" y="722812"/>
                  <a:pt x="4297294" y="707886"/>
                </a:cubicBezTo>
                <a:cubicBezTo>
                  <a:pt x="3971885" y="692960"/>
                  <a:pt x="3811581" y="675870"/>
                  <a:pt x="3543831" y="707886"/>
                </a:cubicBezTo>
                <a:cubicBezTo>
                  <a:pt x="3276081" y="739902"/>
                  <a:pt x="3257881" y="726109"/>
                  <a:pt x="3020238" y="707886"/>
                </a:cubicBezTo>
                <a:cubicBezTo>
                  <a:pt x="2782595" y="689663"/>
                  <a:pt x="2651169" y="705809"/>
                  <a:pt x="2381710" y="707886"/>
                </a:cubicBezTo>
                <a:cubicBezTo>
                  <a:pt x="2112251" y="709963"/>
                  <a:pt x="1905877" y="701015"/>
                  <a:pt x="1628247" y="707886"/>
                </a:cubicBezTo>
                <a:cubicBezTo>
                  <a:pt x="1350617" y="714757"/>
                  <a:pt x="1140026" y="715564"/>
                  <a:pt x="989719" y="707886"/>
                </a:cubicBezTo>
                <a:cubicBezTo>
                  <a:pt x="839412" y="700208"/>
                  <a:pt x="352582" y="745202"/>
                  <a:pt x="0" y="707886"/>
                </a:cubicBezTo>
                <a:cubicBezTo>
                  <a:pt x="10449" y="585999"/>
                  <a:pt x="3027" y="531518"/>
                  <a:pt x="0" y="368101"/>
                </a:cubicBezTo>
                <a:cubicBezTo>
                  <a:pt x="-3027" y="204684"/>
                  <a:pt x="12637" y="11998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5_vgemv3d_scheduled.mlir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26-51)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A5B09313-8AEB-49EF-DB58-2696E39BAF24}"/>
              </a:ext>
            </a:extLst>
          </p:cNvPr>
          <p:cNvSpPr/>
          <p:nvPr/>
        </p:nvSpPr>
        <p:spPr>
          <a:xfrm>
            <a:off x="3658409" y="3140968"/>
            <a:ext cx="133335" cy="412477"/>
          </a:xfrm>
          <a:prstGeom prst="rightBrace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0201E28-E02E-F6E0-B3C0-EB4A40AB54B9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3791744" y="2373265"/>
            <a:ext cx="2151823" cy="9739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BBC93E7-5AC8-17D2-1584-D1EAA491476B}"/>
              </a:ext>
            </a:extLst>
          </p:cNvPr>
          <p:cNvCxnSpPr>
            <a:cxnSpLocks/>
          </p:cNvCxnSpPr>
          <p:nvPr/>
        </p:nvCxnSpPr>
        <p:spPr>
          <a:xfrm flipV="1">
            <a:off x="4747917" y="2348880"/>
            <a:ext cx="1780131" cy="143527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45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8" grpId="0"/>
      <p:bldP spid="9" grpId="0" animBg="1"/>
      <p:bldP spid="7" grpId="0" animBg="1"/>
      <p:bldP spid="18" grpId="0" animBg="1"/>
      <p:bldP spid="1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29B05-C996-7E89-2931-2C3050C5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9ACA5-136B-A7A3-CBCD-0C57CC07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Hardware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Synthesis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4411EA-C77A-C955-FA09-18981511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246056C-9808-24B4-0E7B-560DCF38D1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BE5D5-F69A-CD45-9FEB-4C095B602598}" type="datetime1">
              <a:rPr lang="zh-CN" altLang="en-US" smtClean="0"/>
              <a:t>2026/1/19</a:t>
            </a:fld>
            <a:endParaRPr 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B8CA1FC-243E-77E2-1ACA-2891162C2F1E}"/>
              </a:ext>
            </a:extLst>
          </p:cNvPr>
          <p:cNvSpPr/>
          <p:nvPr/>
        </p:nvSpPr>
        <p:spPr>
          <a:xfrm>
            <a:off x="664038" y="3490978"/>
            <a:ext cx="1296144" cy="751891"/>
          </a:xfrm>
          <a:prstGeom prst="roundRect">
            <a:avLst/>
          </a:prstGeom>
          <a:solidFill>
            <a:schemeClr val="accent2">
              <a:alpha val="29877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CADL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022DC74-08FB-750E-9E56-70EED4A3C506}"/>
              </a:ext>
            </a:extLst>
          </p:cNvPr>
          <p:cNvSpPr/>
          <p:nvPr/>
        </p:nvSpPr>
        <p:spPr>
          <a:xfrm>
            <a:off x="2049336" y="2171064"/>
            <a:ext cx="1296144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Pre-</a:t>
            </a:r>
            <a:r>
              <a:rPr kumimoji="1" lang="en-US" altLang="zh-CN" sz="2000" dirty="0" err="1">
                <a:solidFill>
                  <a:schemeClr val="bg1">
                    <a:lumMod val="65000"/>
                  </a:schemeClr>
                </a:solidFill>
              </a:rPr>
              <a:t>Opt</a:t>
            </a:r>
            <a:endParaRPr kumimoji="1" lang="en-US" altLang="zh-CN" sz="20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MLIR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FC88216-8C58-E490-4D40-B09572920C52}"/>
              </a:ext>
            </a:extLst>
          </p:cNvPr>
          <p:cNvSpPr/>
          <p:nvPr/>
        </p:nvSpPr>
        <p:spPr>
          <a:xfrm>
            <a:off x="4811084" y="2163674"/>
            <a:ext cx="172129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Scheduled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MLIR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F535630-4388-C2BF-5595-01024271E8F8}"/>
              </a:ext>
            </a:extLst>
          </p:cNvPr>
          <p:cNvSpPr/>
          <p:nvPr/>
        </p:nvSpPr>
        <p:spPr>
          <a:xfrm>
            <a:off x="10138932" y="3835352"/>
            <a:ext cx="1296144" cy="751891"/>
          </a:xfrm>
          <a:prstGeom prst="roundRect">
            <a:avLst/>
          </a:prstGeom>
          <a:solidFill>
            <a:schemeClr val="accent1">
              <a:alpha val="2987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Verilog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7" name="直线箭头连接符 186">
            <a:extLst>
              <a:ext uri="{FF2B5EF4-FFF2-40B4-BE49-F238E27FC236}">
                <a16:creationId xmlns:a16="http://schemas.microsoft.com/office/drawing/2014/main" id="{79B59314-0686-1816-988F-1B4B27C58493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312110" y="2547009"/>
            <a:ext cx="737226" cy="9439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线箭头连接符 187">
            <a:extLst>
              <a:ext uri="{FF2B5EF4-FFF2-40B4-BE49-F238E27FC236}">
                <a16:creationId xmlns:a16="http://schemas.microsoft.com/office/drawing/2014/main" id="{C51AE290-B0A1-2FBF-CE7B-AC9EDB13D0F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45480" y="2539619"/>
            <a:ext cx="1465604" cy="739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线箭头连接符 191">
            <a:extLst>
              <a:ext uri="{FF2B5EF4-FFF2-40B4-BE49-F238E27FC236}">
                <a16:creationId xmlns:a16="http://schemas.microsoft.com/office/drawing/2014/main" id="{94C663FB-2003-806F-D88E-71FC5E313556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6532380" y="2536532"/>
            <a:ext cx="1377734" cy="3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文本框 201">
            <a:extLst>
              <a:ext uri="{FF2B5EF4-FFF2-40B4-BE49-F238E27FC236}">
                <a16:creationId xmlns:a16="http://schemas.microsoft.com/office/drawing/2014/main" id="{EFAD2A5D-B966-0A20-AB3B-55DE66F26B54}"/>
              </a:ext>
            </a:extLst>
          </p:cNvPr>
          <p:cNvSpPr txBox="1"/>
          <p:nvPr/>
        </p:nvSpPr>
        <p:spPr>
          <a:xfrm>
            <a:off x="778014" y="2697819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Parsing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E391497-4F00-C547-A7AF-2C117016E1CC}"/>
              </a:ext>
            </a:extLst>
          </p:cNvPr>
          <p:cNvSpPr txBox="1"/>
          <p:nvPr/>
        </p:nvSpPr>
        <p:spPr>
          <a:xfrm>
            <a:off x="3338424" y="2065851"/>
            <a:ext cx="139435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Scheduling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AFC358B6-B1A9-B4B3-7C37-D4615ADFAE4F}"/>
              </a:ext>
            </a:extLst>
          </p:cNvPr>
          <p:cNvSpPr txBox="1"/>
          <p:nvPr/>
        </p:nvSpPr>
        <p:spPr>
          <a:xfrm>
            <a:off x="10490742" y="2720604"/>
            <a:ext cx="124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Hardware</a:t>
            </a:r>
          </a:p>
          <a:p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Generation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F3BD8CF-2399-DC7C-83FE-2B23B31B08C5}"/>
              </a:ext>
            </a:extLst>
          </p:cNvPr>
          <p:cNvSpPr/>
          <p:nvPr/>
        </p:nvSpPr>
        <p:spPr>
          <a:xfrm>
            <a:off x="7910114" y="2160587"/>
            <a:ext cx="2117086" cy="751890"/>
          </a:xfrm>
          <a:prstGeom prst="roundRect">
            <a:avLst/>
          </a:prstGeom>
          <a:solidFill>
            <a:schemeClr val="accent3">
              <a:alpha val="29877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</a:rPr>
              <a:t>Hardware</a:t>
            </a:r>
            <a:r>
              <a:rPr kumimoji="1" lang="zh-CN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</a:rPr>
              <a:t>MLIR</a:t>
            </a:r>
            <a:r>
              <a:rPr kumimoji="1" lang="zh-CN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</a:rPr>
              <a:t>Representation</a:t>
            </a:r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724D2-C73E-78FD-0D4C-568D15B498E7}"/>
              </a:ext>
            </a:extLst>
          </p:cNvPr>
          <p:cNvSpPr txBox="1"/>
          <p:nvPr/>
        </p:nvSpPr>
        <p:spPr>
          <a:xfrm>
            <a:off x="6590529" y="2178208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Elaboration</a:t>
            </a:r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B464F5B-7CD3-2F32-1C40-ED25C6F4E590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10027200" y="2536532"/>
            <a:ext cx="759804" cy="129882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6C697108-2FB7-FF19-9D97-8616C7E6C12C}"/>
              </a:ext>
            </a:extLst>
          </p:cNvPr>
          <p:cNvSpPr/>
          <p:nvPr/>
        </p:nvSpPr>
        <p:spPr>
          <a:xfrm rot="5400000">
            <a:off x="2059939" y="570131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CDCDC47-68EA-C090-7573-E5CA9E3DB03E}"/>
              </a:ext>
            </a:extLst>
          </p:cNvPr>
          <p:cNvSpPr txBox="1"/>
          <p:nvPr/>
        </p:nvSpPr>
        <p:spPr>
          <a:xfrm>
            <a:off x="983431" y="1156521"/>
            <a:ext cx="26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Untimed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B970D95B-9789-EA40-F4B9-263D7B1253E2}"/>
              </a:ext>
            </a:extLst>
          </p:cNvPr>
          <p:cNvSpPr/>
          <p:nvPr/>
        </p:nvSpPr>
        <p:spPr>
          <a:xfrm rot="5400000">
            <a:off x="7775557" y="-1317837"/>
            <a:ext cx="201977" cy="6130926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98E5CC-DA24-9861-5AB4-C9F10655FF8A}"/>
              </a:ext>
            </a:extLst>
          </p:cNvPr>
          <p:cNvSpPr txBox="1"/>
          <p:nvPr/>
        </p:nvSpPr>
        <p:spPr>
          <a:xfrm>
            <a:off x="6600056" y="1156521"/>
            <a:ext cx="243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Timed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representation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左大括号 58">
            <a:extLst>
              <a:ext uri="{FF2B5EF4-FFF2-40B4-BE49-F238E27FC236}">
                <a16:creationId xmlns:a16="http://schemas.microsoft.com/office/drawing/2014/main" id="{CBCCA6BE-EB69-D2B2-267B-45DB6374D505}"/>
              </a:ext>
            </a:extLst>
          </p:cNvPr>
          <p:cNvSpPr/>
          <p:nvPr/>
        </p:nvSpPr>
        <p:spPr>
          <a:xfrm rot="16200000">
            <a:off x="4013367" y="2067906"/>
            <a:ext cx="201977" cy="2354992"/>
          </a:xfrm>
          <a:prstGeom prst="lef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858EAD6-CE9C-58E3-FA1C-3097F60CC233}"/>
              </a:ext>
            </a:extLst>
          </p:cNvPr>
          <p:cNvSpPr txBox="1"/>
          <p:nvPr/>
        </p:nvSpPr>
        <p:spPr>
          <a:xfrm>
            <a:off x="3018725" y="3490978"/>
            <a:ext cx="272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Software-like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Affine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SCF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Arith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APS</a:t>
            </a:r>
            <a:r>
              <a:rPr kumimoji="1" lang="zh-CN" altLang="en-US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>
                    <a:lumMod val="65000"/>
                  </a:schemeClr>
                </a:solidFill>
              </a:rPr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B5399DA-A78A-BD82-3BD8-6440F613E611}"/>
              </a:ext>
            </a:extLst>
          </p:cNvPr>
          <p:cNvSpPr txBox="1"/>
          <p:nvPr/>
        </p:nvSpPr>
        <p:spPr>
          <a:xfrm>
            <a:off x="7089881" y="3144955"/>
            <a:ext cx="237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Hardware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semantics: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FIRRTL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b="1" dirty="0"/>
              <a:t>CMT2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dialect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...</a:t>
            </a:r>
            <a:endParaRPr kumimoji="1" lang="zh-CN" altLang="en-US" sz="2000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6B21C54-8F80-608D-BD68-65BB1B3475ED}"/>
              </a:ext>
            </a:extLst>
          </p:cNvPr>
          <p:cNvSpPr txBox="1"/>
          <p:nvPr/>
        </p:nvSpPr>
        <p:spPr>
          <a:xfrm>
            <a:off x="728813" y="4385609"/>
            <a:ext cx="1390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High-level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kumimoji="1" lang="zh-CN" alt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</a:rPr>
              <a:t>ISAX</a:t>
            </a:r>
            <a:endParaRPr kumimoji="1"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1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9EEC0-FD4B-F958-EF5A-9219DE6F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/>
              <a:t>Lower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cmt2</a:t>
            </a:r>
            <a:endParaRPr kumimoji="1" lang="zh-CN" altLang="en-US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4A5A2-99C3-E23A-509B-FE2FC765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28B8A3D-6417-024C-91C1-C3A1EC6F3B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801C5B-4B5A-864B-8847-6B836D87340A}" type="datetime1">
              <a:rPr lang="zh-CN" altLang="en-US" smtClean="0"/>
              <a:t>2026/1/19</a:t>
            </a:fld>
            <a:endParaRPr lang="en-US" dirty="0"/>
          </a:p>
        </p:txBody>
      </p:sp>
      <p:pic>
        <p:nvPicPr>
          <p:cNvPr id="10" name="图片 9" descr="图形用户界面&#10;&#10;AI 生成的内容可能不正确。">
            <a:extLst>
              <a:ext uri="{FF2B5EF4-FFF2-40B4-BE49-F238E27FC236}">
                <a16:creationId xmlns:a16="http://schemas.microsoft.com/office/drawing/2014/main" id="{4EC55956-4806-78D8-2D13-72FED3094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9257" y="3076467"/>
            <a:ext cx="5079184" cy="23253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49CB433-ED2E-5702-BFB6-0127F5CCB6F2}"/>
              </a:ext>
            </a:extLst>
          </p:cNvPr>
          <p:cNvSpPr txBox="1"/>
          <p:nvPr/>
        </p:nvSpPr>
        <p:spPr>
          <a:xfrm>
            <a:off x="263352" y="3088480"/>
            <a:ext cx="694292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400" b="0" i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b="0" i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i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cmt2.rule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@inst7b31_loop_1_loop_block_0_slot_10_rule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%c1_ui1 = </a:t>
            </a:r>
            <a:r>
              <a:rPr lang="en-US" altLang="zh-CN" sz="14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firrtl.constant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firrtl.uint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zh-CN" altLang="en-US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cmt2.return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%c1_ui1 :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firrtl.uint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{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%0 =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cmt2.call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@inst7b31_loop_1_loop_block_0_token_fifo_s9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deq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%1 =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cmt2.call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scratchpad_pool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@matrix_0_read_1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%2 =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cmt2.call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@inst7b31_loop_1_loop_block_0_fifo_s9_s10_v0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altLang="zh-CN" sz="1400" b="0" dirty="0" err="1">
                <a:solidFill>
                  <a:srgbClr val="6F42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deq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%3 = </a:t>
            </a:r>
            <a:r>
              <a:rPr lang="en-US" altLang="zh-CN" sz="14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firrtl.mul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%1, %2</a:t>
            </a:r>
          </a:p>
          <a:p>
            <a:pPr>
              <a:lnSpc>
                <a:spcPts val="1575"/>
              </a:lnSpc>
              <a:buNone/>
            </a:pP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%4 = </a:t>
            </a:r>
            <a:r>
              <a:rPr lang="en-US" altLang="zh-CN" sz="1400" b="0" dirty="0" err="1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firrtl.bits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%3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D73A4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altLang="zh-CN" sz="1400" b="0" dirty="0">
                <a:solidFill>
                  <a:srgbClr val="24292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005CC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altLang="zh-CN" sz="1400" b="0" dirty="0">
              <a:solidFill>
                <a:srgbClr val="24292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altLang="zh-CN" sz="1400" b="0" i="1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F5AA05-4944-340A-3B04-D0DBB4FC3898}"/>
              </a:ext>
            </a:extLst>
          </p:cNvPr>
          <p:cNvSpPr txBox="1"/>
          <p:nvPr/>
        </p:nvSpPr>
        <p:spPr>
          <a:xfrm>
            <a:off x="1504292" y="5366272"/>
            <a:ext cx="5354965" cy="707886"/>
          </a:xfrm>
          <a:custGeom>
            <a:avLst/>
            <a:gdLst>
              <a:gd name="csX0" fmla="*/ 0 w 5354965"/>
              <a:gd name="csY0" fmla="*/ 0 h 707886"/>
              <a:gd name="csX1" fmla="*/ 615821 w 5354965"/>
              <a:gd name="csY1" fmla="*/ 0 h 707886"/>
              <a:gd name="csX2" fmla="*/ 1124543 w 5354965"/>
              <a:gd name="csY2" fmla="*/ 0 h 707886"/>
              <a:gd name="csX3" fmla="*/ 1901013 w 5354965"/>
              <a:gd name="csY3" fmla="*/ 0 h 707886"/>
              <a:gd name="csX4" fmla="*/ 2516834 w 5354965"/>
              <a:gd name="csY4" fmla="*/ 0 h 707886"/>
              <a:gd name="csX5" fmla="*/ 3132655 w 5354965"/>
              <a:gd name="csY5" fmla="*/ 0 h 707886"/>
              <a:gd name="csX6" fmla="*/ 3909124 w 5354965"/>
              <a:gd name="csY6" fmla="*/ 0 h 707886"/>
              <a:gd name="csX7" fmla="*/ 4471396 w 5354965"/>
              <a:gd name="csY7" fmla="*/ 0 h 707886"/>
              <a:gd name="csX8" fmla="*/ 5354965 w 5354965"/>
              <a:gd name="csY8" fmla="*/ 0 h 707886"/>
              <a:gd name="csX9" fmla="*/ 5354965 w 5354965"/>
              <a:gd name="csY9" fmla="*/ 368101 h 707886"/>
              <a:gd name="csX10" fmla="*/ 5354965 w 5354965"/>
              <a:gd name="csY10" fmla="*/ 707886 h 707886"/>
              <a:gd name="csX11" fmla="*/ 4685594 w 5354965"/>
              <a:gd name="csY11" fmla="*/ 707886 h 707886"/>
              <a:gd name="csX12" fmla="*/ 4069773 w 5354965"/>
              <a:gd name="csY12" fmla="*/ 707886 h 707886"/>
              <a:gd name="csX13" fmla="*/ 3293303 w 5354965"/>
              <a:gd name="csY13" fmla="*/ 707886 h 707886"/>
              <a:gd name="csX14" fmla="*/ 2516834 w 5354965"/>
              <a:gd name="csY14" fmla="*/ 707886 h 707886"/>
              <a:gd name="csX15" fmla="*/ 1954562 w 5354965"/>
              <a:gd name="csY15" fmla="*/ 707886 h 707886"/>
              <a:gd name="csX16" fmla="*/ 1285192 w 5354965"/>
              <a:gd name="csY16" fmla="*/ 707886 h 707886"/>
              <a:gd name="csX17" fmla="*/ 0 w 5354965"/>
              <a:gd name="csY17" fmla="*/ 707886 h 707886"/>
              <a:gd name="csX18" fmla="*/ 0 w 5354965"/>
              <a:gd name="csY18" fmla="*/ 353943 h 707886"/>
              <a:gd name="csX19" fmla="*/ 0 w 5354965"/>
              <a:gd name="csY19" fmla="*/ 0 h 7078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</a:cxnLst>
            <a:rect l="l" t="t" r="r" b="b"/>
            <a:pathLst>
              <a:path w="5354965" h="707886" extrusionOk="0">
                <a:moveTo>
                  <a:pt x="0" y="0"/>
                </a:moveTo>
                <a:cubicBezTo>
                  <a:pt x="273292" y="5847"/>
                  <a:pt x="452322" y="29875"/>
                  <a:pt x="615821" y="0"/>
                </a:cubicBezTo>
                <a:cubicBezTo>
                  <a:pt x="779320" y="-29875"/>
                  <a:pt x="884800" y="16060"/>
                  <a:pt x="1124543" y="0"/>
                </a:cubicBezTo>
                <a:cubicBezTo>
                  <a:pt x="1364286" y="-16060"/>
                  <a:pt x="1566296" y="-38184"/>
                  <a:pt x="1901013" y="0"/>
                </a:cubicBezTo>
                <a:cubicBezTo>
                  <a:pt x="2235730" y="38184"/>
                  <a:pt x="2220656" y="5319"/>
                  <a:pt x="2516834" y="0"/>
                </a:cubicBezTo>
                <a:cubicBezTo>
                  <a:pt x="2813012" y="-5319"/>
                  <a:pt x="2919190" y="528"/>
                  <a:pt x="3132655" y="0"/>
                </a:cubicBezTo>
                <a:cubicBezTo>
                  <a:pt x="3346120" y="-528"/>
                  <a:pt x="3560595" y="-4703"/>
                  <a:pt x="3909124" y="0"/>
                </a:cubicBezTo>
                <a:cubicBezTo>
                  <a:pt x="4257653" y="4703"/>
                  <a:pt x="4273846" y="8297"/>
                  <a:pt x="4471396" y="0"/>
                </a:cubicBezTo>
                <a:cubicBezTo>
                  <a:pt x="4668946" y="-8297"/>
                  <a:pt x="5142133" y="35798"/>
                  <a:pt x="5354965" y="0"/>
                </a:cubicBezTo>
                <a:cubicBezTo>
                  <a:pt x="5349854" y="161520"/>
                  <a:pt x="5362450" y="274805"/>
                  <a:pt x="5354965" y="368101"/>
                </a:cubicBezTo>
                <a:cubicBezTo>
                  <a:pt x="5347480" y="461397"/>
                  <a:pt x="5371009" y="553269"/>
                  <a:pt x="5354965" y="707886"/>
                </a:cubicBezTo>
                <a:cubicBezTo>
                  <a:pt x="5072493" y="682796"/>
                  <a:pt x="5019452" y="709805"/>
                  <a:pt x="4685594" y="707886"/>
                </a:cubicBezTo>
                <a:cubicBezTo>
                  <a:pt x="4351736" y="705967"/>
                  <a:pt x="4275485" y="734540"/>
                  <a:pt x="4069773" y="707886"/>
                </a:cubicBezTo>
                <a:cubicBezTo>
                  <a:pt x="3864061" y="681232"/>
                  <a:pt x="3574075" y="735670"/>
                  <a:pt x="3293303" y="707886"/>
                </a:cubicBezTo>
                <a:cubicBezTo>
                  <a:pt x="3012531" y="680103"/>
                  <a:pt x="2830869" y="674344"/>
                  <a:pt x="2516834" y="707886"/>
                </a:cubicBezTo>
                <a:cubicBezTo>
                  <a:pt x="2202799" y="741428"/>
                  <a:pt x="2165792" y="687821"/>
                  <a:pt x="1954562" y="707886"/>
                </a:cubicBezTo>
                <a:cubicBezTo>
                  <a:pt x="1743332" y="727951"/>
                  <a:pt x="1601117" y="683645"/>
                  <a:pt x="1285192" y="707886"/>
                </a:cubicBezTo>
                <a:cubicBezTo>
                  <a:pt x="969267" y="732128"/>
                  <a:pt x="371580" y="729976"/>
                  <a:pt x="0" y="707886"/>
                </a:cubicBezTo>
                <a:cubicBezTo>
                  <a:pt x="-3916" y="570114"/>
                  <a:pt x="4223" y="460173"/>
                  <a:pt x="0" y="353943"/>
                </a:cubicBezTo>
                <a:cubicBezTo>
                  <a:pt x="-4223" y="247713"/>
                  <a:pt x="11333" y="14708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$APS/tutorial/outputs/vgemv3d/</a:t>
            </a:r>
          </a:p>
          <a:p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6_vgemv3d_cmt2.mlir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(lines</a:t>
            </a:r>
            <a:r>
              <a:rPr kumimoji="1" lang="zh-CN" alt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2140-2148)</a:t>
            </a:r>
            <a:endParaRPr kumimoji="1" lang="zh-CN" altLang="en-US" sz="20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EB6879-7B19-4D77-E68E-A254D5CB1CB0}"/>
              </a:ext>
            </a:extLst>
          </p:cNvPr>
          <p:cNvGrpSpPr/>
          <p:nvPr/>
        </p:nvGrpSpPr>
        <p:grpSpPr>
          <a:xfrm>
            <a:off x="654484" y="987703"/>
            <a:ext cx="5599832" cy="1710616"/>
            <a:chOff x="983432" y="970591"/>
            <a:chExt cx="5599832" cy="1710616"/>
          </a:xfrm>
        </p:grpSpPr>
        <p:pic>
          <p:nvPicPr>
            <p:cNvPr id="11" name="图片 10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A5296271-22E3-FBCD-5473-456E7B5D8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8597"/>
            <a:stretch>
              <a:fillRect/>
            </a:stretch>
          </p:blipFill>
          <p:spPr>
            <a:xfrm>
              <a:off x="983432" y="970591"/>
              <a:ext cx="5599832" cy="171061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7BCD788-2D18-F7EF-6BB5-9656E5862B5B}"/>
                </a:ext>
              </a:extLst>
            </p:cNvPr>
            <p:cNvSpPr txBox="1"/>
            <p:nvPr/>
          </p:nvSpPr>
          <p:spPr>
            <a:xfrm>
              <a:off x="983432" y="1120673"/>
              <a:ext cx="13576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/>
                <a:t>Time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graph</a:t>
              </a:r>
              <a:endParaRPr kumimoji="1" lang="zh-CN" altLang="en-US" sz="2000" dirty="0"/>
            </a:p>
          </p:txBody>
        </p:sp>
      </p:grpSp>
      <p:sp>
        <p:nvSpPr>
          <p:cNvPr id="12" name="下箭头 11">
            <a:extLst>
              <a:ext uri="{FF2B5EF4-FFF2-40B4-BE49-F238E27FC236}">
                <a16:creationId xmlns:a16="http://schemas.microsoft.com/office/drawing/2014/main" id="{9F3C7216-91D2-1C9D-0C4D-094FA283DDDF}"/>
              </a:ext>
            </a:extLst>
          </p:cNvPr>
          <p:cNvSpPr/>
          <p:nvPr/>
        </p:nvSpPr>
        <p:spPr>
          <a:xfrm>
            <a:off x="2893841" y="2304564"/>
            <a:ext cx="372888" cy="9361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C8B3B4-3C37-0338-D7FB-DCD8FED0F899}"/>
              </a:ext>
            </a:extLst>
          </p:cNvPr>
          <p:cNvSpPr txBox="1"/>
          <p:nvPr/>
        </p:nvSpPr>
        <p:spPr>
          <a:xfrm>
            <a:off x="701270" y="2540834"/>
            <a:ext cx="5298630" cy="400110"/>
          </a:xfrm>
          <a:prstGeom prst="rect">
            <a:avLst/>
          </a:prstGeom>
          <a:solidFill>
            <a:schemeClr val="accent1">
              <a:alpha val="20016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/>
              <a:t>Each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pipeline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stage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corresponds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to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a</a:t>
            </a:r>
            <a:r>
              <a:rPr kumimoji="1" lang="zh-CN" altLang="en-US" sz="2000" b="1" i="1" dirty="0"/>
              <a:t> </a:t>
            </a:r>
            <a:r>
              <a:rPr kumimoji="1" lang="en-US" altLang="zh-CN" sz="2000" b="1" i="1" dirty="0"/>
              <a:t>transaction</a:t>
            </a:r>
            <a:endParaRPr kumimoji="1" lang="zh-CN" altLang="en-US" sz="2000" b="1" i="1" dirty="0"/>
          </a:p>
        </p:txBody>
      </p:sp>
      <p:sp>
        <p:nvSpPr>
          <p:cNvPr id="15" name="左右箭头 14">
            <a:extLst>
              <a:ext uri="{FF2B5EF4-FFF2-40B4-BE49-F238E27FC236}">
                <a16:creationId xmlns:a16="http://schemas.microsoft.com/office/drawing/2014/main" id="{E034ED66-9BF4-CACE-2453-6DAF54F0D1E5}"/>
              </a:ext>
            </a:extLst>
          </p:cNvPr>
          <p:cNvSpPr/>
          <p:nvPr/>
        </p:nvSpPr>
        <p:spPr>
          <a:xfrm>
            <a:off x="6112052" y="3789040"/>
            <a:ext cx="551972" cy="26297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18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12" grpId="0" animBg="1"/>
      <p:bldP spid="13" grpId="0" animBg="1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1CF1-E4A6-6AED-2D62-14099787A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Compiler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479BD-495C-308E-2BAA-032B53D43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Speaker: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Chenyun</a:t>
            </a:r>
            <a:r>
              <a:rPr lang="zh-CN" altLang="en-US" sz="2800" dirty="0"/>
              <a:t> </a:t>
            </a:r>
            <a:r>
              <a:rPr lang="en-US" altLang="zh-CN" sz="2800" dirty="0"/>
              <a:t>Yin</a:t>
            </a:r>
          </a:p>
          <a:p>
            <a:r>
              <a:rPr lang="zh-CN" altLang="en-US" sz="2800" dirty="0"/>
              <a:t>               殷晨云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95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2400" dirty="0"/>
              <a:t>Manual Intrinsic Insertion</a:t>
            </a:r>
          </a:p>
          <a:p>
            <a:pPr lvl="1"/>
            <a:r>
              <a:rPr lang="en-US" sz="2400" dirty="0"/>
              <a:t>Pattern Matching</a:t>
            </a:r>
          </a:p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Background: E-graph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2400" dirty="0"/>
              <a:t>Introduction to E-graph</a:t>
            </a:r>
          </a:p>
          <a:p>
            <a:pPr lvl="1"/>
            <a:r>
              <a:rPr lang="en-US" sz="2400" dirty="0"/>
              <a:t>e-graph + MLIR</a:t>
            </a:r>
          </a:p>
          <a:p>
            <a:pPr lvl="0" algn="l">
              <a:buClrTx/>
              <a:buSzTx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Key Techniques</a:t>
            </a:r>
          </a:p>
          <a:p>
            <a:pPr lvl="1"/>
            <a:r>
              <a:rPr lang="en-US" sz="2400" dirty="0"/>
              <a:t>E-graph Construction </a:t>
            </a:r>
          </a:p>
          <a:p>
            <a:pPr lvl="1"/>
            <a:r>
              <a:rPr lang="en-US" altLang="zh-CN" sz="2400" dirty="0"/>
              <a:t>Semantic Translation</a:t>
            </a:r>
            <a:endParaRPr lang="en-US" sz="2400" dirty="0"/>
          </a:p>
          <a:p>
            <a:pPr lvl="1"/>
            <a:r>
              <a:rPr lang="en-US" sz="2400" dirty="0"/>
              <a:t>Hybrid Rewrite</a:t>
            </a:r>
          </a:p>
          <a:p>
            <a:pPr lvl="1"/>
            <a:r>
              <a:rPr lang="en-US" sz="2400" dirty="0"/>
              <a:t>Skeleton-components Matching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A8B6C6-54DC-93A9-BD06-FC7547AE0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695CD4-FC55-3042-96A8-6C1B53E35006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8AB62-C248-9828-7A70-A4E59254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5524"/>
            <a:ext cx="10972800" cy="5145438"/>
          </a:xfrm>
        </p:spPr>
        <p:txBody>
          <a:bodyPr>
            <a:normAutofit/>
          </a:bodyPr>
          <a:lstStyle/>
          <a:p>
            <a:r>
              <a:rPr lang="en-US" sz="2800" dirty="0"/>
              <a:t>R</a:t>
            </a:r>
            <a:r>
              <a:rPr lang="en-US" altLang="zh-CN" sz="2800" dirty="0"/>
              <a:t>un</a:t>
            </a:r>
            <a:endParaRPr lang="en-US" sz="2800" dirty="0"/>
          </a:p>
          <a:p>
            <a:pPr lvl="1"/>
            <a:r>
              <a:rPr lang="en-US" sz="2400" dirty="0"/>
              <a:t>cd ~/aps/ &amp;&amp; pixi run tutorial-compiler-demo</a:t>
            </a:r>
            <a:endParaRPr lang="en-US" dirty="0"/>
          </a:p>
          <a:p>
            <a:r>
              <a:rPr lang="en-US" altLang="zh-CN" sz="2800" dirty="0"/>
              <a:t>Get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Port forwarding</a:t>
            </a:r>
          </a:p>
          <a:p>
            <a:endParaRPr lang="en-US" altLang="zh-CN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lvl="1"/>
            <a:endParaRPr 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BAD572-B323-C3C4-3F15-063B06349C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456" y="2492896"/>
            <a:ext cx="5616624" cy="14248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6870EA-C943-392C-6270-F68FC16A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4510815"/>
            <a:ext cx="4248743" cy="9050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E9DC679-3BE1-588F-798C-00F87C753ED4}"/>
              </a:ext>
            </a:extLst>
          </p:cNvPr>
          <p:cNvSpPr/>
          <p:nvPr/>
        </p:nvSpPr>
        <p:spPr>
          <a:xfrm>
            <a:off x="2351584" y="4963315"/>
            <a:ext cx="724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B881CD-DB84-2CE1-E822-B9E84B564340}"/>
              </a:ext>
            </a:extLst>
          </p:cNvPr>
          <p:cNvSpPr/>
          <p:nvPr/>
        </p:nvSpPr>
        <p:spPr>
          <a:xfrm>
            <a:off x="3076462" y="5013176"/>
            <a:ext cx="1219338" cy="402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3C43E9-3163-2B87-DB7E-CEDF8C068D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952" y="2746221"/>
            <a:ext cx="5918448" cy="3448418"/>
          </a:xfrm>
          <a:prstGeom prst="rect">
            <a:avLst/>
          </a:prstGeom>
        </p:spPr>
      </p:pic>
      <p:sp useBgFill="1">
        <p:nvSpPr>
          <p:cNvPr id="5" name="文本框 4">
            <a:extLst>
              <a:ext uri="{FF2B5EF4-FFF2-40B4-BE49-F238E27FC236}">
                <a16:creationId xmlns:a16="http://schemas.microsoft.com/office/drawing/2014/main" id="{28EA2C72-F123-7759-ACCF-D4B6B50DBEF8}"/>
              </a:ext>
            </a:extLst>
          </p:cNvPr>
          <p:cNvSpPr txBox="1"/>
          <p:nvPr/>
        </p:nvSpPr>
        <p:spPr>
          <a:xfrm>
            <a:off x="6477802" y="2160356"/>
            <a:ext cx="5400871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Open web browser, access: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http://localhost:8501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8E60D017-0BD6-9598-471B-9715FFB313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7B6F0E4-B577-5A4B-8993-570F1605E047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FEFE748-1031-DDE9-2DF3-DE850E4E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C897736-A7CE-C88A-05ED-7D6D40F379BD}"/>
              </a:ext>
            </a:extLst>
          </p:cNvPr>
          <p:cNvSpPr/>
          <p:nvPr/>
        </p:nvSpPr>
        <p:spPr>
          <a:xfrm>
            <a:off x="3944367" y="3607940"/>
            <a:ext cx="3511787" cy="25936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FB10037B-E039-AC53-0652-9EE8CD7A8270}"/>
              </a:ext>
            </a:extLst>
          </p:cNvPr>
          <p:cNvSpPr/>
          <p:nvPr/>
        </p:nvSpPr>
        <p:spPr>
          <a:xfrm>
            <a:off x="4151784" y="4989808"/>
            <a:ext cx="7572956" cy="11491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B242AEF-AC82-2D2C-8702-EF19BD6F2833}"/>
              </a:ext>
            </a:extLst>
          </p:cNvPr>
          <p:cNvSpPr/>
          <p:nvPr/>
        </p:nvSpPr>
        <p:spPr>
          <a:xfrm>
            <a:off x="8491779" y="1052736"/>
            <a:ext cx="3204397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EAB438C5-6E28-27B9-4874-E705D87672EA}"/>
              </a:ext>
            </a:extLst>
          </p:cNvPr>
          <p:cNvSpPr/>
          <p:nvPr/>
        </p:nvSpPr>
        <p:spPr>
          <a:xfrm>
            <a:off x="447898" y="1052737"/>
            <a:ext cx="6584205" cy="1149175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529EA7-70ED-84E9-179C-CA709CF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APS Design Flow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9AEE82-1DCD-9736-3965-04AB8D72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1F90C0-F14B-C883-DA0C-84665DBB9342}"/>
              </a:ext>
            </a:extLst>
          </p:cNvPr>
          <p:cNvSpPr/>
          <p:nvPr/>
        </p:nvSpPr>
        <p:spPr>
          <a:xfrm>
            <a:off x="447899" y="2847892"/>
            <a:ext cx="1632545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ISAMORE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7380F9A-AFDB-1242-BEC1-653E487DB6C3}"/>
              </a:ext>
            </a:extLst>
          </p:cNvPr>
          <p:cNvSpPr/>
          <p:nvPr/>
        </p:nvSpPr>
        <p:spPr>
          <a:xfrm>
            <a:off x="3441214" y="2847892"/>
            <a:ext cx="1442878" cy="720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Frontend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439780F-4431-F372-80A9-E28B149B43E1}"/>
              </a:ext>
            </a:extLst>
          </p:cNvPr>
          <p:cNvSpPr/>
          <p:nvPr/>
        </p:nvSpPr>
        <p:spPr>
          <a:xfrm>
            <a:off x="6271959" y="2847892"/>
            <a:ext cx="177940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Synthesizer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1077930-C03B-F07F-2099-625E8A9AAE4C}"/>
              </a:ext>
            </a:extLst>
          </p:cNvPr>
          <p:cNvSpPr/>
          <p:nvPr/>
        </p:nvSpPr>
        <p:spPr>
          <a:xfrm>
            <a:off x="8948730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FPGA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183C810E-ACAD-B36F-4A28-3CF9B3ED4F40}"/>
              </a:ext>
            </a:extLst>
          </p:cNvPr>
          <p:cNvSpPr/>
          <p:nvPr/>
        </p:nvSpPr>
        <p:spPr>
          <a:xfrm>
            <a:off x="10389838" y="3927043"/>
            <a:ext cx="1145248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ASIC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Flow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A6024A7-A11C-5DC2-1459-CF880A4F8E8B}"/>
              </a:ext>
            </a:extLst>
          </p:cNvPr>
          <p:cNvSpPr/>
          <p:nvPr/>
        </p:nvSpPr>
        <p:spPr>
          <a:xfrm>
            <a:off x="8143300" y="2847892"/>
            <a:ext cx="1271245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Cement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CIRCT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34" name="Picture 2" descr="liquid-dsp 1.6.0 documentation">
            <a:extLst>
              <a:ext uri="{FF2B5EF4-FFF2-40B4-BE49-F238E27FC236}">
                <a16:creationId xmlns:a16="http://schemas.microsoft.com/office/drawing/2014/main" id="{02834B9A-3A3C-16E7-91F4-2EBB33B0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812" y="1479349"/>
            <a:ext cx="562543" cy="5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iboqs | Open Quantum Safe">
            <a:extLst>
              <a:ext uri="{FF2B5EF4-FFF2-40B4-BE49-F238E27FC236}">
                <a16:creationId xmlns:a16="http://schemas.microsoft.com/office/drawing/2014/main" id="{B2207347-5FB4-9A8F-02F4-2995C53B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561" y="1516367"/>
            <a:ext cx="538831" cy="53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SDR Software - GNU Radio - Ettus Research | Ettus Research, a National  Instruments Brand | The leader in Software Defined Radio (SDR)">
            <a:extLst>
              <a:ext uri="{FF2B5EF4-FFF2-40B4-BE49-F238E27FC236}">
                <a16:creationId xmlns:a16="http://schemas.microsoft.com/office/drawing/2014/main" id="{20D6F1AB-2C41-54DC-226B-1B85AB915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918" y="1458021"/>
            <a:ext cx="425034" cy="6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The Open Source Robot Operating System (ROS) and AWS RoboMaker | AWS Open  Source Blog">
            <a:extLst>
              <a:ext uri="{FF2B5EF4-FFF2-40B4-BE49-F238E27FC236}">
                <a16:creationId xmlns:a16="http://schemas.microsoft.com/office/drawing/2014/main" id="{C4982A36-5236-76BF-1427-7CD2B7512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984" y="1424622"/>
            <a:ext cx="1226654" cy="68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See Online Workshop: Build an ML app for Android with TFLite at Google  Developer Groups GDG Chapel Hill">
            <a:extLst>
              <a:ext uri="{FF2B5EF4-FFF2-40B4-BE49-F238E27FC236}">
                <a16:creationId xmlns:a16="http://schemas.microsoft.com/office/drawing/2014/main" id="{406D1363-30D5-7C3E-73EF-69082149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2524" y="1463292"/>
            <a:ext cx="601269" cy="60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3.1. Rocket Chip — Chipyard 1.11.0 ...">
            <a:extLst>
              <a:ext uri="{FF2B5EF4-FFF2-40B4-BE49-F238E27FC236}">
                <a16:creationId xmlns:a16="http://schemas.microsoft.com/office/drawing/2014/main" id="{B8BD7AFB-CAC6-00B7-C9CD-91E8EC25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5808" y="1439633"/>
            <a:ext cx="656145" cy="6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ZedBoard | Avnet Boards">
            <a:extLst>
              <a:ext uri="{FF2B5EF4-FFF2-40B4-BE49-F238E27FC236}">
                <a16:creationId xmlns:a16="http://schemas.microsoft.com/office/drawing/2014/main" id="{8BC9D44A-B8C5-1AD0-DDD8-12578B1E7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BFFFF"/>
              </a:clrFrom>
              <a:clrTo>
                <a:srgbClr val="FB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6961" y="5043619"/>
            <a:ext cx="1208247" cy="1035846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Nvidia GTX 1070 Undressed, GP104 GPU Gets First Ever Die Shots - Dissecting  The Heart Of GeForce">
            <a:extLst>
              <a:ext uri="{FF2B5EF4-FFF2-40B4-BE49-F238E27FC236}">
                <a16:creationId xmlns:a16="http://schemas.microsoft.com/office/drawing/2014/main" id="{29A4C361-2DCA-CC7B-D5F8-7053A3BD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2336" y="5149961"/>
            <a:ext cx="1008297" cy="855399"/>
          </a:xfrm>
          <a:prstGeom prst="rect">
            <a:avLst/>
          </a:prstGeom>
          <a:ln>
            <a:noFill/>
          </a:ln>
          <a:effectLst>
            <a:outerShdw blurRad="292100" dist="139700" dir="2700000" sx="89000" sy="89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2DE306A-4E40-7968-E368-36D0D56A1417}"/>
              </a:ext>
            </a:extLst>
          </p:cNvPr>
          <p:cNvSpPr txBox="1"/>
          <p:nvPr/>
        </p:nvSpPr>
        <p:spPr>
          <a:xfrm>
            <a:off x="452934" y="1069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Domain Applications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EDBF62-1592-EE21-0644-5078ED615593}"/>
              </a:ext>
            </a:extLst>
          </p:cNvPr>
          <p:cNvGrpSpPr/>
          <p:nvPr/>
        </p:nvGrpSpPr>
        <p:grpSpPr>
          <a:xfrm>
            <a:off x="2407479" y="2726114"/>
            <a:ext cx="694869" cy="864095"/>
            <a:chOff x="2662084" y="2812212"/>
            <a:chExt cx="694869" cy="864095"/>
          </a:xfrm>
        </p:grpSpPr>
        <p:sp>
          <p:nvSpPr>
            <p:cNvPr id="22" name="折角形 21">
              <a:extLst>
                <a:ext uri="{FF2B5EF4-FFF2-40B4-BE49-F238E27FC236}">
                  <a16:creationId xmlns:a16="http://schemas.microsoft.com/office/drawing/2014/main" id="{0EAE90F3-F1F2-3DF2-BCEE-4EA4B0610625}"/>
                </a:ext>
              </a:extLst>
            </p:cNvPr>
            <p:cNvSpPr/>
            <p:nvPr/>
          </p:nvSpPr>
          <p:spPr>
            <a:xfrm rot="10800000">
              <a:off x="2670196" y="2812212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6B0192E-6A01-3E34-7FFE-11544860E988}"/>
                </a:ext>
              </a:extLst>
            </p:cNvPr>
            <p:cNvSpPr txBox="1"/>
            <p:nvPr/>
          </p:nvSpPr>
          <p:spPr>
            <a:xfrm>
              <a:off x="2662084" y="3134727"/>
              <a:ext cx="69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BBB59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.cadl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64B53E3-2A9F-85EC-8A63-3EA79035E4C8}"/>
              </a:ext>
            </a:extLst>
          </p:cNvPr>
          <p:cNvGrpSpPr/>
          <p:nvPr/>
        </p:nvGrpSpPr>
        <p:grpSpPr>
          <a:xfrm>
            <a:off x="5217233" y="2694404"/>
            <a:ext cx="686757" cy="864095"/>
            <a:chOff x="5126358" y="2790703"/>
            <a:chExt cx="686757" cy="864095"/>
          </a:xfrm>
        </p:grpSpPr>
        <p:sp>
          <p:nvSpPr>
            <p:cNvPr id="32" name="折角形 31">
              <a:extLst>
                <a:ext uri="{FF2B5EF4-FFF2-40B4-BE49-F238E27FC236}">
                  <a16:creationId xmlns:a16="http://schemas.microsoft.com/office/drawing/2014/main" id="{9262EA53-B2EC-B9FA-A479-C5AA52C48787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0706233-AC56-54F0-CCD9-1DE2D2F722CD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8CB991F-AF38-04D4-85C1-AA9DC13072CB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21" name="Picture 38">
                <a:extLst>
                  <a:ext uri="{FF2B5EF4-FFF2-40B4-BE49-F238E27FC236}">
                    <a16:creationId xmlns:a16="http://schemas.microsoft.com/office/drawing/2014/main" id="{2AF92EB9-0F9A-9A30-29EE-36C56161A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C67FFB2-0541-0115-E9E4-E962295489A4}"/>
              </a:ext>
            </a:extLst>
          </p:cNvPr>
          <p:cNvGrpSpPr/>
          <p:nvPr/>
        </p:nvGrpSpPr>
        <p:grpSpPr>
          <a:xfrm>
            <a:off x="9642026" y="2642649"/>
            <a:ext cx="1123993" cy="1123993"/>
            <a:chOff x="9409378" y="2615795"/>
            <a:chExt cx="1206456" cy="1206456"/>
          </a:xfrm>
        </p:grpSpPr>
        <p:pic>
          <p:nvPicPr>
            <p:cNvPr id="24" name="Picture 12" descr="Processor icon logo vector design template | Premium Vector">
              <a:extLst>
                <a:ext uri="{FF2B5EF4-FFF2-40B4-BE49-F238E27FC236}">
                  <a16:creationId xmlns:a16="http://schemas.microsoft.com/office/drawing/2014/main" id="{1EBD52F8-2EB5-755B-2C7D-EFEF5CBB6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9378" y="2615795"/>
              <a:ext cx="1206456" cy="120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F76A088-58F1-09F8-08A9-D5E48C155F3E}"/>
                </a:ext>
              </a:extLst>
            </p:cNvPr>
            <p:cNvSpPr txBox="1"/>
            <p:nvPr/>
          </p:nvSpPr>
          <p:spPr>
            <a:xfrm>
              <a:off x="9623270" y="2998113"/>
              <a:ext cx="788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RTL</a:t>
              </a:r>
              <a:endParaRPr kumimoji="1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30F4E8F-B987-8FFC-E7B4-CE23BD7853D8}"/>
              </a:ext>
            </a:extLst>
          </p:cNvPr>
          <p:cNvSpPr txBox="1"/>
          <p:nvPr/>
        </p:nvSpPr>
        <p:spPr>
          <a:xfrm>
            <a:off x="7415407" y="5333564"/>
            <a:ext cx="150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" name="Picture 2" descr="pulp-platform · GitHub">
            <a:extLst>
              <a:ext uri="{FF2B5EF4-FFF2-40B4-BE49-F238E27FC236}">
                <a16:creationId xmlns:a16="http://schemas.microsoft.com/office/drawing/2014/main" id="{FA976D11-9822-FCCD-50A4-E8232C17C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6110" y="1415426"/>
            <a:ext cx="707488" cy="7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F2252C65-4AE7-6182-634F-0D5D824E7607}"/>
              </a:ext>
            </a:extLst>
          </p:cNvPr>
          <p:cNvSpPr txBox="1"/>
          <p:nvPr/>
        </p:nvSpPr>
        <p:spPr>
          <a:xfrm>
            <a:off x="9264278" y="1052737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Base Processors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TextBox 41">
            <a:extLst>
              <a:ext uri="{FF2B5EF4-FFF2-40B4-BE49-F238E27FC236}">
                <a16:creationId xmlns:a16="http://schemas.microsoft.com/office/drawing/2014/main" id="{1A369C4D-D539-2DD3-6971-FF0439394D0B}"/>
              </a:ext>
            </a:extLst>
          </p:cNvPr>
          <p:cNvSpPr txBox="1"/>
          <p:nvPr/>
        </p:nvSpPr>
        <p:spPr>
          <a:xfrm>
            <a:off x="9303217" y="1446005"/>
            <a:ext cx="110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Rocket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BOOM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0BBBF457-AA6C-F448-C6DD-2DFED5062C6D}"/>
              </a:ext>
            </a:extLst>
          </p:cNvPr>
          <p:cNvSpPr txBox="1"/>
          <p:nvPr/>
        </p:nvSpPr>
        <p:spPr>
          <a:xfrm>
            <a:off x="10696639" y="1461394"/>
            <a:ext cx="11052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CVA6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CV32E</a:t>
            </a:r>
          </a:p>
        </p:txBody>
      </p:sp>
      <p:pic>
        <p:nvPicPr>
          <p:cNvPr id="51" name="图片 50" descr="图片包含 图标&#10;&#10;AI 生成的内容可能不正确。">
            <a:extLst>
              <a:ext uri="{FF2B5EF4-FFF2-40B4-BE49-F238E27FC236}">
                <a16:creationId xmlns:a16="http://schemas.microsoft.com/office/drawing/2014/main" id="{1658A31D-28BE-5114-E5FC-20344EA7B28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98" y="4504975"/>
            <a:ext cx="2163420" cy="1738028"/>
          </a:xfrm>
          <a:prstGeom prst="rect">
            <a:avLst/>
          </a:prstGeom>
        </p:spPr>
      </p:pic>
      <p:sp>
        <p:nvSpPr>
          <p:cNvPr id="52" name="圆角矩形 51">
            <a:extLst>
              <a:ext uri="{FF2B5EF4-FFF2-40B4-BE49-F238E27FC236}">
                <a16:creationId xmlns:a16="http://schemas.microsoft.com/office/drawing/2014/main" id="{40AC17F5-7517-3CE4-C8F3-C08AA487B816}"/>
              </a:ext>
            </a:extLst>
          </p:cNvPr>
          <p:cNvSpPr/>
          <p:nvPr/>
        </p:nvSpPr>
        <p:spPr>
          <a:xfrm>
            <a:off x="4847800" y="3927042"/>
            <a:ext cx="1442878" cy="72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Compiler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下箭头 52">
            <a:extLst>
              <a:ext uri="{FF2B5EF4-FFF2-40B4-BE49-F238E27FC236}">
                <a16:creationId xmlns:a16="http://schemas.microsoft.com/office/drawing/2014/main" id="{343F7ED4-6FF6-9CE6-A180-5A1D39AAC5F6}"/>
              </a:ext>
            </a:extLst>
          </p:cNvPr>
          <p:cNvSpPr/>
          <p:nvPr/>
        </p:nvSpPr>
        <p:spPr>
          <a:xfrm>
            <a:off x="1052196" y="2321637"/>
            <a:ext cx="444239" cy="300758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6053A90-7972-1A16-27B2-89383C4B93F8}"/>
              </a:ext>
            </a:extLst>
          </p:cNvPr>
          <p:cNvSpPr txBox="1"/>
          <p:nvPr/>
        </p:nvSpPr>
        <p:spPr>
          <a:xfrm>
            <a:off x="1801864" y="3640711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Cross-level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Description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7E681F-93D5-2D47-3671-DCA4BC3BF6FB}"/>
              </a:ext>
            </a:extLst>
          </p:cNvPr>
          <p:cNvSpPr txBox="1"/>
          <p:nvPr/>
        </p:nvSpPr>
        <p:spPr>
          <a:xfrm>
            <a:off x="4607562" y="2276872"/>
            <a:ext cx="190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D558B3B-AE8E-2F22-8F7F-E795A5F21CD9}"/>
              </a:ext>
            </a:extLst>
          </p:cNvPr>
          <p:cNvSpPr txBox="1"/>
          <p:nvPr/>
        </p:nvSpPr>
        <p:spPr>
          <a:xfrm>
            <a:off x="10722192" y="2811221"/>
            <a:ext cx="120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Processor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RTL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下箭头 57">
            <a:extLst>
              <a:ext uri="{FF2B5EF4-FFF2-40B4-BE49-F238E27FC236}">
                <a16:creationId xmlns:a16="http://schemas.microsoft.com/office/drawing/2014/main" id="{0CBC44E1-9893-9214-EFDF-EF67AFCC31CA}"/>
              </a:ext>
            </a:extLst>
          </p:cNvPr>
          <p:cNvSpPr/>
          <p:nvPr/>
        </p:nvSpPr>
        <p:spPr>
          <a:xfrm>
            <a:off x="9984432" y="2321637"/>
            <a:ext cx="444239" cy="3007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燕尾形 59">
            <a:extLst>
              <a:ext uri="{FF2B5EF4-FFF2-40B4-BE49-F238E27FC236}">
                <a16:creationId xmlns:a16="http://schemas.microsoft.com/office/drawing/2014/main" id="{B21EB97E-EA35-24A5-984F-E5CF8C4AA678}"/>
              </a:ext>
            </a:extLst>
          </p:cNvPr>
          <p:cNvSpPr/>
          <p:nvPr/>
        </p:nvSpPr>
        <p:spPr>
          <a:xfrm>
            <a:off x="2147845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A7F3008E-07F8-5898-66B3-A191E8CBD6DC}"/>
              </a:ext>
            </a:extLst>
          </p:cNvPr>
          <p:cNvSpPr/>
          <p:nvPr/>
        </p:nvSpPr>
        <p:spPr>
          <a:xfrm>
            <a:off x="3179124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燕尾形 62">
            <a:extLst>
              <a:ext uri="{FF2B5EF4-FFF2-40B4-BE49-F238E27FC236}">
                <a16:creationId xmlns:a16="http://schemas.microsoft.com/office/drawing/2014/main" id="{4BA3B012-2E32-F3C2-1DB6-6EA59696B753}"/>
              </a:ext>
            </a:extLst>
          </p:cNvPr>
          <p:cNvSpPr/>
          <p:nvPr/>
        </p:nvSpPr>
        <p:spPr>
          <a:xfrm>
            <a:off x="4959798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2" name="燕尾形 18431">
            <a:extLst>
              <a:ext uri="{FF2B5EF4-FFF2-40B4-BE49-F238E27FC236}">
                <a16:creationId xmlns:a16="http://schemas.microsoft.com/office/drawing/2014/main" id="{091285C4-C1C7-741B-1A35-24B6ACA6C02F}"/>
              </a:ext>
            </a:extLst>
          </p:cNvPr>
          <p:cNvSpPr/>
          <p:nvPr/>
        </p:nvSpPr>
        <p:spPr>
          <a:xfrm>
            <a:off x="6008972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3" name="燕尾形 18432">
            <a:extLst>
              <a:ext uri="{FF2B5EF4-FFF2-40B4-BE49-F238E27FC236}">
                <a16:creationId xmlns:a16="http://schemas.microsoft.com/office/drawing/2014/main" id="{ED9C1946-4620-BAC6-ACFE-8C352293DBEB}"/>
              </a:ext>
            </a:extLst>
          </p:cNvPr>
          <p:cNvSpPr/>
          <p:nvPr/>
        </p:nvSpPr>
        <p:spPr>
          <a:xfrm>
            <a:off x="9491581" y="311667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5" name="燕尾形 18434">
            <a:extLst>
              <a:ext uri="{FF2B5EF4-FFF2-40B4-BE49-F238E27FC236}">
                <a16:creationId xmlns:a16="http://schemas.microsoft.com/office/drawing/2014/main" id="{144DF112-75AC-D5FD-CB1E-EB2A53D0278D}"/>
              </a:ext>
            </a:extLst>
          </p:cNvPr>
          <p:cNvSpPr/>
          <p:nvPr/>
        </p:nvSpPr>
        <p:spPr>
          <a:xfrm rot="7226330">
            <a:off x="9639907" y="366144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7" name="燕尾形 18436">
            <a:extLst>
              <a:ext uri="{FF2B5EF4-FFF2-40B4-BE49-F238E27FC236}">
                <a16:creationId xmlns:a16="http://schemas.microsoft.com/office/drawing/2014/main" id="{4097CC9B-D630-E15F-7CFF-652DCB524452}"/>
              </a:ext>
            </a:extLst>
          </p:cNvPr>
          <p:cNvSpPr/>
          <p:nvPr/>
        </p:nvSpPr>
        <p:spPr>
          <a:xfrm rot="3600000">
            <a:off x="10572653" y="36612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39" name="燕尾形 18438">
            <a:extLst>
              <a:ext uri="{FF2B5EF4-FFF2-40B4-BE49-F238E27FC236}">
                <a16:creationId xmlns:a16="http://schemas.microsoft.com/office/drawing/2014/main" id="{FAFC56A3-2623-341E-3533-94F33853F116}"/>
              </a:ext>
            </a:extLst>
          </p:cNvPr>
          <p:cNvSpPr/>
          <p:nvPr/>
        </p:nvSpPr>
        <p:spPr>
          <a:xfrm rot="5400000">
            <a:off x="5473173" y="368829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3" name="燕尾形 18442">
            <a:extLst>
              <a:ext uri="{FF2B5EF4-FFF2-40B4-BE49-F238E27FC236}">
                <a16:creationId xmlns:a16="http://schemas.microsoft.com/office/drawing/2014/main" id="{65681DEC-3C14-2768-D4A6-7BAE9D2B7EE8}"/>
              </a:ext>
            </a:extLst>
          </p:cNvPr>
          <p:cNvSpPr/>
          <p:nvPr/>
        </p:nvSpPr>
        <p:spPr>
          <a:xfrm rot="5400000">
            <a:off x="5473173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5" name="燕尾形 18444">
            <a:extLst>
              <a:ext uri="{FF2B5EF4-FFF2-40B4-BE49-F238E27FC236}">
                <a16:creationId xmlns:a16="http://schemas.microsoft.com/office/drawing/2014/main" id="{7BD6C527-7EDE-3827-B6C4-B1A43E24EA91}"/>
              </a:ext>
            </a:extLst>
          </p:cNvPr>
          <p:cNvSpPr/>
          <p:nvPr/>
        </p:nvSpPr>
        <p:spPr>
          <a:xfrm rot="5400000">
            <a:off x="9427430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6" name="燕尾形 18445">
            <a:extLst>
              <a:ext uri="{FF2B5EF4-FFF2-40B4-BE49-F238E27FC236}">
                <a16:creationId xmlns:a16="http://schemas.microsoft.com/office/drawing/2014/main" id="{96093ECA-B167-AF11-4BCD-08E46F8E7906}"/>
              </a:ext>
            </a:extLst>
          </p:cNvPr>
          <p:cNvSpPr/>
          <p:nvPr/>
        </p:nvSpPr>
        <p:spPr>
          <a:xfrm rot="5400000">
            <a:off x="10869654" y="4730294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7" name="Picture 14" descr="Cute Llama">
            <a:extLst>
              <a:ext uri="{FF2B5EF4-FFF2-40B4-BE49-F238E27FC236}">
                <a16:creationId xmlns:a16="http://schemas.microsoft.com/office/drawing/2014/main" id="{A739B15F-E101-77BA-08B9-BA30FEA0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15" y="1516366"/>
            <a:ext cx="546171" cy="5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图片 18447">
            <a:extLst>
              <a:ext uri="{FF2B5EF4-FFF2-40B4-BE49-F238E27FC236}">
                <a16:creationId xmlns:a16="http://schemas.microsoft.com/office/drawing/2014/main" id="{DDD8BCCC-AB29-C891-7849-CB23A541404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7220" y="1521809"/>
            <a:ext cx="1507388" cy="512717"/>
          </a:xfrm>
          <a:prstGeom prst="rect">
            <a:avLst/>
          </a:prstGeom>
        </p:spPr>
      </p:pic>
      <p:sp>
        <p:nvSpPr>
          <p:cNvPr id="35" name="折角形 34">
            <a:extLst>
              <a:ext uri="{FF2B5EF4-FFF2-40B4-BE49-F238E27FC236}">
                <a16:creationId xmlns:a16="http://schemas.microsoft.com/office/drawing/2014/main" id="{26C4C260-3908-871D-F61A-00A28CA55D17}"/>
              </a:ext>
            </a:extLst>
          </p:cNvPr>
          <p:cNvSpPr/>
          <p:nvPr/>
        </p:nvSpPr>
        <p:spPr>
          <a:xfrm rot="10800000">
            <a:off x="4457488" y="5084556"/>
            <a:ext cx="760917" cy="957405"/>
          </a:xfrm>
          <a:prstGeom prst="foldedCorner">
            <a:avLst>
              <a:gd name="adj" fmla="val 3102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1F4E808-B69F-4931-919A-F49DF13592B4}"/>
              </a:ext>
            </a:extLst>
          </p:cNvPr>
          <p:cNvGrpSpPr/>
          <p:nvPr/>
        </p:nvGrpSpPr>
        <p:grpSpPr>
          <a:xfrm>
            <a:off x="4525373" y="5429483"/>
            <a:ext cx="635864" cy="532839"/>
            <a:chOff x="6096000" y="4799427"/>
            <a:chExt cx="1508664" cy="126422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0B53BAD-6BD2-F17B-881E-B2DC040B3721}"/>
                </a:ext>
              </a:extLst>
            </p:cNvPr>
            <p:cNvSpPr/>
            <p:nvPr/>
          </p:nvSpPr>
          <p:spPr>
            <a:xfrm>
              <a:off x="6172200" y="5196335"/>
              <a:ext cx="1321904" cy="767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0" descr="Binary code icon set computer software 01 binary data vector symbol |  Premium Vector">
              <a:extLst>
                <a:ext uri="{FF2B5EF4-FFF2-40B4-BE49-F238E27FC236}">
                  <a16:creationId xmlns:a16="http://schemas.microsoft.com/office/drawing/2014/main" id="{8899111A-6B5D-6065-22A7-139A84963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799427"/>
              <a:ext cx="1508664" cy="126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B27E76DC-CCF9-417B-8ACF-21B1459CA618}"/>
              </a:ext>
            </a:extLst>
          </p:cNvPr>
          <p:cNvSpPr txBox="1"/>
          <p:nvPr/>
        </p:nvSpPr>
        <p:spPr>
          <a:xfrm>
            <a:off x="5368710" y="5333564"/>
            <a:ext cx="137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8441" name="Picture 8" descr="齿轮和箭头图标轮齿輪和箭头矢量图标颜色平坦孤立| Premium矢量">
            <a:extLst>
              <a:ext uri="{FF2B5EF4-FFF2-40B4-BE49-F238E27FC236}">
                <a16:creationId xmlns:a16="http://schemas.microsoft.com/office/drawing/2014/main" id="{9F8E619F-FAF4-E4B8-CFFA-0DEF31DD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871" y="5246025"/>
            <a:ext cx="760918" cy="76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2BEE07-0AAC-4334-7C28-576EC72436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E4C424-C463-EB4F-9F89-5E32978665FA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585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APS-Compiler’s Task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34ECFBE-E0C1-2741-F8B4-9BC8AC57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APS compiler takes application C code and ISAXs’ CADL as inputs, to generate a binary utilizing given ISAXs.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14A270-10DA-CD79-E18A-58FCA05D30C7}"/>
              </a:ext>
            </a:extLst>
          </p:cNvPr>
          <p:cNvSpPr/>
          <p:nvPr/>
        </p:nvSpPr>
        <p:spPr>
          <a:xfrm>
            <a:off x="5184680" y="2522210"/>
            <a:ext cx="1557157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Matching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569BBE-147E-2187-4EBC-417826D1907A}"/>
              </a:ext>
            </a:extLst>
          </p:cNvPr>
          <p:cNvSpPr/>
          <p:nvPr/>
        </p:nvSpPr>
        <p:spPr>
          <a:xfrm>
            <a:off x="6855183" y="2132856"/>
            <a:ext cx="5145473" cy="2520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#[opcode(7'b0101011)]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#[funct7(7'b0110001)]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rtype vgemv3d_vv(rs1:u5,rs2:u5,rd:u5){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addr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u32 = 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irf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[rs1];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let out_addr: u32 = _irf[rs2];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matrix[0+:] = _burst_read[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addr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+: 16];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_irf[rd] =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56FFB5-0988-C7C3-90C4-FADA3D840B23}"/>
              </a:ext>
            </a:extLst>
          </p:cNvPr>
          <p:cNvSpPr/>
          <p:nvPr/>
        </p:nvSpPr>
        <p:spPr>
          <a:xfrm>
            <a:off x="10231264" y="4058778"/>
            <a:ext cx="16840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 CADL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54BC9D-0220-54BE-DB3F-E432DD000F2D}"/>
              </a:ext>
            </a:extLst>
          </p:cNvPr>
          <p:cNvSpPr/>
          <p:nvPr/>
        </p:nvSpPr>
        <p:spPr>
          <a:xfrm>
            <a:off x="5400893" y="4795648"/>
            <a:ext cx="4903208" cy="1332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800001a8 &lt;gemv&gt;: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800001a8:  62b5752b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.insn  4, 0x62b5752b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800001ac:  00000513          li	a0,0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800001b0:  00008067          ret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3C3CDD-38DB-CA6E-BE8F-673462790FD4}"/>
              </a:ext>
            </a:extLst>
          </p:cNvPr>
          <p:cNvSpPr/>
          <p:nvPr/>
        </p:nvSpPr>
        <p:spPr>
          <a:xfrm>
            <a:off x="552740" y="5482393"/>
            <a:ext cx="3575531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Retargetable Compiling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068F4D-4A4C-AFCE-04CB-29648418C7F5}"/>
              </a:ext>
            </a:extLst>
          </p:cNvPr>
          <p:cNvSpPr/>
          <p:nvPr/>
        </p:nvSpPr>
        <p:spPr>
          <a:xfrm>
            <a:off x="8599161" y="4724510"/>
            <a:ext cx="2564613" cy="46166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Newly added ISAXs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右箭头 5">
            <a:extLst>
              <a:ext uri="{FF2B5EF4-FFF2-40B4-BE49-F238E27FC236}">
                <a16:creationId xmlns:a16="http://schemas.microsoft.com/office/drawing/2014/main" id="{C4288551-0508-787E-4111-D276A46B2400}"/>
              </a:ext>
            </a:extLst>
          </p:cNvPr>
          <p:cNvSpPr/>
          <p:nvPr/>
        </p:nvSpPr>
        <p:spPr>
          <a:xfrm flipV="1">
            <a:off x="4071411" y="4959173"/>
            <a:ext cx="1296144" cy="895860"/>
          </a:xfrm>
          <a:prstGeom prst="ben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D0C37F-AECD-2D83-98BB-1D79DC4CD426}"/>
              </a:ext>
            </a:extLst>
          </p:cNvPr>
          <p:cNvSpPr/>
          <p:nvPr/>
        </p:nvSpPr>
        <p:spPr>
          <a:xfrm>
            <a:off x="841105" y="2132855"/>
            <a:ext cx="4287088" cy="3198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1DE9BD-CE0E-D59C-2E58-D85AFF58B3CA}"/>
              </a:ext>
            </a:extLst>
          </p:cNvPr>
          <p:cNvSpPr/>
          <p:nvPr/>
        </p:nvSpPr>
        <p:spPr>
          <a:xfrm>
            <a:off x="3254783" y="4772470"/>
            <a:ext cx="1831207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 C code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32D097-0C40-798F-4655-737E9B8C3758}"/>
              </a:ext>
            </a:extLst>
          </p:cNvPr>
          <p:cNvSpPr/>
          <p:nvPr/>
        </p:nvSpPr>
        <p:spPr>
          <a:xfrm>
            <a:off x="952215" y="2783820"/>
            <a:ext cx="3847641" cy="1077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97450B-EFD3-E907-02B0-420A1BCCB5E6}"/>
              </a:ext>
            </a:extLst>
          </p:cNvPr>
          <p:cNvSpPr/>
          <p:nvPr/>
        </p:nvSpPr>
        <p:spPr>
          <a:xfrm>
            <a:off x="952215" y="2193130"/>
            <a:ext cx="4232837" cy="305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#include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&lt;stdint.h&gt;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#include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&lt;stdio.h&gt;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uint8_t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gemv(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int32_t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*array1,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int32_t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*array2)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 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main(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void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  gemv(input_data, output_data);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softmax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(...);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7" name="燕尾形箭头 6">
            <a:extLst>
              <a:ext uri="{FF2B5EF4-FFF2-40B4-BE49-F238E27FC236}">
                <a16:creationId xmlns:a16="http://schemas.microsoft.com/office/drawing/2014/main" id="{CA71513D-9D5B-6DF6-30DB-A13AE29A0BA0}"/>
              </a:ext>
            </a:extLst>
          </p:cNvPr>
          <p:cNvSpPr/>
          <p:nvPr/>
        </p:nvSpPr>
        <p:spPr>
          <a:xfrm rot="10800000">
            <a:off x="4685022" y="2877172"/>
            <a:ext cx="2088232" cy="720080"/>
          </a:xfrm>
          <a:prstGeom prst="notched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F1797071-5034-ADA8-B386-CD890166D8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EAC114E-8773-CD4F-86E0-79E340B52A7C}" type="datetime1">
              <a:rPr lang="zh-CN" altLang="en-US" smtClean="0"/>
              <a:t>2026/1/19</a:t>
            </a:fld>
            <a:endParaRPr lang="en-US" altLang="zh-CN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4CA0D42B-610F-E844-4910-247ADCBD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53AD-2A29-AA3C-C8C9-BA5D0B08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Manual Intrinsic Insertion</a:t>
            </a:r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5787959-938B-1C3B-144B-A7FFCF44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conventional ways, programmers call ISAX by using intrinsic explicitly in the source code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B9B93-0E3E-4D80-8255-B6CFEA86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325D6-B1E8-A32C-D687-CF216A6CCCE3}"/>
              </a:ext>
            </a:extLst>
          </p:cNvPr>
          <p:cNvSpPr/>
          <p:nvPr/>
        </p:nvSpPr>
        <p:spPr>
          <a:xfrm>
            <a:off x="2889617" y="2175788"/>
            <a:ext cx="6801657" cy="62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asm volatile 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".insn r 0x0B, 0, 0x3, %0, %1, %2”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"=r"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(rd) 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"r"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(rs1),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"r"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(rs2))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0408AC-0B26-C6C8-52D2-2BD39A55A243}"/>
              </a:ext>
            </a:extLst>
          </p:cNvPr>
          <p:cNvSpPr/>
          <p:nvPr/>
        </p:nvSpPr>
        <p:spPr>
          <a:xfrm>
            <a:off x="1057242" y="3702155"/>
            <a:ext cx="504056" cy="5040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D39D17-07EB-4E70-5085-1005B683AFD6}"/>
              </a:ext>
            </a:extLst>
          </p:cNvPr>
          <p:cNvSpPr/>
          <p:nvPr/>
        </p:nvSpPr>
        <p:spPr>
          <a:xfrm>
            <a:off x="1613288" y="3702155"/>
            <a:ext cx="504056" cy="5040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52D0AC-0C8D-62B4-397B-C839779EDB27}"/>
              </a:ext>
            </a:extLst>
          </p:cNvPr>
          <p:cNvSpPr/>
          <p:nvPr/>
        </p:nvSpPr>
        <p:spPr>
          <a:xfrm>
            <a:off x="893208" y="3414123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8CD7B8-0C2D-EB17-8FC4-59610A214123}"/>
              </a:ext>
            </a:extLst>
          </p:cNvPr>
          <p:cNvSpPr/>
          <p:nvPr/>
        </p:nvSpPr>
        <p:spPr>
          <a:xfrm>
            <a:off x="1449254" y="3414123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CD3209-BC7A-7078-B82A-7533782F82F3}"/>
              </a:ext>
            </a:extLst>
          </p:cNvPr>
          <p:cNvSpPr/>
          <p:nvPr/>
        </p:nvSpPr>
        <p:spPr>
          <a:xfrm>
            <a:off x="3428423" y="3702155"/>
            <a:ext cx="504056" cy="5040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1BF86A-D217-8091-A58E-040B34295A37}"/>
              </a:ext>
            </a:extLst>
          </p:cNvPr>
          <p:cNvSpPr/>
          <p:nvPr/>
        </p:nvSpPr>
        <p:spPr>
          <a:xfrm>
            <a:off x="3984469" y="3702155"/>
            <a:ext cx="504056" cy="5040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E6A6C64-E177-BD8D-4E75-0B5BABCFEA97}"/>
              </a:ext>
            </a:extLst>
          </p:cNvPr>
          <p:cNvSpPr/>
          <p:nvPr/>
        </p:nvSpPr>
        <p:spPr>
          <a:xfrm>
            <a:off x="3264389" y="3414123"/>
            <a:ext cx="504056" cy="5040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C7B130B-CF2F-37B9-216C-6B57B6026EE4}"/>
              </a:ext>
            </a:extLst>
          </p:cNvPr>
          <p:cNvSpPr/>
          <p:nvPr/>
        </p:nvSpPr>
        <p:spPr>
          <a:xfrm>
            <a:off x="3820435" y="3414123"/>
            <a:ext cx="504056" cy="50405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6BEC7D4-C4D7-F839-31DD-F5443F32EBE1}"/>
              </a:ext>
            </a:extLst>
          </p:cNvPr>
          <p:cNvSpPr/>
          <p:nvPr/>
        </p:nvSpPr>
        <p:spPr>
          <a:xfrm>
            <a:off x="5780385" y="3702155"/>
            <a:ext cx="504056" cy="5040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9E81FE3-F1BF-1113-CD38-A851DBEF4F3C}"/>
              </a:ext>
            </a:extLst>
          </p:cNvPr>
          <p:cNvSpPr/>
          <p:nvPr/>
        </p:nvSpPr>
        <p:spPr>
          <a:xfrm>
            <a:off x="6336431" y="3702155"/>
            <a:ext cx="504056" cy="5040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DDD246-AE8C-A11E-F64E-110B72821EAA}"/>
              </a:ext>
            </a:extLst>
          </p:cNvPr>
          <p:cNvSpPr/>
          <p:nvPr/>
        </p:nvSpPr>
        <p:spPr>
          <a:xfrm>
            <a:off x="5616351" y="3414123"/>
            <a:ext cx="504056" cy="50405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C8C1495-6696-AE82-3AA6-BB3DBA16FB4E}"/>
              </a:ext>
            </a:extLst>
          </p:cNvPr>
          <p:cNvSpPr/>
          <p:nvPr/>
        </p:nvSpPr>
        <p:spPr>
          <a:xfrm>
            <a:off x="6172397" y="3414123"/>
            <a:ext cx="504056" cy="50405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0D50D9-2612-0C66-C3A8-71F0BABC6B5C}"/>
              </a:ext>
            </a:extLst>
          </p:cNvPr>
          <p:cNvSpPr/>
          <p:nvPr/>
        </p:nvSpPr>
        <p:spPr>
          <a:xfrm>
            <a:off x="1036582" y="2906433"/>
            <a:ext cx="8051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D0E75FA-F474-319C-7B7E-8799573FD3DA}"/>
              </a:ext>
            </a:extLst>
          </p:cNvPr>
          <p:cNvSpPr/>
          <p:nvPr/>
        </p:nvSpPr>
        <p:spPr>
          <a:xfrm>
            <a:off x="3325384" y="2901357"/>
            <a:ext cx="8588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6919F6-2DB1-4D40-3EDC-D00FC838F763}"/>
              </a:ext>
            </a:extLst>
          </p:cNvPr>
          <p:cNvSpPr/>
          <p:nvPr/>
        </p:nvSpPr>
        <p:spPr>
          <a:xfrm>
            <a:off x="5219477" y="2898065"/>
            <a:ext cx="19071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Code Variants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4AF0E01-7F8A-BFFD-0E3A-25B7BF918E38}"/>
                  </a:ext>
                </a:extLst>
              </p:cNvPr>
              <p:cNvSpPr/>
              <p:nvPr/>
            </p:nvSpPr>
            <p:spPr>
              <a:xfrm>
                <a:off x="2274215" y="3299142"/>
                <a:ext cx="83708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5400" b="0" i="1" u="none" strike="noStrike" kern="1200" cap="none" spc="0" normalizeH="0" baseline="0" noProof="0" smtClean="0">
                          <a:ln w="0"/>
                          <a:solidFill>
                            <a:prstClr val="black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4AF0E01-7F8A-BFFD-0E3A-25B7BF918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215" y="3299142"/>
                <a:ext cx="837089" cy="923330"/>
              </a:xfrm>
              <a:prstGeom prst="rect">
                <a:avLst/>
              </a:prstGeom>
              <a:blipFill>
                <a:blip r:embed="rId3"/>
                <a:stretch>
                  <a:fillRect l="-15152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101E0025-98FF-DC46-49D5-730D23F0217D}"/>
              </a:ext>
            </a:extLst>
          </p:cNvPr>
          <p:cNvSpPr/>
          <p:nvPr/>
        </p:nvSpPr>
        <p:spPr>
          <a:xfrm>
            <a:off x="8243392" y="3298412"/>
            <a:ext cx="237917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Enormous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Design Space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99006F6-2339-13AE-1B67-08597B0E6DFE}"/>
              </a:ext>
            </a:extLst>
          </p:cNvPr>
          <p:cNvSpPr/>
          <p:nvPr/>
        </p:nvSpPr>
        <p:spPr>
          <a:xfrm>
            <a:off x="861176" y="4376653"/>
            <a:ext cx="1400244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Transformer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040CF8E3-8919-1247-1451-1655D12C8CA2}"/>
              </a:ext>
            </a:extLst>
          </p:cNvPr>
          <p:cNvSpPr/>
          <p:nvPr/>
        </p:nvSpPr>
        <p:spPr>
          <a:xfrm>
            <a:off x="854752" y="4972759"/>
            <a:ext cx="1400244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CNN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B0EA505-8A6B-5520-09A3-310C81D68DDA}"/>
              </a:ext>
            </a:extLst>
          </p:cNvPr>
          <p:cNvSpPr/>
          <p:nvPr/>
        </p:nvSpPr>
        <p:spPr>
          <a:xfrm>
            <a:off x="854752" y="5589240"/>
            <a:ext cx="1400244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GNN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037321C-2852-F8D1-8E19-8BD6C4EDE3FB}"/>
              </a:ext>
            </a:extLst>
          </p:cNvPr>
          <p:cNvSpPr/>
          <p:nvPr/>
        </p:nvSpPr>
        <p:spPr>
          <a:xfrm>
            <a:off x="3284347" y="4376653"/>
            <a:ext cx="1400244" cy="50405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8F082DA-6332-CCD0-0384-E5C5BC2D0672}"/>
              </a:ext>
            </a:extLst>
          </p:cNvPr>
          <p:cNvSpPr/>
          <p:nvPr/>
        </p:nvSpPr>
        <p:spPr>
          <a:xfrm>
            <a:off x="3277923" y="4972759"/>
            <a:ext cx="1400244" cy="50405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GEMM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CA3E247-8B37-4E89-9ACF-3421E3756A11}"/>
              </a:ext>
            </a:extLst>
          </p:cNvPr>
          <p:cNvSpPr/>
          <p:nvPr/>
        </p:nvSpPr>
        <p:spPr>
          <a:xfrm>
            <a:off x="3277923" y="5589240"/>
            <a:ext cx="1400244" cy="50405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DECOMP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783655A-9CBC-5B68-C406-8A0878AD54B1}"/>
              </a:ext>
            </a:extLst>
          </p:cNvPr>
          <p:cNvSpPr/>
          <p:nvPr/>
        </p:nvSpPr>
        <p:spPr>
          <a:xfrm>
            <a:off x="5617621" y="4376653"/>
            <a:ext cx="1500282" cy="50405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Kernel Fusion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93BE7886-AA59-ACCB-571F-78420B148E8B}"/>
              </a:ext>
            </a:extLst>
          </p:cNvPr>
          <p:cNvSpPr/>
          <p:nvPr/>
        </p:nvSpPr>
        <p:spPr>
          <a:xfrm>
            <a:off x="5542401" y="4972759"/>
            <a:ext cx="1650722" cy="50405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Algebra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Transformation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F85E5C3-00F3-1788-8BD4-4D50763E081A}"/>
              </a:ext>
            </a:extLst>
          </p:cNvPr>
          <p:cNvSpPr/>
          <p:nvPr/>
        </p:nvSpPr>
        <p:spPr>
          <a:xfrm>
            <a:off x="5667640" y="5589240"/>
            <a:ext cx="1400244" cy="50405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Scheduling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5DE065B-8534-E7B8-BCC5-1391FDA0E5FB}"/>
              </a:ext>
            </a:extLst>
          </p:cNvPr>
          <p:cNvSpPr/>
          <p:nvPr/>
        </p:nvSpPr>
        <p:spPr>
          <a:xfrm>
            <a:off x="8098099" y="4704236"/>
            <a:ext cx="2942857" cy="14219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Manual intrinsic</a:t>
            </a:r>
            <a:br>
              <a:rPr kumimoji="0" lang="en-US" altLang="zh-CN" sz="32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insertion</a:t>
            </a:r>
            <a:br>
              <a:rPr kumimoji="0" lang="en-US" altLang="zh-CN" sz="32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does not scale!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C44303-89AF-A3B5-272D-07DD7544CB37}"/>
                  </a:ext>
                </a:extLst>
              </p:cNvPr>
              <p:cNvSpPr/>
              <p:nvPr/>
            </p:nvSpPr>
            <p:spPr>
              <a:xfrm>
                <a:off x="4742625" y="3299142"/>
                <a:ext cx="837089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5400" b="0" i="1" u="none" strike="noStrike" kern="1200" cap="none" spc="0" normalizeH="0" baseline="0" noProof="0" smtClean="0">
                          <a:ln w="0"/>
                          <a:solidFill>
                            <a:prstClr val="black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×</m:t>
                      </m:r>
                    </m:oMath>
                  </m:oMathPara>
                </a14:m>
                <a:endParaRPr kumimoji="0" lang="zh-CN" alt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C44303-89AF-A3B5-272D-07DD7544C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625" y="3299142"/>
                <a:ext cx="837089" cy="923330"/>
              </a:xfrm>
              <a:prstGeom prst="rect">
                <a:avLst/>
              </a:prstGeom>
              <a:blipFill>
                <a:blip r:embed="rId4"/>
                <a:stretch>
                  <a:fillRect l="-13433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A01CAE9-79FF-759F-EBBE-D0F812BA4F7F}"/>
                  </a:ext>
                </a:extLst>
              </p:cNvPr>
              <p:cNvSpPr/>
              <p:nvPr/>
            </p:nvSpPr>
            <p:spPr>
              <a:xfrm>
                <a:off x="7181903" y="3299142"/>
                <a:ext cx="85953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5400" b="0" i="1" u="none" strike="noStrike" kern="1200" cap="none" spc="0" normalizeH="0" baseline="0" noProof="0" smtClean="0">
                          <a:ln w="0"/>
                          <a:solidFill>
                            <a:prstClr val="black"/>
                          </a:solidFill>
                          <a:effectLst>
                            <a:outerShdw blurRad="38100" dist="1905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zh-CN" altLang="en-US" sz="54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A01CAE9-79FF-759F-EBBE-D0F812BA4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03" y="3299142"/>
                <a:ext cx="859530" cy="923330"/>
              </a:xfrm>
              <a:prstGeom prst="rect">
                <a:avLst/>
              </a:prstGeom>
              <a:blipFill>
                <a:blip r:embed="rId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B1687316-9397-9BA9-19F5-44B17D504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D2B1E1-6376-4045-A1FB-225241FF5E0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8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5649E0C8-E366-4B78-2F84-70D34BA31403}"/>
              </a:ext>
            </a:extLst>
          </p:cNvPr>
          <p:cNvSpPr/>
          <p:nvPr/>
        </p:nvSpPr>
        <p:spPr>
          <a:xfrm>
            <a:off x="1121805" y="1092354"/>
            <a:ext cx="9948390" cy="1272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697EC5-855B-E279-8112-87670F07516D}"/>
              </a:ext>
            </a:extLst>
          </p:cNvPr>
          <p:cNvSpPr/>
          <p:nvPr/>
        </p:nvSpPr>
        <p:spPr>
          <a:xfrm>
            <a:off x="4854028" y="2605187"/>
            <a:ext cx="5883525" cy="1728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86FFE8-B60F-1EE2-4A16-84ECD015E77B}"/>
              </a:ext>
            </a:extLst>
          </p:cNvPr>
          <p:cNvSpPr/>
          <p:nvPr/>
        </p:nvSpPr>
        <p:spPr>
          <a:xfrm>
            <a:off x="4854028" y="4551530"/>
            <a:ext cx="5883526" cy="15382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853AD-2A29-AA3C-C8C9-BA5D0B08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Pattern Matching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B9B93-0E3E-4D80-8255-B6CFEA86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26407CF-4BCB-496A-804B-4DC384CEF803}"/>
              </a:ext>
            </a:extLst>
          </p:cNvPr>
          <p:cNvSpPr txBox="1">
            <a:spLocks/>
          </p:cNvSpPr>
          <p:nvPr/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: 折角 2">
            <a:extLst>
              <a:ext uri="{FF2B5EF4-FFF2-40B4-BE49-F238E27FC236}">
                <a16:creationId xmlns:a16="http://schemas.microsoft.com/office/drawing/2014/main" id="{DBF48A63-E2F7-D10E-AF55-9998D6AFCEC3}"/>
              </a:ext>
            </a:extLst>
          </p:cNvPr>
          <p:cNvSpPr/>
          <p:nvPr/>
        </p:nvSpPr>
        <p:spPr>
          <a:xfrm>
            <a:off x="1492445" y="3348104"/>
            <a:ext cx="2800403" cy="172819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acc+=a[i&lt;&lt;2+j]*b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yield acc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store acc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449BE-F9D4-4217-EF07-844133A0E114}"/>
              </a:ext>
            </a:extLst>
          </p:cNvPr>
          <p:cNvSpPr/>
          <p:nvPr/>
        </p:nvSpPr>
        <p:spPr>
          <a:xfrm>
            <a:off x="2572537" y="5095280"/>
            <a:ext cx="8312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515CD02-7BAD-5EE4-93DF-C8521ADCADB3}"/>
              </a:ext>
            </a:extLst>
          </p:cNvPr>
          <p:cNvSpPr/>
          <p:nvPr/>
        </p:nvSpPr>
        <p:spPr>
          <a:xfrm>
            <a:off x="5377817" y="4733969"/>
            <a:ext cx="2676489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Control Flow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B7DBA31-A7A6-6F90-99EB-14C51340F4AB}"/>
              </a:ext>
            </a:extLst>
          </p:cNvPr>
          <p:cNvSpPr/>
          <p:nvPr/>
        </p:nvSpPr>
        <p:spPr>
          <a:xfrm>
            <a:off x="5377818" y="5169118"/>
            <a:ext cx="2676488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Computation Pattern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E23C2B5-35AF-3F05-778E-E0712F014C26}"/>
              </a:ext>
            </a:extLst>
          </p:cNvPr>
          <p:cNvSpPr/>
          <p:nvPr/>
        </p:nvSpPr>
        <p:spPr>
          <a:xfrm>
            <a:off x="5380467" y="5604267"/>
            <a:ext cx="2676488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Side-effects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343926-DE5F-FB0B-710B-0C6ACAD056EA}"/>
              </a:ext>
            </a:extLst>
          </p:cNvPr>
          <p:cNvSpPr/>
          <p:nvPr/>
        </p:nvSpPr>
        <p:spPr>
          <a:xfrm>
            <a:off x="8254164" y="4818659"/>
            <a:ext cx="208823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Complex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structures!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74BADF5-6281-EAE5-6F43-7892DD310A86}"/>
              </a:ext>
            </a:extLst>
          </p:cNvPr>
          <p:cNvSpPr/>
          <p:nvPr/>
        </p:nvSpPr>
        <p:spPr>
          <a:xfrm>
            <a:off x="5154253" y="2791827"/>
            <a:ext cx="1685834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a[i&lt;&lt;2+j]*b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3AE380A5-C9B3-6A96-602F-DFE80E1EDEDA}"/>
              </a:ext>
            </a:extLst>
          </p:cNvPr>
          <p:cNvSpPr/>
          <p:nvPr/>
        </p:nvSpPr>
        <p:spPr>
          <a:xfrm>
            <a:off x="7274043" y="2787485"/>
            <a:ext cx="1564785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65D7AEA-B639-034D-238B-23EC01C35AF1}"/>
              </a:ext>
            </a:extLst>
          </p:cNvPr>
          <p:cNvSpPr/>
          <p:nvPr/>
        </p:nvSpPr>
        <p:spPr>
          <a:xfrm>
            <a:off x="7274042" y="3232120"/>
            <a:ext cx="1564785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split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649A9DD-8BCD-2F8C-84B9-3554C4C369EE}"/>
              </a:ext>
            </a:extLst>
          </p:cNvPr>
          <p:cNvSpPr/>
          <p:nvPr/>
        </p:nvSpPr>
        <p:spPr>
          <a:xfrm>
            <a:off x="7272135" y="3689842"/>
            <a:ext cx="1564784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reorder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FB3F19C-3CB3-F67B-15F9-7B822FC0D858}"/>
              </a:ext>
            </a:extLst>
          </p:cNvPr>
          <p:cNvSpPr/>
          <p:nvPr/>
        </p:nvSpPr>
        <p:spPr>
          <a:xfrm>
            <a:off x="5154253" y="3232120"/>
            <a:ext cx="1685834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a[j+i&lt;&lt;2]*b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891E2A2A-1E5A-440E-3EBA-74831AF7ADA4}"/>
              </a:ext>
            </a:extLst>
          </p:cNvPr>
          <p:cNvSpPr/>
          <p:nvPr/>
        </p:nvSpPr>
        <p:spPr>
          <a:xfrm>
            <a:off x="5154253" y="3685654"/>
            <a:ext cx="1685834" cy="360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a[i*4+j]*b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B2FA379-C794-5E7C-4884-E46274854D55}"/>
              </a:ext>
            </a:extLst>
          </p:cNvPr>
          <p:cNvSpPr/>
          <p:nvPr/>
        </p:nvSpPr>
        <p:spPr>
          <a:xfrm>
            <a:off x="8863305" y="2931748"/>
            <a:ext cx="177404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Too much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variants!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8FF3FC-B2FF-FA5B-D2DD-86F5C506FC84}"/>
              </a:ext>
            </a:extLst>
          </p:cNvPr>
          <p:cNvSpPr txBox="1"/>
          <p:nvPr/>
        </p:nvSpPr>
        <p:spPr>
          <a:xfrm>
            <a:off x="5646153" y="3907993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9C79309-C5DB-0A38-357C-7DDD37115E0C}"/>
              </a:ext>
            </a:extLst>
          </p:cNvPr>
          <p:cNvSpPr/>
          <p:nvPr/>
        </p:nvSpPr>
        <p:spPr>
          <a:xfrm>
            <a:off x="1893184" y="1189577"/>
            <a:ext cx="2317513" cy="10409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Traditional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Pattern Matcher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7484933B-DBA4-BAF4-79A8-FD0655682508}"/>
              </a:ext>
            </a:extLst>
          </p:cNvPr>
          <p:cNvSpPr txBox="1"/>
          <p:nvPr/>
        </p:nvSpPr>
        <p:spPr>
          <a:xfrm>
            <a:off x="4378536" y="1249773"/>
            <a:ext cx="6359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Syntactic matching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Brittle under control-flow variations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44C6AF0-0C86-593D-2B22-5F06163CA2A3}"/>
              </a:ext>
            </a:extLst>
          </p:cNvPr>
          <p:cNvSpPr/>
          <p:nvPr/>
        </p:nvSpPr>
        <p:spPr>
          <a:xfrm>
            <a:off x="2716156" y="2506188"/>
            <a:ext cx="553601" cy="66537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298A39-42E5-2A8E-97C8-AF5E388151B7}"/>
              </a:ext>
            </a:extLst>
          </p:cNvPr>
          <p:cNvSpPr/>
          <p:nvPr/>
        </p:nvSpPr>
        <p:spPr>
          <a:xfrm>
            <a:off x="1326721" y="2456398"/>
            <a:ext cx="1359218" cy="7903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Hard to </a:t>
            </a:r>
            <a:b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match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srgbClr val="8064A2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燕尾形 18434">
            <a:extLst>
              <a:ext uri="{FF2B5EF4-FFF2-40B4-BE49-F238E27FC236}">
                <a16:creationId xmlns:a16="http://schemas.microsoft.com/office/drawing/2014/main" id="{FD9769E9-0D6E-35ED-385C-29B8F8F5E611}"/>
              </a:ext>
            </a:extLst>
          </p:cNvPr>
          <p:cNvSpPr/>
          <p:nvPr/>
        </p:nvSpPr>
        <p:spPr>
          <a:xfrm rot="927816">
            <a:off x="4418188" y="5395500"/>
            <a:ext cx="278883" cy="237179"/>
          </a:xfrm>
          <a:prstGeom prst="chevron">
            <a:avLst>
              <a:gd name="adj" fmla="val 460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燕尾形 18434">
            <a:extLst>
              <a:ext uri="{FF2B5EF4-FFF2-40B4-BE49-F238E27FC236}">
                <a16:creationId xmlns:a16="http://schemas.microsoft.com/office/drawing/2014/main" id="{9B960692-3F4A-DA65-B381-C7A9E6B0F2A1}"/>
              </a:ext>
            </a:extLst>
          </p:cNvPr>
          <p:cNvSpPr/>
          <p:nvPr/>
        </p:nvSpPr>
        <p:spPr>
          <a:xfrm rot="20635964">
            <a:off x="4420102" y="3445892"/>
            <a:ext cx="278883" cy="237179"/>
          </a:xfrm>
          <a:prstGeom prst="chevron">
            <a:avLst>
              <a:gd name="adj" fmla="val 4608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58EAF0-E132-7925-9752-E10EE53BDB8D}"/>
              </a:ext>
            </a:extLst>
          </p:cNvPr>
          <p:cNvSpPr txBox="1"/>
          <p:nvPr/>
        </p:nvSpPr>
        <p:spPr>
          <a:xfrm>
            <a:off x="7724983" y="3907993"/>
            <a:ext cx="42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日期占位符 20">
            <a:extLst>
              <a:ext uri="{FF2B5EF4-FFF2-40B4-BE49-F238E27FC236}">
                <a16:creationId xmlns:a16="http://schemas.microsoft.com/office/drawing/2014/main" id="{A3CE47B5-C31F-BA8E-642D-4865947D66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D0AF19-AFEA-7840-85BF-334EAA55BFE1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758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B14C7-B981-605A-8285-89CF3750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414DB-6376-F554-8F96-2A1D921DD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dirty="0"/>
              <a:t>HDL and Instruction Finding</a:t>
            </a:r>
            <a:endParaRPr kumimoji="1" lang="zh-CN" altLang="en-US" sz="40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7F7F2D-2B8F-340E-6D22-AF9700DF1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/>
              <a:t>Speaker: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Youwei</a:t>
            </a:r>
            <a:r>
              <a:rPr kumimoji="1" lang="en-US" altLang="zh-CN" sz="2800" dirty="0"/>
              <a:t> Xiao</a:t>
            </a:r>
          </a:p>
          <a:p>
            <a:r>
              <a:rPr kumimoji="1" lang="zh-CN" altLang="en-US" sz="2800" dirty="0"/>
              <a:t>                肖有为</a:t>
            </a:r>
          </a:p>
        </p:txBody>
      </p:sp>
    </p:spTree>
    <p:extLst>
      <p:ext uri="{BB962C8B-B14F-4D97-AF65-F5344CB8AC3E}">
        <p14:creationId xmlns:p14="http://schemas.microsoft.com/office/powerpoint/2010/main" val="148692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BEBDA-FA65-1C7F-99D0-D2A5F60D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D6B288D3-7435-F644-9EC9-AA5D493E80EB}"/>
              </a:ext>
            </a:extLst>
          </p:cNvPr>
          <p:cNvSpPr/>
          <p:nvPr/>
        </p:nvSpPr>
        <p:spPr>
          <a:xfrm>
            <a:off x="3595152" y="3801230"/>
            <a:ext cx="8136904" cy="2220058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47E769E-F9D1-990A-BA78-557418518D0D}"/>
              </a:ext>
            </a:extLst>
          </p:cNvPr>
          <p:cNvSpPr/>
          <p:nvPr/>
        </p:nvSpPr>
        <p:spPr>
          <a:xfrm>
            <a:off x="672945" y="4149080"/>
            <a:ext cx="2156425" cy="136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EC18148-444F-26D9-8D47-25836C38B232}"/>
              </a:ext>
            </a:extLst>
          </p:cNvPr>
          <p:cNvSpPr/>
          <p:nvPr/>
        </p:nvSpPr>
        <p:spPr>
          <a:xfrm>
            <a:off x="695400" y="1957117"/>
            <a:ext cx="2156425" cy="136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07C956-484C-9FD3-80AF-8A830FE97AC0}"/>
              </a:ext>
            </a:extLst>
          </p:cNvPr>
          <p:cNvSpPr/>
          <p:nvPr/>
        </p:nvSpPr>
        <p:spPr>
          <a:xfrm>
            <a:off x="3595152" y="1736812"/>
            <a:ext cx="8136904" cy="1944216"/>
          </a:xfrm>
          <a:prstGeom prst="rect">
            <a:avLst/>
          </a:prstGeom>
          <a:noFill/>
          <a:ln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0F31C8B-D7AA-7E4C-6D17-8A64CCEA1804}"/>
              </a:ext>
            </a:extLst>
          </p:cNvPr>
          <p:cNvSpPr/>
          <p:nvPr/>
        </p:nvSpPr>
        <p:spPr>
          <a:xfrm>
            <a:off x="3791744" y="2899798"/>
            <a:ext cx="681796" cy="661761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98E9A-40F0-7B35-374B-AF0F9B91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Solution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594E7-EDCF-97BD-AEF7-66D60C7F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E2C587B-1933-A753-4486-5946C435C678}"/>
              </a:ext>
            </a:extLst>
          </p:cNvPr>
          <p:cNvSpPr txBox="1">
            <a:spLocks/>
          </p:cNvSpPr>
          <p:nvPr/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59D08F7-A01B-5311-2DEF-89149A0A03BA}"/>
              </a:ext>
            </a:extLst>
          </p:cNvPr>
          <p:cNvSpPr/>
          <p:nvPr/>
        </p:nvSpPr>
        <p:spPr>
          <a:xfrm>
            <a:off x="7117527" y="4149080"/>
            <a:ext cx="2096592" cy="7682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 i=0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for j=0 to 4: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66F3E6B-B828-BAE1-A2D8-6738721432E1}"/>
              </a:ext>
            </a:extLst>
          </p:cNvPr>
          <p:cNvSpPr/>
          <p:nvPr/>
        </p:nvSpPr>
        <p:spPr>
          <a:xfrm>
            <a:off x="7331140" y="5061211"/>
            <a:ext cx="1655287" cy="768281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acc+=...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yield acc</a:t>
            </a: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84DC3BB-F210-C9ED-ADD3-4C51F1E3E31F}"/>
              </a:ext>
            </a:extLst>
          </p:cNvPr>
          <p:cNvSpPr/>
          <p:nvPr/>
        </p:nvSpPr>
        <p:spPr>
          <a:xfrm>
            <a:off x="6744833" y="4244626"/>
            <a:ext cx="277543" cy="1536115"/>
          </a:xfrm>
          <a:prstGeom prst="leftBrace">
            <a:avLst>
              <a:gd name="adj1" fmla="val 36355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C164F9-DECC-411F-931D-17DB4522A710}"/>
              </a:ext>
            </a:extLst>
          </p:cNvPr>
          <p:cNvSpPr/>
          <p:nvPr/>
        </p:nvSpPr>
        <p:spPr>
          <a:xfrm>
            <a:off x="9214119" y="4368713"/>
            <a:ext cx="247673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Skeleton-</a:t>
            </a: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components</a:t>
            </a: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match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D1A3611-8111-60A0-2AA8-6A47D0C93728}"/>
              </a:ext>
            </a:extLst>
          </p:cNvPr>
          <p:cNvSpPr/>
          <p:nvPr/>
        </p:nvSpPr>
        <p:spPr>
          <a:xfrm>
            <a:off x="3845400" y="2936360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F4757B7-91F1-9CB8-C405-ACFA11341DEE}"/>
              </a:ext>
            </a:extLst>
          </p:cNvPr>
          <p:cNvSpPr/>
          <p:nvPr/>
        </p:nvSpPr>
        <p:spPr>
          <a:xfrm>
            <a:off x="4759236" y="2923800"/>
            <a:ext cx="643512" cy="64872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C4AB4775-40C5-0B6E-5BF8-DCD1B89559B6}"/>
              </a:ext>
            </a:extLst>
          </p:cNvPr>
          <p:cNvSpPr/>
          <p:nvPr/>
        </p:nvSpPr>
        <p:spPr>
          <a:xfrm>
            <a:off x="4792960" y="2949397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2FD4B52E-ACE0-FDB1-0F1C-E19190DF9838}"/>
              </a:ext>
            </a:extLst>
          </p:cNvPr>
          <p:cNvSpPr/>
          <p:nvPr/>
        </p:nvSpPr>
        <p:spPr>
          <a:xfrm>
            <a:off x="5720304" y="2887507"/>
            <a:ext cx="670152" cy="661761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98819618-2565-455C-972B-508D2D67FCF2}"/>
              </a:ext>
            </a:extLst>
          </p:cNvPr>
          <p:cNvSpPr/>
          <p:nvPr/>
        </p:nvSpPr>
        <p:spPr>
          <a:xfrm>
            <a:off x="5767536" y="2923800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E53A411-F69A-6C13-18BA-D1413EFC20F0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132642" y="2634672"/>
            <a:ext cx="451190" cy="265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3EE38AC-1797-D559-CFF9-A643480CBFFE}"/>
              </a:ext>
            </a:extLst>
          </p:cNvPr>
          <p:cNvCxnSpPr>
            <a:cxnSpLocks/>
            <a:stCxn id="56" idx="2"/>
            <a:endCxn id="42" idx="0"/>
          </p:cNvCxnSpPr>
          <p:nvPr/>
        </p:nvCxnSpPr>
        <p:spPr>
          <a:xfrm>
            <a:off x="4621989" y="2636350"/>
            <a:ext cx="459003" cy="287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13CF574-BBF3-E12A-B160-8808D4C3BFB0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 flipH="1">
            <a:off x="5080992" y="2634672"/>
            <a:ext cx="288032" cy="289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6D85DFE-91FD-AA35-5101-2790092B4B94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591944" y="2634672"/>
            <a:ext cx="463436" cy="252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38">
            <a:extLst>
              <a:ext uri="{FF2B5EF4-FFF2-40B4-BE49-F238E27FC236}">
                <a16:creationId xmlns:a16="http://schemas.microsoft.com/office/drawing/2014/main" id="{CC8478AA-AB5D-701B-B89F-C7838A72DD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361" y="1957117"/>
            <a:ext cx="970263" cy="1039343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328E7320-CC4F-218A-5FD4-B873F0465A1D}"/>
              </a:ext>
            </a:extLst>
          </p:cNvPr>
          <p:cNvSpPr/>
          <p:nvPr/>
        </p:nvSpPr>
        <p:spPr>
          <a:xfrm>
            <a:off x="6914962" y="3068468"/>
            <a:ext cx="22607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scadia Code ExtraLight" panose="020B0609020000020004" pitchFamily="49" charset="0"/>
                <a:cs typeface="Arial" panose="020B0604020202020204" pitchFamily="34" charset="0"/>
              </a:rPr>
              <a:t>--affine-loop-unroll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99B18D2-35FA-518F-DAD0-AAB3CDD40330}"/>
              </a:ext>
            </a:extLst>
          </p:cNvPr>
          <p:cNvSpPr/>
          <p:nvPr/>
        </p:nvSpPr>
        <p:spPr>
          <a:xfrm>
            <a:off x="6341824" y="2090585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+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2939D57-2C14-DBCC-D39F-312FD9B9C716}"/>
              </a:ext>
            </a:extLst>
          </p:cNvPr>
          <p:cNvSpPr txBox="1"/>
          <p:nvPr/>
        </p:nvSpPr>
        <p:spPr>
          <a:xfrm>
            <a:off x="7902624" y="2105363"/>
            <a:ext cx="1365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Arial" panose="020B0604020202020204" pitchFamily="34" charset="0"/>
                <a:ea typeface="Cascadia Code SemiBold" panose="020B0609020000020004" pitchFamily="49" charset="0"/>
                <a:cs typeface="Arial" panose="020B0604020202020204" pitchFamily="34" charset="0"/>
              </a:rPr>
              <a:t>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Arial" panose="020B0604020202020204" pitchFamily="34" charset="0"/>
                <a:ea typeface="Cascadia Code SemiBold" panose="020B0609020000020004" pitchFamily="49" charset="0"/>
                <a:cs typeface="Arial" panose="020B0604020202020204" pitchFamily="34" charset="0"/>
              </a:rPr>
              <a:t>Passes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E92CE0E-8794-A0D6-9785-BB6771180BEE}"/>
              </a:ext>
            </a:extLst>
          </p:cNvPr>
          <p:cNvSpPr/>
          <p:nvPr/>
        </p:nvSpPr>
        <p:spPr>
          <a:xfrm>
            <a:off x="9214119" y="2020624"/>
            <a:ext cx="247673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E-graph+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Hybrid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rewriting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879E5659-20D7-B3DF-B673-6BE035AFA0DD}"/>
              </a:ext>
            </a:extLst>
          </p:cNvPr>
          <p:cNvSpPr/>
          <p:nvPr/>
        </p:nvSpPr>
        <p:spPr>
          <a:xfrm>
            <a:off x="2952446" y="2557289"/>
            <a:ext cx="484958" cy="31472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6B01A7F9-E4DF-7E61-285A-4514F67988B6}"/>
              </a:ext>
            </a:extLst>
          </p:cNvPr>
          <p:cNvSpPr/>
          <p:nvPr/>
        </p:nvSpPr>
        <p:spPr>
          <a:xfrm>
            <a:off x="2918200" y="4754704"/>
            <a:ext cx="484958" cy="31472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88D4EF-3657-F036-0F5A-95F855C3A478}"/>
              </a:ext>
            </a:extLst>
          </p:cNvPr>
          <p:cNvSpPr/>
          <p:nvPr/>
        </p:nvSpPr>
        <p:spPr>
          <a:xfrm>
            <a:off x="776276" y="4271610"/>
            <a:ext cx="19992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Complex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structures!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444038-516B-ACCB-B410-133EE833D963}"/>
              </a:ext>
            </a:extLst>
          </p:cNvPr>
          <p:cNvSpPr/>
          <p:nvPr/>
        </p:nvSpPr>
        <p:spPr>
          <a:xfrm>
            <a:off x="750282" y="2141169"/>
            <a:ext cx="19992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Too much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variants!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5FBB44E-3CE5-9166-85A2-5BFCC1C7ACCD}"/>
              </a:ext>
            </a:extLst>
          </p:cNvPr>
          <p:cNvSpPr/>
          <p:nvPr/>
        </p:nvSpPr>
        <p:spPr>
          <a:xfrm>
            <a:off x="898701" y="1122055"/>
            <a:ext cx="17854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Challenges</a:t>
            </a:r>
            <a:endParaRPr kumimoji="0" lang="zh-CN" alt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5C948-E3B3-1CB6-B5A2-971F168AC31C}"/>
              </a:ext>
            </a:extLst>
          </p:cNvPr>
          <p:cNvSpPr/>
          <p:nvPr/>
        </p:nvSpPr>
        <p:spPr>
          <a:xfrm>
            <a:off x="5766382" y="1122055"/>
            <a:ext cx="38918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APS Compiler’s Solutions</a:t>
            </a:r>
            <a:endParaRPr kumimoji="0" lang="zh-CN" alt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: 折角 2">
            <a:extLst>
              <a:ext uri="{FF2B5EF4-FFF2-40B4-BE49-F238E27FC236}">
                <a16:creationId xmlns:a16="http://schemas.microsoft.com/office/drawing/2014/main" id="{3522F1DB-BB3B-3553-9551-6297A3253924}"/>
              </a:ext>
            </a:extLst>
          </p:cNvPr>
          <p:cNvSpPr/>
          <p:nvPr/>
        </p:nvSpPr>
        <p:spPr>
          <a:xfrm>
            <a:off x="3828490" y="4113384"/>
            <a:ext cx="2800403" cy="172819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for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for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j=0 to 4: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acc+=a[i&lt;&lt;2+j]*b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yield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store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acc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9C95212-5328-13E9-EB87-B421FB913B3B}"/>
              </a:ext>
            </a:extLst>
          </p:cNvPr>
          <p:cNvSpPr/>
          <p:nvPr/>
        </p:nvSpPr>
        <p:spPr>
          <a:xfrm>
            <a:off x="4257095" y="1955250"/>
            <a:ext cx="1463209" cy="758971"/>
          </a:xfrm>
          <a:prstGeom prst="round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F55FBE1-4662-8D6B-A91B-F0ED27DB33F9}"/>
              </a:ext>
            </a:extLst>
          </p:cNvPr>
          <p:cNvSpPr/>
          <p:nvPr/>
        </p:nvSpPr>
        <p:spPr>
          <a:xfrm>
            <a:off x="5080992" y="2034801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A8C645ED-3377-D61F-B547-A5E302BDA1E1}"/>
              </a:ext>
            </a:extLst>
          </p:cNvPr>
          <p:cNvSpPr/>
          <p:nvPr/>
        </p:nvSpPr>
        <p:spPr>
          <a:xfrm>
            <a:off x="4333957" y="2036479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65E12D-1070-C000-B663-F61055004F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02F2F1-8E11-9E47-939E-6E791C3E801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17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291D-7288-40D3-9FFF-BF4074F9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Introduction to E-graphs: Definitions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E1A807A-920C-3022-17D8-6232CD98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e-graph: A data structure that compactly represents a large set of equivalent expressions</a:t>
            </a:r>
          </a:p>
          <a:p>
            <a:pPr lvl="1"/>
            <a:r>
              <a:rPr lang="en-US" altLang="zh-CN" dirty="0"/>
              <a:t>e-node: A functional operator or a constant (e.g.,+,*,5).</a:t>
            </a:r>
          </a:p>
          <a:p>
            <a:pPr lvl="1"/>
            <a:r>
              <a:rPr lang="en-US" altLang="zh-CN" dirty="0"/>
              <a:t>e-class: A set of </a:t>
            </a:r>
            <a:r>
              <a:rPr lang="en-US" altLang="zh-CN" b="1" dirty="0"/>
              <a:t>e-nodes</a:t>
            </a:r>
            <a:r>
              <a:rPr lang="en-US" altLang="zh-CN" dirty="0"/>
              <a:t> that are mathematically or logically equivalent 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7D353-0979-41E9-A9CF-E572C397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766E9F7-3A28-A46A-40A1-F1BC97B93FD9}"/>
              </a:ext>
            </a:extLst>
          </p:cNvPr>
          <p:cNvSpPr/>
          <p:nvPr/>
        </p:nvSpPr>
        <p:spPr>
          <a:xfrm>
            <a:off x="9135150" y="5164680"/>
            <a:ext cx="576064" cy="458096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929A5A-6452-716A-0FD0-25AEC56784E8}"/>
              </a:ext>
            </a:extLst>
          </p:cNvPr>
          <p:cNvSpPr txBox="1"/>
          <p:nvPr/>
        </p:nvSpPr>
        <p:spPr>
          <a:xfrm>
            <a:off x="10012673" y="5226429"/>
            <a:ext cx="85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e-class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71F8DAA-2680-8E41-07AB-B87041AF5E7D}"/>
              </a:ext>
            </a:extLst>
          </p:cNvPr>
          <p:cNvSpPr/>
          <p:nvPr/>
        </p:nvSpPr>
        <p:spPr>
          <a:xfrm>
            <a:off x="9163254" y="4490559"/>
            <a:ext cx="511084" cy="4580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2B9419D-929A-787F-D24A-D40344569EA9}"/>
              </a:ext>
            </a:extLst>
          </p:cNvPr>
          <p:cNvSpPr txBox="1"/>
          <p:nvPr/>
        </p:nvSpPr>
        <p:spPr>
          <a:xfrm>
            <a:off x="9999246" y="45166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e-node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E7BCD6C-0853-513B-1322-9CDD34185414}"/>
              </a:ext>
            </a:extLst>
          </p:cNvPr>
          <p:cNvSpPr/>
          <p:nvPr/>
        </p:nvSpPr>
        <p:spPr>
          <a:xfrm>
            <a:off x="5927492" y="5085184"/>
            <a:ext cx="744572" cy="758217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208C459C-38A8-16F6-87A4-2AB2A29F2414}"/>
              </a:ext>
            </a:extLst>
          </p:cNvPr>
          <p:cNvSpPr/>
          <p:nvPr/>
        </p:nvSpPr>
        <p:spPr>
          <a:xfrm>
            <a:off x="6456040" y="4149080"/>
            <a:ext cx="1512168" cy="816899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5C75F3F5-190F-9999-DBB3-2DDFDF177154}"/>
              </a:ext>
            </a:extLst>
          </p:cNvPr>
          <p:cNvSpPr/>
          <p:nvPr/>
        </p:nvSpPr>
        <p:spPr>
          <a:xfrm>
            <a:off x="7241232" y="4254060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872242C-6D2D-71B1-69BD-7895F53AAA50}"/>
              </a:ext>
            </a:extLst>
          </p:cNvPr>
          <p:cNvSpPr/>
          <p:nvPr/>
        </p:nvSpPr>
        <p:spPr>
          <a:xfrm>
            <a:off x="6005640" y="5155619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D90AAB58-F878-A5EB-0D90-F19F844FB02C}"/>
              </a:ext>
            </a:extLst>
          </p:cNvPr>
          <p:cNvSpPr/>
          <p:nvPr/>
        </p:nvSpPr>
        <p:spPr>
          <a:xfrm>
            <a:off x="6866103" y="5085184"/>
            <a:ext cx="742065" cy="792090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1C30ADA-DAC5-5E49-C0CF-4CB01126AE73}"/>
              </a:ext>
            </a:extLst>
          </p:cNvPr>
          <p:cNvSpPr/>
          <p:nvPr/>
        </p:nvSpPr>
        <p:spPr>
          <a:xfrm>
            <a:off x="6953200" y="5168656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93A9F1A-25EF-544B-F194-2CCE8302B25B}"/>
              </a:ext>
            </a:extLst>
          </p:cNvPr>
          <p:cNvSpPr/>
          <p:nvPr/>
        </p:nvSpPr>
        <p:spPr>
          <a:xfrm>
            <a:off x="7824192" y="5119055"/>
            <a:ext cx="753825" cy="830225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F6906B0-0179-2CF6-7AD1-005784A5A0EA}"/>
              </a:ext>
            </a:extLst>
          </p:cNvPr>
          <p:cNvSpPr/>
          <p:nvPr/>
        </p:nvSpPr>
        <p:spPr>
          <a:xfrm>
            <a:off x="7927776" y="5215067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39C77B6-CE47-CBB1-D777-0EF9495AE278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299778" y="4820058"/>
            <a:ext cx="419802" cy="2651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9C056897-0702-3138-FEB3-D11FDCCAB519}"/>
              </a:ext>
            </a:extLst>
          </p:cNvPr>
          <p:cNvCxnSpPr>
            <a:cxnSpLocks/>
            <a:stCxn id="48" idx="2"/>
            <a:endCxn id="40" idx="0"/>
          </p:cNvCxnSpPr>
          <p:nvPr/>
        </p:nvCxnSpPr>
        <p:spPr>
          <a:xfrm>
            <a:off x="6874296" y="4855609"/>
            <a:ext cx="362840" cy="2295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07B88DD-D34C-E4EA-72E8-0B80E8DDE38B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flipH="1">
            <a:off x="7237136" y="4853931"/>
            <a:ext cx="292128" cy="231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3C596F2-EE71-C8E6-C609-2E1EA17E9397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690021" y="4853931"/>
            <a:ext cx="511084" cy="265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FB0350AF-14AD-0C62-A8B4-0BA74305368A}"/>
              </a:ext>
            </a:extLst>
          </p:cNvPr>
          <p:cNvSpPr/>
          <p:nvPr/>
        </p:nvSpPr>
        <p:spPr>
          <a:xfrm>
            <a:off x="6586264" y="4255738"/>
            <a:ext cx="576064" cy="5998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25B2AE-0668-45A9-F849-29BEE24A9E4C}"/>
              </a:ext>
            </a:extLst>
          </p:cNvPr>
          <p:cNvSpPr/>
          <p:nvPr/>
        </p:nvSpPr>
        <p:spPr>
          <a:xfrm>
            <a:off x="6639023" y="3429000"/>
            <a:ext cx="40851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C0504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e-node’s children are e-classes!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C0504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943EB6-4FAD-17F7-36D4-7720FB10CDC2}"/>
              </a:ext>
            </a:extLst>
          </p:cNvPr>
          <p:cNvSpPr/>
          <p:nvPr/>
        </p:nvSpPr>
        <p:spPr>
          <a:xfrm>
            <a:off x="1997329" y="4180374"/>
            <a:ext cx="20957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 x 2 ‘s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space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5C278417-1553-D7B1-779E-97BCBB5A2F98}"/>
              </a:ext>
            </a:extLst>
          </p:cNvPr>
          <p:cNvSpPr/>
          <p:nvPr/>
        </p:nvSpPr>
        <p:spPr>
          <a:xfrm>
            <a:off x="4820946" y="4393192"/>
            <a:ext cx="538892" cy="4450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5DF89D6-A324-8214-166F-D04685682505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927776" y="3890665"/>
            <a:ext cx="753825" cy="9632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27C44B-9A0A-AC27-38F1-17688A107C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E1C39D-3101-7048-B3E0-37FF7E3F6AF7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381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CBF75-8E97-B843-FBD0-D112E1EE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3C86E5F-445D-F69E-3AF4-382D80A64B5A}"/>
              </a:ext>
            </a:extLst>
          </p:cNvPr>
          <p:cNvSpPr/>
          <p:nvPr/>
        </p:nvSpPr>
        <p:spPr>
          <a:xfrm>
            <a:off x="6391937" y="3268050"/>
            <a:ext cx="5453139" cy="30021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320786-33D0-7E71-4FB6-2EF386A9A5F7}"/>
              </a:ext>
            </a:extLst>
          </p:cNvPr>
          <p:cNvSpPr/>
          <p:nvPr/>
        </p:nvSpPr>
        <p:spPr>
          <a:xfrm>
            <a:off x="767407" y="3284984"/>
            <a:ext cx="5411193" cy="29851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CA634-7060-EA4D-EC86-41426C59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Introduction to E-graphs: Operations</a:t>
            </a:r>
          </a:p>
        </p:txBody>
      </p:sp>
      <p:sp>
        <p:nvSpPr>
          <p:cNvPr id="34" name="内容占位符 33">
            <a:extLst>
              <a:ext uri="{FF2B5EF4-FFF2-40B4-BE49-F238E27FC236}">
                <a16:creationId xmlns:a16="http://schemas.microsoft.com/office/drawing/2014/main" id="{B660951D-4DB3-E677-544F-6B595943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Rewrite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e-matching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union (non-destructive)</a:t>
            </a:r>
          </a:p>
          <a:p>
            <a:pPr lvl="1"/>
            <a:r>
              <a:rPr lang="en-US" altLang="zh-CN" dirty="0"/>
              <a:t>e-matching: searching a pattern </a:t>
            </a:r>
          </a:p>
          <a:p>
            <a:pPr lvl="1"/>
            <a:r>
              <a:rPr lang="en-US" altLang="zh-CN" dirty="0"/>
              <a:t>union: merge two e-nodes into a single e-class</a:t>
            </a:r>
          </a:p>
          <a:p>
            <a:r>
              <a:rPr lang="en-US" altLang="zh-CN" dirty="0"/>
              <a:t>Extract: select the optimal candidate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9764E-28FD-999C-B081-C69FB4C5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DEF351-832D-A0FD-53B9-10C74ABC4622}"/>
              </a:ext>
            </a:extLst>
          </p:cNvPr>
          <p:cNvSpPr/>
          <p:nvPr/>
        </p:nvSpPr>
        <p:spPr>
          <a:xfrm>
            <a:off x="4395513" y="5630014"/>
            <a:ext cx="1149097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3DA896-C41B-820C-98DE-AE29D8F13946}"/>
              </a:ext>
            </a:extLst>
          </p:cNvPr>
          <p:cNvSpPr/>
          <p:nvPr/>
        </p:nvSpPr>
        <p:spPr>
          <a:xfrm>
            <a:off x="7813722" y="3654186"/>
            <a:ext cx="321700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8064A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8064A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961BA19-91E7-8003-7BF9-1504C095DD8D}"/>
              </a:ext>
            </a:extLst>
          </p:cNvPr>
          <p:cNvGrpSpPr/>
          <p:nvPr/>
        </p:nvGrpSpPr>
        <p:grpSpPr>
          <a:xfrm>
            <a:off x="952488" y="4826227"/>
            <a:ext cx="1943248" cy="1045355"/>
            <a:chOff x="2496568" y="4090867"/>
            <a:chExt cx="2598712" cy="1611409"/>
          </a:xfrm>
          <a:effectLst/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03B0021-CD56-A76F-B825-8E332D5A4604}"/>
                </a:ext>
              </a:extLst>
            </p:cNvPr>
            <p:cNvSpPr/>
            <p:nvPr/>
          </p:nvSpPr>
          <p:spPr>
            <a:xfrm>
              <a:off x="2496568" y="5029550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C0332472-80A7-52CC-1C4B-466CC39CB7EA}"/>
                </a:ext>
              </a:extLst>
            </p:cNvPr>
            <p:cNvSpPr/>
            <p:nvPr/>
          </p:nvSpPr>
          <p:spPr>
            <a:xfrm>
              <a:off x="3089116" y="4090867"/>
              <a:ext cx="1303040" cy="707520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AB36D3D-E45E-7D13-B199-EA6F17B7FEB1}"/>
                </a:ext>
              </a:extLst>
            </p:cNvPr>
            <p:cNvSpPr/>
            <p:nvPr/>
          </p:nvSpPr>
          <p:spPr>
            <a:xfrm>
              <a:off x="3785816" y="4164553"/>
              <a:ext cx="576064" cy="5998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&lt;&lt;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4EFDA7D-70FD-98F4-EB61-C4B1C9904ED8}"/>
                </a:ext>
              </a:extLst>
            </p:cNvPr>
            <p:cNvSpPr/>
            <p:nvPr/>
          </p:nvSpPr>
          <p:spPr>
            <a:xfrm>
              <a:off x="2550224" y="5066112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EE9F283-62A3-2892-C0DB-4353AC72C71B}"/>
                </a:ext>
              </a:extLst>
            </p:cNvPr>
            <p:cNvSpPr/>
            <p:nvPr/>
          </p:nvSpPr>
          <p:spPr>
            <a:xfrm>
              <a:off x="3464060" y="5053552"/>
              <a:ext cx="643512" cy="64872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788A5B4-45D2-CBBE-0C69-5C44DDDD4B53}"/>
                </a:ext>
              </a:extLst>
            </p:cNvPr>
            <p:cNvSpPr/>
            <p:nvPr/>
          </p:nvSpPr>
          <p:spPr>
            <a:xfrm>
              <a:off x="3497784" y="5079149"/>
              <a:ext cx="576064" cy="5998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6F1130F-2ED4-CD97-0D9C-8B58D6542D3A}"/>
                </a:ext>
              </a:extLst>
            </p:cNvPr>
            <p:cNvSpPr/>
            <p:nvPr/>
          </p:nvSpPr>
          <p:spPr>
            <a:xfrm>
              <a:off x="4425128" y="5017259"/>
              <a:ext cx="670152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AB88741B-2634-F818-05DB-1E4839758D19}"/>
                </a:ext>
              </a:extLst>
            </p:cNvPr>
            <p:cNvSpPr/>
            <p:nvPr/>
          </p:nvSpPr>
          <p:spPr>
            <a:xfrm>
              <a:off x="4472360" y="5053552"/>
              <a:ext cx="576064" cy="59987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6239DB17-58AF-ED54-ACAF-7D3EABF4D20B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2837466" y="4764424"/>
              <a:ext cx="451190" cy="2651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7A77C31D-58CB-92F3-2610-76C5AF10582A}"/>
                </a:ext>
              </a:extLst>
            </p:cNvPr>
            <p:cNvCxnSpPr>
              <a:cxnSpLocks/>
              <a:stCxn id="23" idx="2"/>
              <a:endCxn id="15" idx="0"/>
            </p:cNvCxnSpPr>
            <p:nvPr/>
          </p:nvCxnSpPr>
          <p:spPr>
            <a:xfrm>
              <a:off x="3418880" y="4766102"/>
              <a:ext cx="366936" cy="2874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E5F7B46B-9C6F-3C39-952E-C34E10748685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 flipH="1">
              <a:off x="3785816" y="4764424"/>
              <a:ext cx="288032" cy="2891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45381E31-AC36-5FA1-11FB-7DF676553E7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4296768" y="4764424"/>
              <a:ext cx="463436" cy="2528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6DF5D05-4E6F-5B87-AECE-5E6F30601DDD}"/>
                </a:ext>
              </a:extLst>
            </p:cNvPr>
            <p:cNvSpPr/>
            <p:nvPr/>
          </p:nvSpPr>
          <p:spPr>
            <a:xfrm>
              <a:off x="3130848" y="4166231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C4425C2-FADC-B55B-EEF8-21D093EE232A}"/>
              </a:ext>
            </a:extLst>
          </p:cNvPr>
          <p:cNvGrpSpPr/>
          <p:nvPr/>
        </p:nvGrpSpPr>
        <p:grpSpPr>
          <a:xfrm>
            <a:off x="1206386" y="3479687"/>
            <a:ext cx="1146866" cy="1007209"/>
            <a:chOff x="1464144" y="3410638"/>
            <a:chExt cx="1735469" cy="1562451"/>
          </a:xfrm>
          <a:effectLst/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E572D07-F08F-F3C8-C52F-A2E0163F6206}"/>
                </a:ext>
              </a:extLst>
            </p:cNvPr>
            <p:cNvSpPr/>
            <p:nvPr/>
          </p:nvSpPr>
          <p:spPr>
            <a:xfrm>
              <a:off x="1464144" y="4311328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BAB68275-A686-F7BD-8AE7-92D34F05F959}"/>
                </a:ext>
              </a:extLst>
            </p:cNvPr>
            <p:cNvSpPr/>
            <p:nvPr/>
          </p:nvSpPr>
          <p:spPr>
            <a:xfrm>
              <a:off x="1517800" y="4347890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2E0467EC-446C-BE67-533B-5905DEF8AEC2}"/>
                </a:ext>
              </a:extLst>
            </p:cNvPr>
            <p:cNvSpPr/>
            <p:nvPr/>
          </p:nvSpPr>
          <p:spPr>
            <a:xfrm>
              <a:off x="2517817" y="4293096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B2D1D420-C863-6EBF-2FE1-2CDCED8142C7}"/>
                </a:ext>
              </a:extLst>
            </p:cNvPr>
            <p:cNvSpPr/>
            <p:nvPr/>
          </p:nvSpPr>
          <p:spPr>
            <a:xfrm>
              <a:off x="2571473" y="4329658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E86B95A-1A39-60F9-7D27-27BBBC6E56B1}"/>
                </a:ext>
              </a:extLst>
            </p:cNvPr>
            <p:cNvSpPr/>
            <p:nvPr/>
          </p:nvSpPr>
          <p:spPr>
            <a:xfrm>
              <a:off x="2020256" y="3410638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15CBC1BC-4FFB-C3EC-7119-CD2E9CC7A64F}"/>
                </a:ext>
              </a:extLst>
            </p:cNvPr>
            <p:cNvSpPr/>
            <p:nvPr/>
          </p:nvSpPr>
          <p:spPr>
            <a:xfrm>
              <a:off x="2083968" y="3451007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02E3B92D-80D4-8EBF-CF19-CBB2C3E2F8EF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1805042" y="4027970"/>
              <a:ext cx="462501" cy="283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3A0130E-27CD-AC4A-2792-417878DCDDCB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2486838" y="4038733"/>
              <a:ext cx="371877" cy="2543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A17DDC93-2C8B-4298-397D-E001E233EEB8}"/>
              </a:ext>
            </a:extLst>
          </p:cNvPr>
          <p:cNvSpPr txBox="1"/>
          <p:nvPr/>
        </p:nvSpPr>
        <p:spPr>
          <a:xfrm>
            <a:off x="2605233" y="3496491"/>
            <a:ext cx="237829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rule : 2 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?a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?a &lt;&lt;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7C6046A-B2CD-58AA-F9BE-B7FC9E112A66}"/>
              </a:ext>
            </a:extLst>
          </p:cNvPr>
          <p:cNvGrpSpPr/>
          <p:nvPr/>
        </p:nvGrpSpPr>
        <p:grpSpPr>
          <a:xfrm>
            <a:off x="4592890" y="4282034"/>
            <a:ext cx="1146866" cy="1007209"/>
            <a:chOff x="1464144" y="3410638"/>
            <a:chExt cx="1735469" cy="1562451"/>
          </a:xfrm>
          <a:effectLst/>
        </p:grpSpPr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E7C9A13A-EF3E-3278-24F1-0C2511592158}"/>
                </a:ext>
              </a:extLst>
            </p:cNvPr>
            <p:cNvSpPr/>
            <p:nvPr/>
          </p:nvSpPr>
          <p:spPr>
            <a:xfrm>
              <a:off x="1464144" y="4311328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BA2EFDC3-A580-4A43-5764-167904A041C5}"/>
                </a:ext>
              </a:extLst>
            </p:cNvPr>
            <p:cNvSpPr/>
            <p:nvPr/>
          </p:nvSpPr>
          <p:spPr>
            <a:xfrm>
              <a:off x="1517800" y="4347890"/>
              <a:ext cx="576064" cy="599871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F92F93F7-848B-A263-524E-3A2D7912F675}"/>
                </a:ext>
              </a:extLst>
            </p:cNvPr>
            <p:cNvSpPr/>
            <p:nvPr/>
          </p:nvSpPr>
          <p:spPr>
            <a:xfrm>
              <a:off x="2517817" y="4293096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901705B7-3B7A-DFDE-02D1-011F0AB3E561}"/>
                </a:ext>
              </a:extLst>
            </p:cNvPr>
            <p:cNvSpPr/>
            <p:nvPr/>
          </p:nvSpPr>
          <p:spPr>
            <a:xfrm>
              <a:off x="2571473" y="4329658"/>
              <a:ext cx="576064" cy="599871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CABC9EF2-D012-086E-C914-1F2CAAA7946F}"/>
                </a:ext>
              </a:extLst>
            </p:cNvPr>
            <p:cNvSpPr/>
            <p:nvPr/>
          </p:nvSpPr>
          <p:spPr>
            <a:xfrm>
              <a:off x="2020256" y="3410638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61897C3D-FD0E-0861-67D7-3F59B406C53A}"/>
                </a:ext>
              </a:extLst>
            </p:cNvPr>
            <p:cNvSpPr/>
            <p:nvPr/>
          </p:nvSpPr>
          <p:spPr>
            <a:xfrm>
              <a:off x="2083968" y="3451007"/>
              <a:ext cx="576064" cy="599871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64B115F2-D384-5BA8-24B2-CBFB9A93FBC5}"/>
                </a:ext>
              </a:extLst>
            </p:cNvPr>
            <p:cNvCxnSpPr>
              <a:cxnSpLocks/>
              <a:stCxn id="112" idx="2"/>
              <a:endCxn id="89" idx="0"/>
            </p:cNvCxnSpPr>
            <p:nvPr/>
          </p:nvCxnSpPr>
          <p:spPr>
            <a:xfrm flipH="1">
              <a:off x="1805042" y="4050877"/>
              <a:ext cx="566958" cy="2604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0169E63F-6B4A-1226-4CA8-6D38AEE2D64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2486838" y="4038733"/>
              <a:ext cx="371877" cy="2543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0" name="连接符: 曲线 119">
            <a:extLst>
              <a:ext uri="{FF2B5EF4-FFF2-40B4-BE49-F238E27FC236}">
                <a16:creationId xmlns:a16="http://schemas.microsoft.com/office/drawing/2014/main" id="{739E1A63-6220-2257-D8D0-66199F64618C}"/>
              </a:ext>
            </a:extLst>
          </p:cNvPr>
          <p:cNvCxnSpPr/>
          <p:nvPr/>
        </p:nvCxnSpPr>
        <p:spPr>
          <a:xfrm>
            <a:off x="2394614" y="3884578"/>
            <a:ext cx="2373330" cy="400642"/>
          </a:xfrm>
          <a:prstGeom prst="curvedConnector3">
            <a:avLst>
              <a:gd name="adj1" fmla="val 51498"/>
            </a:avLst>
          </a:prstGeom>
          <a:ln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2FCC0D36-A555-6D1F-EAC4-1DB1DF4AB906}"/>
              </a:ext>
            </a:extLst>
          </p:cNvPr>
          <p:cNvSpPr/>
          <p:nvPr/>
        </p:nvSpPr>
        <p:spPr>
          <a:xfrm>
            <a:off x="2730010" y="4206908"/>
            <a:ext cx="1862880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0"/>
                <a:solidFill>
                  <a:srgbClr val="9BBB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e-matching: 2 x ?a</a:t>
            </a:r>
            <a:endParaRPr kumimoji="0" lang="zh-CN" altLang="en-US" sz="1600" b="0" i="0" u="none" strike="noStrike" kern="1200" cap="none" spc="0" normalizeH="0" baseline="0" noProof="0" dirty="0">
              <a:ln w="0"/>
              <a:solidFill>
                <a:srgbClr val="9BBB5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2" name="连接符: 曲线 121">
            <a:extLst>
              <a:ext uri="{FF2B5EF4-FFF2-40B4-BE49-F238E27FC236}">
                <a16:creationId xmlns:a16="http://schemas.microsoft.com/office/drawing/2014/main" id="{7B15E7BF-A2DB-9236-4889-F60069630441}"/>
              </a:ext>
            </a:extLst>
          </p:cNvPr>
          <p:cNvCxnSpPr/>
          <p:nvPr/>
        </p:nvCxnSpPr>
        <p:spPr>
          <a:xfrm rot="10800000" flipV="1">
            <a:off x="2535696" y="4938156"/>
            <a:ext cx="1944216" cy="270200"/>
          </a:xfrm>
          <a:prstGeom prst="curvedConnector3">
            <a:avLst/>
          </a:prstGeom>
          <a:ln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78B5B399-BB3B-D496-8EFA-F700D2ADC965}"/>
              </a:ext>
            </a:extLst>
          </p:cNvPr>
          <p:cNvSpPr/>
          <p:nvPr/>
        </p:nvSpPr>
        <p:spPr>
          <a:xfrm>
            <a:off x="2765468" y="5182116"/>
            <a:ext cx="1862880" cy="33855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union: ?a &lt;&lt; 1</a:t>
            </a:r>
            <a:endParaRPr kumimoji="0" lang="zh-CN" altLang="en-US" sz="16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AE0429B1-1C05-F006-5B5C-D3B50A2A2422}"/>
              </a:ext>
            </a:extLst>
          </p:cNvPr>
          <p:cNvGrpSpPr/>
          <p:nvPr/>
        </p:nvGrpSpPr>
        <p:grpSpPr>
          <a:xfrm>
            <a:off x="6708274" y="4112143"/>
            <a:ext cx="1871036" cy="1178317"/>
            <a:chOff x="6910587" y="3722930"/>
            <a:chExt cx="2598712" cy="1611409"/>
          </a:xfrm>
          <a:effectLst/>
        </p:grpSpPr>
        <p:sp>
          <p:nvSpPr>
            <p:cNvPr id="127" name="矩形: 圆角 126">
              <a:extLst>
                <a:ext uri="{FF2B5EF4-FFF2-40B4-BE49-F238E27FC236}">
                  <a16:creationId xmlns:a16="http://schemas.microsoft.com/office/drawing/2014/main" id="{BD3251C5-3168-73F6-54EB-8E018E910D26}"/>
                </a:ext>
              </a:extLst>
            </p:cNvPr>
            <p:cNvSpPr/>
            <p:nvPr/>
          </p:nvSpPr>
          <p:spPr>
            <a:xfrm>
              <a:off x="6910587" y="4661613"/>
              <a:ext cx="681796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矩形: 圆角 127">
              <a:extLst>
                <a:ext uri="{FF2B5EF4-FFF2-40B4-BE49-F238E27FC236}">
                  <a16:creationId xmlns:a16="http://schemas.microsoft.com/office/drawing/2014/main" id="{DD4BC234-09F0-F39D-1B37-B4ECA4B21EC1}"/>
                </a:ext>
              </a:extLst>
            </p:cNvPr>
            <p:cNvSpPr/>
            <p:nvPr/>
          </p:nvSpPr>
          <p:spPr>
            <a:xfrm>
              <a:off x="7503135" y="3722930"/>
              <a:ext cx="1303040" cy="707520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id="{223E11B3-EBC1-8D81-B4D8-F95E4A3DBE0D}"/>
                </a:ext>
              </a:extLst>
            </p:cNvPr>
            <p:cNvSpPr/>
            <p:nvPr/>
          </p:nvSpPr>
          <p:spPr>
            <a:xfrm>
              <a:off x="8199835" y="3796616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&lt;&lt;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8" name="矩形: 圆角 137">
              <a:extLst>
                <a:ext uri="{FF2B5EF4-FFF2-40B4-BE49-F238E27FC236}">
                  <a16:creationId xmlns:a16="http://schemas.microsoft.com/office/drawing/2014/main" id="{B990086B-36C5-FB4D-6FED-BF23246804E1}"/>
                </a:ext>
              </a:extLst>
            </p:cNvPr>
            <p:cNvSpPr/>
            <p:nvPr/>
          </p:nvSpPr>
          <p:spPr>
            <a:xfrm>
              <a:off x="6964243" y="4698175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9" name="矩形: 圆角 138">
              <a:extLst>
                <a:ext uri="{FF2B5EF4-FFF2-40B4-BE49-F238E27FC236}">
                  <a16:creationId xmlns:a16="http://schemas.microsoft.com/office/drawing/2014/main" id="{070387CC-F242-43BF-76E9-B97F2696E103}"/>
                </a:ext>
              </a:extLst>
            </p:cNvPr>
            <p:cNvSpPr/>
            <p:nvPr/>
          </p:nvSpPr>
          <p:spPr>
            <a:xfrm>
              <a:off x="7878079" y="4685615"/>
              <a:ext cx="643512" cy="64872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088B9FD0-4DF7-E145-A4D1-B9A8CB37CE02}"/>
                </a:ext>
              </a:extLst>
            </p:cNvPr>
            <p:cNvSpPr/>
            <p:nvPr/>
          </p:nvSpPr>
          <p:spPr>
            <a:xfrm>
              <a:off x="7911802" y="4711211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0A753686-0193-E7E5-6107-B54972C9E56D}"/>
                </a:ext>
              </a:extLst>
            </p:cNvPr>
            <p:cNvSpPr/>
            <p:nvPr/>
          </p:nvSpPr>
          <p:spPr>
            <a:xfrm>
              <a:off x="8839147" y="4649322"/>
              <a:ext cx="670152" cy="66176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72234883-2FAD-4729-528D-C4073974B1BA}"/>
                </a:ext>
              </a:extLst>
            </p:cNvPr>
            <p:cNvSpPr/>
            <p:nvPr/>
          </p:nvSpPr>
          <p:spPr>
            <a:xfrm>
              <a:off x="8886379" y="4685615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820B0CE6-69E9-C1E4-3A09-63B9C8A1F4FD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 flipH="1">
              <a:off x="7251485" y="4396487"/>
              <a:ext cx="451190" cy="2651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33EE2719-3AE4-C125-0043-99F6636BACFB}"/>
                </a:ext>
              </a:extLst>
            </p:cNvPr>
            <p:cNvCxnSpPr>
              <a:cxnSpLocks/>
              <a:stCxn id="147" idx="2"/>
              <a:endCxn id="139" idx="0"/>
            </p:cNvCxnSpPr>
            <p:nvPr/>
          </p:nvCxnSpPr>
          <p:spPr>
            <a:xfrm>
              <a:off x="7832899" y="4398165"/>
              <a:ext cx="366936" cy="28745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5027F1A0-D69A-9C76-D504-74773B65D95A}"/>
                </a:ext>
              </a:extLst>
            </p:cNvPr>
            <p:cNvCxnSpPr>
              <a:cxnSpLocks/>
              <a:stCxn id="131" idx="2"/>
              <a:endCxn id="139" idx="0"/>
            </p:cNvCxnSpPr>
            <p:nvPr/>
          </p:nvCxnSpPr>
          <p:spPr>
            <a:xfrm flipH="1">
              <a:off x="8199835" y="4396487"/>
              <a:ext cx="288032" cy="2891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42615777-57AB-4B69-EBE4-E0EE2A2EBF8C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8710787" y="4396487"/>
              <a:ext cx="463436" cy="2528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矩形: 圆角 146">
              <a:extLst>
                <a:ext uri="{FF2B5EF4-FFF2-40B4-BE49-F238E27FC236}">
                  <a16:creationId xmlns:a16="http://schemas.microsoft.com/office/drawing/2014/main" id="{8B89E929-94B6-190E-0D58-8C97D1432F3F}"/>
                </a:ext>
              </a:extLst>
            </p:cNvPr>
            <p:cNvSpPr/>
            <p:nvPr/>
          </p:nvSpPr>
          <p:spPr>
            <a:xfrm>
              <a:off x="7544867" y="3798294"/>
              <a:ext cx="576064" cy="59987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42A0DFA0-F3BB-27FB-D0B6-C6EA31B85A2A}"/>
              </a:ext>
            </a:extLst>
          </p:cNvPr>
          <p:cNvGrpSpPr/>
          <p:nvPr/>
        </p:nvGrpSpPr>
        <p:grpSpPr>
          <a:xfrm>
            <a:off x="10259198" y="4138332"/>
            <a:ext cx="1097979" cy="1164194"/>
            <a:chOff x="10254605" y="4005064"/>
            <a:chExt cx="1097979" cy="1164194"/>
          </a:xfrm>
          <a:effectLst/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5E794CDB-69F8-4D03-43A5-EA265BADC584}"/>
                </a:ext>
              </a:extLst>
            </p:cNvPr>
            <p:cNvSpPr/>
            <p:nvPr/>
          </p:nvSpPr>
          <p:spPr>
            <a:xfrm>
              <a:off x="10611371" y="4005064"/>
              <a:ext cx="414758" cy="4386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&lt;&lt;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0" name="矩形: 圆角 149">
              <a:extLst>
                <a:ext uri="{FF2B5EF4-FFF2-40B4-BE49-F238E27FC236}">
                  <a16:creationId xmlns:a16="http://schemas.microsoft.com/office/drawing/2014/main" id="{37761C52-53E3-0D36-B84E-8324FF5CC9C6}"/>
                </a:ext>
              </a:extLst>
            </p:cNvPr>
            <p:cNvSpPr/>
            <p:nvPr/>
          </p:nvSpPr>
          <p:spPr>
            <a:xfrm>
              <a:off x="10254605" y="4730612"/>
              <a:ext cx="414758" cy="4386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1" name="矩形: 圆角 150">
              <a:extLst>
                <a:ext uri="{FF2B5EF4-FFF2-40B4-BE49-F238E27FC236}">
                  <a16:creationId xmlns:a16="http://schemas.microsoft.com/office/drawing/2014/main" id="{5DA3C562-6F52-6EF7-67AE-84A309A259EE}"/>
                </a:ext>
              </a:extLst>
            </p:cNvPr>
            <p:cNvSpPr/>
            <p:nvPr/>
          </p:nvSpPr>
          <p:spPr>
            <a:xfrm>
              <a:off x="10937826" y="4701429"/>
              <a:ext cx="414758" cy="4386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58E6DF04-6B78-DA4F-D0ED-F5A2EABCE399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flipH="1">
              <a:off x="10461984" y="4442040"/>
              <a:ext cx="262506" cy="288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接箭头连接符 152">
              <a:extLst>
                <a:ext uri="{FF2B5EF4-FFF2-40B4-BE49-F238E27FC236}">
                  <a16:creationId xmlns:a16="http://schemas.microsoft.com/office/drawing/2014/main" id="{2008673E-03E9-8B2B-A158-8A039D0C5471}"/>
                </a:ext>
              </a:extLst>
            </p:cNvPr>
            <p:cNvCxnSpPr>
              <a:cxnSpLocks/>
              <a:endCxn id="151" idx="0"/>
            </p:cNvCxnSpPr>
            <p:nvPr/>
          </p:nvCxnSpPr>
          <p:spPr>
            <a:xfrm>
              <a:off x="10859295" y="4442040"/>
              <a:ext cx="285910" cy="2593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D3E644E7-A009-A12E-C726-EA04C6C9E0BB}"/>
              </a:ext>
            </a:extLst>
          </p:cNvPr>
          <p:cNvSpPr/>
          <p:nvPr/>
        </p:nvSpPr>
        <p:spPr>
          <a:xfrm>
            <a:off x="8898035" y="4461897"/>
            <a:ext cx="1127910" cy="41872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云形 156">
            <a:extLst>
              <a:ext uri="{FF2B5EF4-FFF2-40B4-BE49-F238E27FC236}">
                <a16:creationId xmlns:a16="http://schemas.microsoft.com/office/drawing/2014/main" id="{58623ACC-E88D-0D9D-AC5C-B23059C89C86}"/>
              </a:ext>
            </a:extLst>
          </p:cNvPr>
          <p:cNvSpPr/>
          <p:nvPr/>
        </p:nvSpPr>
        <p:spPr>
          <a:xfrm>
            <a:off x="7665262" y="5336666"/>
            <a:ext cx="3976141" cy="842922"/>
          </a:xfrm>
          <a:prstGeom prst="cloud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9DB081D-27F7-4B61-5F99-9E0C1E076D3E}"/>
              </a:ext>
            </a:extLst>
          </p:cNvPr>
          <p:cNvGrpSpPr/>
          <p:nvPr/>
        </p:nvGrpSpPr>
        <p:grpSpPr>
          <a:xfrm>
            <a:off x="9589417" y="5541197"/>
            <a:ext cx="1629345" cy="337865"/>
            <a:chOff x="9589417" y="5407929"/>
            <a:chExt cx="1629345" cy="337865"/>
          </a:xfrm>
          <a:effectLst/>
        </p:grpSpPr>
        <p:sp>
          <p:nvSpPr>
            <p:cNvPr id="159" name="矩形: 圆角 158">
              <a:extLst>
                <a:ext uri="{FF2B5EF4-FFF2-40B4-BE49-F238E27FC236}">
                  <a16:creationId xmlns:a16="http://schemas.microsoft.com/office/drawing/2014/main" id="{644E2907-6747-FFC7-9BB9-41762CCE0135}"/>
                </a:ext>
              </a:extLst>
            </p:cNvPr>
            <p:cNvSpPr/>
            <p:nvPr/>
          </p:nvSpPr>
          <p:spPr>
            <a:xfrm>
              <a:off x="9589417" y="5480888"/>
              <a:ext cx="784266" cy="2649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x: 100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2E04629B-9883-6C84-BA7E-6CEF496EF79F}"/>
                </a:ext>
              </a:extLst>
            </p:cNvPr>
            <p:cNvSpPr/>
            <p:nvPr/>
          </p:nvSpPr>
          <p:spPr>
            <a:xfrm>
              <a:off x="10509014" y="5407929"/>
              <a:ext cx="709748" cy="33786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&lt;&lt;: 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2" name="矩形 161">
            <a:extLst>
              <a:ext uri="{FF2B5EF4-FFF2-40B4-BE49-F238E27FC236}">
                <a16:creationId xmlns:a16="http://schemas.microsoft.com/office/drawing/2014/main" id="{84537A36-03A4-1718-E2AC-995341DA80D7}"/>
              </a:ext>
            </a:extLst>
          </p:cNvPr>
          <p:cNvSpPr/>
          <p:nvPr/>
        </p:nvSpPr>
        <p:spPr>
          <a:xfrm>
            <a:off x="8033798" y="5479296"/>
            <a:ext cx="1555619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cost model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燕尾形 18431">
            <a:extLst>
              <a:ext uri="{FF2B5EF4-FFF2-40B4-BE49-F238E27FC236}">
                <a16:creationId xmlns:a16="http://schemas.microsoft.com/office/drawing/2014/main" id="{54754B2C-C4B5-DDCB-2878-D25EB1D7A368}"/>
              </a:ext>
            </a:extLst>
          </p:cNvPr>
          <p:cNvSpPr/>
          <p:nvPr/>
        </p:nvSpPr>
        <p:spPr>
          <a:xfrm>
            <a:off x="8589967" y="4579045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燕尾形 18431">
            <a:extLst>
              <a:ext uri="{FF2B5EF4-FFF2-40B4-BE49-F238E27FC236}">
                <a16:creationId xmlns:a16="http://schemas.microsoft.com/office/drawing/2014/main" id="{399D7BCD-86FF-6B3D-8F9D-B1BCC78DC1FA}"/>
              </a:ext>
            </a:extLst>
          </p:cNvPr>
          <p:cNvSpPr/>
          <p:nvPr/>
        </p:nvSpPr>
        <p:spPr>
          <a:xfrm>
            <a:off x="10135438" y="458964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燕尾形 18431">
            <a:extLst>
              <a:ext uri="{FF2B5EF4-FFF2-40B4-BE49-F238E27FC236}">
                <a16:creationId xmlns:a16="http://schemas.microsoft.com/office/drawing/2014/main" id="{BE4E3CF6-1EB5-E2E7-E82E-4D3F3B1C7188}"/>
              </a:ext>
            </a:extLst>
          </p:cNvPr>
          <p:cNvSpPr/>
          <p:nvPr/>
        </p:nvSpPr>
        <p:spPr>
          <a:xfrm rot="16012278">
            <a:off x="9398524" y="5025277"/>
            <a:ext cx="187847" cy="165947"/>
          </a:xfrm>
          <a:prstGeom prst="chevron">
            <a:avLst>
              <a:gd name="adj" fmla="val 4608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日期占位符 35">
            <a:extLst>
              <a:ext uri="{FF2B5EF4-FFF2-40B4-BE49-F238E27FC236}">
                <a16:creationId xmlns:a16="http://schemas.microsoft.com/office/drawing/2014/main" id="{197CB580-E774-B3B7-5751-9018E1ED88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3CA6AD-FE0B-D64C-A199-08B661CC4887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042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CBF75-8E97-B843-FBD0-D112E1EE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391CBCF0-B4C0-2107-2A7E-4AC8102052A9}"/>
              </a:ext>
            </a:extLst>
          </p:cNvPr>
          <p:cNvSpPr/>
          <p:nvPr/>
        </p:nvSpPr>
        <p:spPr>
          <a:xfrm>
            <a:off x="1199456" y="2688669"/>
            <a:ext cx="10153128" cy="31886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CA634-7060-EA4D-EC86-41426C59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Introduction to E-graphs: Tools</a:t>
            </a:r>
          </a:p>
        </p:txBody>
      </p:sp>
      <p:sp>
        <p:nvSpPr>
          <p:cNvPr id="34" name="内容占位符 33">
            <a:extLst>
              <a:ext uri="{FF2B5EF4-FFF2-40B4-BE49-F238E27FC236}">
                <a16:creationId xmlns:a16="http://schemas.microsoft.com/office/drawing/2014/main" id="{B660951D-4DB3-E677-544F-6B595943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egglog:  </a:t>
            </a:r>
          </a:p>
          <a:p>
            <a:pPr lvl="1"/>
            <a:r>
              <a:rPr lang="en-US" altLang="zh-CN" dirty="0"/>
              <a:t>PLDI’23</a:t>
            </a:r>
          </a:p>
          <a:p>
            <a:pPr lvl="1"/>
            <a:r>
              <a:rPr lang="en-US" altLang="zh-CN" dirty="0"/>
              <a:t>Better Together: Unifying Datalog and Equality Saturation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9764E-28FD-999C-B081-C69FB4C5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F2EAE5-48DD-B2FE-9967-510BD9B02A09}"/>
              </a:ext>
            </a:extLst>
          </p:cNvPr>
          <p:cNvSpPr/>
          <p:nvPr/>
        </p:nvSpPr>
        <p:spPr>
          <a:xfrm>
            <a:off x="3673913" y="2616581"/>
            <a:ext cx="2053126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Type definition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25C754B-2EDE-E871-3CB3-923CD48F8D7E}"/>
              </a:ext>
            </a:extLst>
          </p:cNvPr>
          <p:cNvSpPr/>
          <p:nvPr/>
        </p:nvSpPr>
        <p:spPr>
          <a:xfrm>
            <a:off x="3595055" y="4551511"/>
            <a:ext cx="2212913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Expr declaration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BABAEF5-3704-6E6C-C213-E10CBACA1D88}"/>
              </a:ext>
            </a:extLst>
          </p:cNvPr>
          <p:cNvSpPr/>
          <p:nvPr/>
        </p:nvSpPr>
        <p:spPr>
          <a:xfrm>
            <a:off x="7897293" y="2688669"/>
            <a:ext cx="1831976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2584346-B345-73B8-D7A9-7AC3A4B168E1}"/>
              </a:ext>
            </a:extLst>
          </p:cNvPr>
          <p:cNvSpPr/>
          <p:nvPr/>
        </p:nvSpPr>
        <p:spPr>
          <a:xfrm>
            <a:off x="8216282" y="4719574"/>
            <a:ext cx="151471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Extraction 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C174969-0EC4-6130-F3E6-EBA854E05D58}"/>
              </a:ext>
            </a:extLst>
          </p:cNvPr>
          <p:cNvSpPr/>
          <p:nvPr/>
        </p:nvSpPr>
        <p:spPr>
          <a:xfrm>
            <a:off x="1951559" y="3821029"/>
            <a:ext cx="873957" cy="64633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BBB59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DSL</a:t>
            </a:r>
            <a:endParaRPr kumimoji="0" lang="zh-CN" altLang="en-US" sz="3600" b="0" i="0" u="none" strike="noStrike" kern="1200" cap="none" spc="0" normalizeH="0" baseline="0" noProof="0" dirty="0">
              <a:ln w="0"/>
              <a:solidFill>
                <a:srgbClr val="9BBB59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7D5E10-73DC-838B-8F18-4CE535ABA383}"/>
              </a:ext>
            </a:extLst>
          </p:cNvPr>
          <p:cNvSpPr/>
          <p:nvPr/>
        </p:nvSpPr>
        <p:spPr>
          <a:xfrm>
            <a:off x="3577619" y="3078246"/>
            <a:ext cx="2400635" cy="150702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datatype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(Num i64)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(Var String)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(Add Expr Expr)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 (Mul Expr Expr))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1EB2B6-4495-BDB9-8813-FC4F10A50E83}"/>
              </a:ext>
            </a:extLst>
          </p:cNvPr>
          <p:cNvSpPr/>
          <p:nvPr/>
        </p:nvSpPr>
        <p:spPr>
          <a:xfrm>
            <a:off x="3264962" y="5074581"/>
            <a:ext cx="3192397" cy="74128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pt-BR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let</a:t>
            </a:r>
            <a:r>
              <a:rPr kumimoji="0" lang="pt-BR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expr1 (Mul (Num 2) (Mul (Var "x") (Num 3)))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03C70E-A25E-D36D-0EEE-42E8B9280121}"/>
              </a:ext>
            </a:extLst>
          </p:cNvPr>
          <p:cNvSpPr/>
          <p:nvPr/>
        </p:nvSpPr>
        <p:spPr>
          <a:xfrm>
            <a:off x="7152496" y="3142007"/>
            <a:ext cx="3835737" cy="131241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rewrite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(Add x y) (Add y x))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rewrite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(Mul x y) (Mul y x))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rewrite</a:t>
            </a:r>
            <a:r>
              <a:rPr kumimoji="0" lang="es-E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(Mul x (Mul y z)) (Mul (Mul x y) z))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78D5FD8-06A4-CC6D-E0BF-558C02240C36}"/>
              </a:ext>
            </a:extLst>
          </p:cNvPr>
          <p:cNvSpPr/>
          <p:nvPr/>
        </p:nvSpPr>
        <p:spPr>
          <a:xfrm>
            <a:off x="7890833" y="5181239"/>
            <a:ext cx="2165607" cy="408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extract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expr1)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C0AC29-865D-867D-32C1-2B16766CA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A9FFB6-5D2B-7440-AD39-DB77E4ACCC7D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9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6B0F5C-C2B8-33E7-A634-7E6A0BFF41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90" y="1160755"/>
            <a:ext cx="2219323" cy="3461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3291D-7288-40D3-9FFF-BF4074F9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Egglog Demo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7D353-0979-41E9-A9CF-E572C397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C78698-7FF6-D0BF-722D-4F2584DF4080}"/>
              </a:ext>
            </a:extLst>
          </p:cNvPr>
          <p:cNvSpPr/>
          <p:nvPr/>
        </p:nvSpPr>
        <p:spPr>
          <a:xfrm>
            <a:off x="918027" y="4714995"/>
            <a:ext cx="14005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 here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5781A-4FC3-4ED5-62CB-37519DB0AB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426" y="1390464"/>
            <a:ext cx="3203937" cy="479715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75E4671-4457-637D-D528-1A245B1CBCDC}"/>
              </a:ext>
            </a:extLst>
          </p:cNvPr>
          <p:cNvSpPr/>
          <p:nvPr/>
        </p:nvSpPr>
        <p:spPr>
          <a:xfrm>
            <a:off x="8041704" y="1016414"/>
            <a:ext cx="14005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 here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5FEEBDF-CABD-31DA-B03B-C774345A76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931" y="1390464"/>
            <a:ext cx="3309769" cy="438041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A1C8C74-F5BD-8CDB-DB90-2457373A2840}"/>
              </a:ext>
            </a:extLst>
          </p:cNvPr>
          <p:cNvSpPr/>
          <p:nvPr/>
        </p:nvSpPr>
        <p:spPr>
          <a:xfrm>
            <a:off x="8457495" y="1522647"/>
            <a:ext cx="28446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ED3D58-EACE-5A19-E3BC-EBAFA9490B6D}"/>
              </a:ext>
            </a:extLst>
          </p:cNvPr>
          <p:cNvSpPr/>
          <p:nvPr/>
        </p:nvSpPr>
        <p:spPr>
          <a:xfrm>
            <a:off x="8457495" y="1932381"/>
            <a:ext cx="1872208" cy="344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AD54C0E-59E8-95A9-280C-5DDFDB4520BE}"/>
              </a:ext>
            </a:extLst>
          </p:cNvPr>
          <p:cNvSpPr/>
          <p:nvPr/>
        </p:nvSpPr>
        <p:spPr>
          <a:xfrm>
            <a:off x="8790469" y="2294737"/>
            <a:ext cx="28271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Exprs after extraction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2ABA903-1E6A-0784-2B5F-CF6C3F14D9BB}"/>
              </a:ext>
            </a:extLst>
          </p:cNvPr>
          <p:cNvSpPr/>
          <p:nvPr/>
        </p:nvSpPr>
        <p:spPr>
          <a:xfrm>
            <a:off x="8386930" y="3461031"/>
            <a:ext cx="3397701" cy="2354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3F37EA0-A34D-87B5-556D-0B92F929EA7B}"/>
              </a:ext>
            </a:extLst>
          </p:cNvPr>
          <p:cNvSpPr/>
          <p:nvPr/>
        </p:nvSpPr>
        <p:spPr>
          <a:xfrm>
            <a:off x="8705484" y="5763518"/>
            <a:ext cx="28271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E-Graphs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ACF2FE7-F849-3C2D-995E-EE7158EAAD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1251650"/>
            <a:ext cx="2699318" cy="41462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A4DEFD-8AA4-1591-ADA4-752C354C7BC6}"/>
              </a:ext>
            </a:extLst>
          </p:cNvPr>
          <p:cNvSpPr/>
          <p:nvPr/>
        </p:nvSpPr>
        <p:spPr>
          <a:xfrm>
            <a:off x="3919942" y="5375517"/>
            <a:ext cx="14005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Click here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46CBA47-68B6-84DE-2F13-33E775FF0E2C}"/>
              </a:ext>
            </a:extLst>
          </p:cNvPr>
          <p:cNvSpPr/>
          <p:nvPr/>
        </p:nvSpPr>
        <p:spPr>
          <a:xfrm>
            <a:off x="2911725" y="3068960"/>
            <a:ext cx="360040" cy="392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6723559-6F1E-E4C1-0741-59BA1DD0128A}"/>
              </a:ext>
            </a:extLst>
          </p:cNvPr>
          <p:cNvSpPr/>
          <p:nvPr/>
        </p:nvSpPr>
        <p:spPr>
          <a:xfrm>
            <a:off x="6224221" y="3128739"/>
            <a:ext cx="360040" cy="3920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4951B-875F-45A5-0F3D-B1BBD0B217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476C20-8B7F-FF45-B5E5-4E1768875FA4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66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D438-38EF-22A4-F681-6BFF5CB2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4E8E-BFE4-AEF4-CF3F-93DB1325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Egglog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3930DD-9B2A-7F82-DD6C-DBEFC0DD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53C0B4-2643-8C43-0790-5721692FA8B5}"/>
              </a:ext>
            </a:extLst>
          </p:cNvPr>
          <p:cNvSpPr/>
          <p:nvPr/>
        </p:nvSpPr>
        <p:spPr>
          <a:xfrm>
            <a:off x="1775520" y="1462771"/>
            <a:ext cx="2160240" cy="576064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(a * 2) / 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91FA36-2BC7-DE29-5822-3F1BA158AA83}"/>
              </a:ext>
            </a:extLst>
          </p:cNvPr>
          <p:cNvSpPr/>
          <p:nvPr/>
        </p:nvSpPr>
        <p:spPr>
          <a:xfrm>
            <a:off x="1775520" y="2362871"/>
            <a:ext cx="3312368" cy="5040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Rewrite: a * 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 a &lt;&lt; 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4FBA09-80A8-C756-62D9-193F58898BE1}"/>
              </a:ext>
            </a:extLst>
          </p:cNvPr>
          <p:cNvSpPr/>
          <p:nvPr/>
        </p:nvSpPr>
        <p:spPr>
          <a:xfrm>
            <a:off x="1775520" y="2924944"/>
            <a:ext cx="4104456" cy="5040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Rewrite: (a * b) / 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a * (b / c)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D63C26-D740-7207-8B57-B663822BD9A3}"/>
              </a:ext>
            </a:extLst>
          </p:cNvPr>
          <p:cNvSpPr/>
          <p:nvPr/>
        </p:nvSpPr>
        <p:spPr>
          <a:xfrm>
            <a:off x="1775520" y="3501008"/>
            <a:ext cx="3312368" cy="5040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Rewrite: a / 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19D4EA-D2D0-50B6-57BE-60D91C173EA0}"/>
              </a:ext>
            </a:extLst>
          </p:cNvPr>
          <p:cNvSpPr/>
          <p:nvPr/>
        </p:nvSpPr>
        <p:spPr>
          <a:xfrm>
            <a:off x="1775520" y="4077072"/>
            <a:ext cx="3312368" cy="5040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Rewrite: a * 1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 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65F48F-E4C3-9D52-D551-88111F56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4" y="1150813"/>
            <a:ext cx="3810000" cy="41243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54957E6-6BB5-5EDE-1721-F918FE7151AF}"/>
              </a:ext>
            </a:extLst>
          </p:cNvPr>
          <p:cNvSpPr/>
          <p:nvPr/>
        </p:nvSpPr>
        <p:spPr>
          <a:xfrm>
            <a:off x="767408" y="4736529"/>
            <a:ext cx="576064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Good for dataflow transformation!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6DB7C9-3B4E-E83B-CC97-3CC5582D75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1B1BF8-61EB-644B-8CDA-E931D303447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75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43EE-0D55-BA4A-E0B0-CD9A81D98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646BAD4-F58C-9023-2DD2-95A22D02941B}"/>
              </a:ext>
            </a:extLst>
          </p:cNvPr>
          <p:cNvSpPr/>
          <p:nvPr/>
        </p:nvSpPr>
        <p:spPr>
          <a:xfrm>
            <a:off x="1216112" y="4408257"/>
            <a:ext cx="9865096" cy="1829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3555FE-96F5-BA65-98C0-B41E19CA3909}"/>
              </a:ext>
            </a:extLst>
          </p:cNvPr>
          <p:cNvSpPr/>
          <p:nvPr/>
        </p:nvSpPr>
        <p:spPr>
          <a:xfrm>
            <a:off x="1216112" y="2487532"/>
            <a:ext cx="9865096" cy="1829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018FC-957E-FF89-61CF-869C7042E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Control Flow Transformations</a:t>
            </a:r>
            <a:endParaRPr 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B5E85D6F-0BC3-3087-42D9-025ED244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MLIR control flow pass</a:t>
            </a:r>
          </a:p>
          <a:p>
            <a:pPr lvl="1"/>
            <a:r>
              <a:rPr lang="en-US" altLang="zh-CN" dirty="0"/>
              <a:t>transform the program’s control-flow graph (basic blocks, branches, and loops) for optimization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C14F0-BAED-7505-FFF5-7008F79A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2" name="Picture 38">
            <a:extLst>
              <a:ext uri="{FF2B5EF4-FFF2-40B4-BE49-F238E27FC236}">
                <a16:creationId xmlns:a16="http://schemas.microsoft.com/office/drawing/2014/main" id="{53C6BB74-D3B9-DD3E-3B75-A2BA6BF790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2137" y="1093513"/>
            <a:ext cx="970263" cy="1039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C55EE1-2ACA-583B-6B96-860C59E8A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3038418"/>
            <a:ext cx="2886478" cy="781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65516A-3E54-EF2A-8D07-2C3BB197C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82" y="2724050"/>
            <a:ext cx="1971950" cy="1409897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C86DACA-66B9-036A-7F01-78B348A7B1F5}"/>
              </a:ext>
            </a:extLst>
          </p:cNvPr>
          <p:cNvSpPr/>
          <p:nvPr/>
        </p:nvSpPr>
        <p:spPr>
          <a:xfrm>
            <a:off x="5159896" y="3258515"/>
            <a:ext cx="576064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79EBF0-FD23-3774-0EF7-CDE19FB86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544" y="4441122"/>
            <a:ext cx="2915057" cy="18290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3C703E-E420-7A26-D5B5-777BD6087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976" y="4653136"/>
            <a:ext cx="3172268" cy="1381318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C9A4CF30-CF51-0E31-A769-1947B66C17A1}"/>
              </a:ext>
            </a:extLst>
          </p:cNvPr>
          <p:cNvSpPr/>
          <p:nvPr/>
        </p:nvSpPr>
        <p:spPr>
          <a:xfrm>
            <a:off x="5159896" y="5229200"/>
            <a:ext cx="576064" cy="36004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0784F2-2AEE-F487-764E-378F0FBE1825}"/>
              </a:ext>
            </a:extLst>
          </p:cNvPr>
          <p:cNvSpPr/>
          <p:nvPr/>
        </p:nvSpPr>
        <p:spPr>
          <a:xfrm>
            <a:off x="9620643" y="2925005"/>
            <a:ext cx="103489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unroll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78A081C-7E2E-B7B8-A6AE-D8BCF3F3C6F2}"/>
              </a:ext>
            </a:extLst>
          </p:cNvPr>
          <p:cNvSpPr/>
          <p:nvPr/>
        </p:nvSpPr>
        <p:spPr>
          <a:xfrm>
            <a:off x="9555241" y="4752146"/>
            <a:ext cx="116570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fusion</a:t>
            </a:r>
            <a:endParaRPr kumimoji="0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D4142-A876-503D-6007-9EAA9EABE9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07174C-72AA-D047-9188-1AF29C701B62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25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FB151-C348-171F-24B0-858C2805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0FEC-BB9D-8B76-966B-F359EF45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dirty="0"/>
              <a:t>Combining e-graph and MLIR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D7545B1-111D-3A1A-0F80-22899EF7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altLang="zh-CN" dirty="0">
                <a:ln w="0"/>
              </a:rPr>
              <a:t>E-Graph: the core data structure</a:t>
            </a:r>
          </a:p>
          <a:p>
            <a:pPr marL="571500" indent="-571500"/>
            <a:r>
              <a:rPr lang="en-US" altLang="zh-CN" dirty="0"/>
              <a:t>Utilizing MLIR passes as external rewrites to non-destructively explore the control-flow semantic-equivalence space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5A476-5339-ECEE-C1E9-3CF24198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7245510-18B7-1521-418D-0DE80383266A}"/>
              </a:ext>
            </a:extLst>
          </p:cNvPr>
          <p:cNvSpPr/>
          <p:nvPr/>
        </p:nvSpPr>
        <p:spPr>
          <a:xfrm>
            <a:off x="3676547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6280BA-9B9A-B8ED-9E1B-0BF338FF2C5E}"/>
              </a:ext>
            </a:extLst>
          </p:cNvPr>
          <p:cNvSpPr/>
          <p:nvPr/>
        </p:nvSpPr>
        <p:spPr>
          <a:xfrm>
            <a:off x="2740443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4BBDD66-7AE7-5339-C0ED-F42508D72D7C}"/>
              </a:ext>
            </a:extLst>
          </p:cNvPr>
          <p:cNvSpPr/>
          <p:nvPr/>
        </p:nvSpPr>
        <p:spPr>
          <a:xfrm>
            <a:off x="1811796" y="5536802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4008CEC-4316-53A9-DD94-EDD4D80E9FAF}"/>
              </a:ext>
            </a:extLst>
          </p:cNvPr>
          <p:cNvSpPr/>
          <p:nvPr/>
        </p:nvSpPr>
        <p:spPr>
          <a:xfrm>
            <a:off x="2679003" y="3356992"/>
            <a:ext cx="1279571" cy="57606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5AD4A6-2213-27D6-7F41-F4E93CFA7710}"/>
              </a:ext>
            </a:extLst>
          </p:cNvPr>
          <p:cNvSpPr/>
          <p:nvPr/>
        </p:nvSpPr>
        <p:spPr>
          <a:xfrm>
            <a:off x="2713452" y="3417647"/>
            <a:ext cx="57606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C3F1FD2-26A8-4E9C-B485-E3D9EE68D532}"/>
              </a:ext>
            </a:extLst>
          </p:cNvPr>
          <p:cNvSpPr/>
          <p:nvPr/>
        </p:nvSpPr>
        <p:spPr>
          <a:xfrm>
            <a:off x="3104212" y="4149080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66F493-CAC0-879E-7144-6227AA3ED5FF}"/>
              </a:ext>
            </a:extLst>
          </p:cNvPr>
          <p:cNvSpPr/>
          <p:nvPr/>
        </p:nvSpPr>
        <p:spPr>
          <a:xfrm>
            <a:off x="3179587" y="4221088"/>
            <a:ext cx="716711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C3C1B4AE-FC65-5DE6-06D2-3480DB1389AE}"/>
              </a:ext>
            </a:extLst>
          </p:cNvPr>
          <p:cNvSpPr/>
          <p:nvPr/>
        </p:nvSpPr>
        <p:spPr>
          <a:xfrm>
            <a:off x="2523437" y="4862511"/>
            <a:ext cx="127957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5DFF993-A8BB-DB10-2E05-00FAF2ABD66F}"/>
              </a:ext>
            </a:extLst>
          </p:cNvPr>
          <p:cNvSpPr/>
          <p:nvPr/>
        </p:nvSpPr>
        <p:spPr>
          <a:xfrm>
            <a:off x="2585461" y="4931383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8264A6C-7145-0956-5F45-95CB27505C93}"/>
              </a:ext>
            </a:extLst>
          </p:cNvPr>
          <p:cNvSpPr/>
          <p:nvPr/>
        </p:nvSpPr>
        <p:spPr>
          <a:xfrm>
            <a:off x="3213630" y="4931383"/>
            <a:ext cx="538654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&lt;&lt;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920E686-FA0D-9A63-52F0-D489B03BA8F3}"/>
              </a:ext>
            </a:extLst>
          </p:cNvPr>
          <p:cNvSpPr/>
          <p:nvPr/>
        </p:nvSpPr>
        <p:spPr>
          <a:xfrm>
            <a:off x="2810696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F0E4F48-E708-02C1-BF97-B53251DBE2D2}"/>
              </a:ext>
            </a:extLst>
          </p:cNvPr>
          <p:cNvSpPr/>
          <p:nvPr/>
        </p:nvSpPr>
        <p:spPr>
          <a:xfrm>
            <a:off x="1883804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3EB361A-F05B-6F97-A882-1C87324B4B04}"/>
              </a:ext>
            </a:extLst>
          </p:cNvPr>
          <p:cNvSpPr/>
          <p:nvPr/>
        </p:nvSpPr>
        <p:spPr>
          <a:xfrm>
            <a:off x="3744827" y="5591007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44222CD-8419-BF62-1BE5-5BE63D67DA8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69379" y="3849695"/>
            <a:ext cx="366881" cy="29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BC212F8-34AA-7110-C664-3B3DB6BF3A5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212224" y="4653136"/>
            <a:ext cx="325719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D1724AB-C40C-3C91-DA26-5750E500619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103557" y="5370080"/>
            <a:ext cx="5535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31D4F7F-2170-03CB-E344-762FB394A12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926444" y="5370080"/>
            <a:ext cx="105760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C50EFE4-9091-8E48-1206-6E5F75E7D8B2}"/>
              </a:ext>
            </a:extLst>
          </p:cNvPr>
          <p:cNvCxnSpPr>
            <a:cxnSpLocks/>
          </p:cNvCxnSpPr>
          <p:nvPr/>
        </p:nvCxnSpPr>
        <p:spPr>
          <a:xfrm flipH="1">
            <a:off x="3100484" y="5370080"/>
            <a:ext cx="228964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0B8411F-832F-D3C4-0455-72C77A91204A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636325" y="5370080"/>
            <a:ext cx="331983" cy="1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4E3FA80-DCA2-4742-139C-D95EF6A16047}"/>
              </a:ext>
            </a:extLst>
          </p:cNvPr>
          <p:cNvSpPr/>
          <p:nvPr/>
        </p:nvSpPr>
        <p:spPr>
          <a:xfrm>
            <a:off x="1820915" y="4181568"/>
            <a:ext cx="583521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E98780A9-EDE7-DCE1-B25E-AD083E22B339}"/>
              </a:ext>
            </a:extLst>
          </p:cNvPr>
          <p:cNvSpPr/>
          <p:nvPr/>
        </p:nvSpPr>
        <p:spPr>
          <a:xfrm>
            <a:off x="1892923" y="4235773"/>
            <a:ext cx="450472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A5D785A-E345-0FDB-64EB-744A6D16860F}"/>
              </a:ext>
            </a:extLst>
          </p:cNvPr>
          <p:cNvCxnSpPr>
            <a:cxnSpLocks/>
            <a:stCxn id="12" idx="2"/>
            <a:endCxn id="33" idx="0"/>
          </p:cNvCxnSpPr>
          <p:nvPr/>
        </p:nvCxnSpPr>
        <p:spPr>
          <a:xfrm flipH="1">
            <a:off x="2112676" y="3849695"/>
            <a:ext cx="888808" cy="3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33BC85FE-7B55-24BD-A0BD-C5C657094E7D}"/>
              </a:ext>
            </a:extLst>
          </p:cNvPr>
          <p:cNvSpPr/>
          <p:nvPr/>
        </p:nvSpPr>
        <p:spPr>
          <a:xfrm>
            <a:off x="1091352" y="4149080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C99FC20-0D75-6583-5475-5D9AA19AB874}"/>
              </a:ext>
            </a:extLst>
          </p:cNvPr>
          <p:cNvSpPr/>
          <p:nvPr/>
        </p:nvSpPr>
        <p:spPr>
          <a:xfrm>
            <a:off x="1505668" y="3232546"/>
            <a:ext cx="9498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omit loop bounds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: 剪去单角 37">
            <a:extLst>
              <a:ext uri="{FF2B5EF4-FFF2-40B4-BE49-F238E27FC236}">
                <a16:creationId xmlns:a16="http://schemas.microsoft.com/office/drawing/2014/main" id="{A785F50C-85F6-3F09-6C70-8E7A0EFA7218}"/>
              </a:ext>
            </a:extLst>
          </p:cNvPr>
          <p:cNvSpPr/>
          <p:nvPr/>
        </p:nvSpPr>
        <p:spPr>
          <a:xfrm>
            <a:off x="8405576" y="2989915"/>
            <a:ext cx="2091962" cy="1087157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0, 4, 1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A[i] = i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5D879DB-B530-491A-8408-0936B7D816B9}"/>
              </a:ext>
            </a:extLst>
          </p:cNvPr>
          <p:cNvSpPr/>
          <p:nvPr/>
        </p:nvSpPr>
        <p:spPr>
          <a:xfrm>
            <a:off x="3719736" y="4730001"/>
            <a:ext cx="9498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omit load…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: 剪去单角 39">
            <a:extLst>
              <a:ext uri="{FF2B5EF4-FFF2-40B4-BE49-F238E27FC236}">
                <a16:creationId xmlns:a16="http://schemas.microsoft.com/office/drawing/2014/main" id="{1A86F9C0-3BB1-4931-E3B0-F357295654C1}"/>
              </a:ext>
            </a:extLst>
          </p:cNvPr>
          <p:cNvSpPr/>
          <p:nvPr/>
        </p:nvSpPr>
        <p:spPr>
          <a:xfrm>
            <a:off x="8328248" y="4805516"/>
            <a:ext cx="2802992" cy="1372709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0, 4, 2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] = i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A[i+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] = (i+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 *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;</a:t>
            </a:r>
          </a:p>
        </p:txBody>
      </p:sp>
      <p:sp>
        <p:nvSpPr>
          <p:cNvPr id="41" name="箭头: 下 40">
            <a:extLst>
              <a:ext uri="{FF2B5EF4-FFF2-40B4-BE49-F238E27FC236}">
                <a16:creationId xmlns:a16="http://schemas.microsoft.com/office/drawing/2014/main" id="{ABCE5AD3-2DD0-30C2-3AFC-CE5D1596BA33}"/>
              </a:ext>
            </a:extLst>
          </p:cNvPr>
          <p:cNvSpPr/>
          <p:nvPr/>
        </p:nvSpPr>
        <p:spPr>
          <a:xfrm>
            <a:off x="8654059" y="4221088"/>
            <a:ext cx="392586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4C9D6D1-C889-95E7-5898-7BAF23C8BE1E}"/>
              </a:ext>
            </a:extLst>
          </p:cNvPr>
          <p:cNvSpPr/>
          <p:nvPr/>
        </p:nvSpPr>
        <p:spPr>
          <a:xfrm>
            <a:off x="9217470" y="4160083"/>
            <a:ext cx="17999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loop unroll 2</a:t>
            </a:r>
            <a:endParaRPr kumimoji="0" lang="zh-CN" altLang="en-US" sz="24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3" name="连接符: 曲线 42">
            <a:extLst>
              <a:ext uri="{FF2B5EF4-FFF2-40B4-BE49-F238E27FC236}">
                <a16:creationId xmlns:a16="http://schemas.microsoft.com/office/drawing/2014/main" id="{8552336A-FB85-1439-5F94-2B1CA0B9E345}"/>
              </a:ext>
            </a:extLst>
          </p:cNvPr>
          <p:cNvCxnSpPr>
            <a:cxnSpLocks/>
            <a:stCxn id="9" idx="0"/>
            <a:endCxn id="38" idx="2"/>
          </p:cNvCxnSpPr>
          <p:nvPr/>
        </p:nvCxnSpPr>
        <p:spPr>
          <a:xfrm rot="16200000" flipH="1">
            <a:off x="5773931" y="901850"/>
            <a:ext cx="176502" cy="5086787"/>
          </a:xfrm>
          <a:prstGeom prst="curvedConnector4">
            <a:avLst>
              <a:gd name="adj1" fmla="val -129517"/>
              <a:gd name="adj2" fmla="val 56289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EF6823EA-9E41-7251-9B42-ACA4500D1562}"/>
              </a:ext>
            </a:extLst>
          </p:cNvPr>
          <p:cNvSpPr/>
          <p:nvPr/>
        </p:nvSpPr>
        <p:spPr>
          <a:xfrm>
            <a:off x="6258861" y="2811703"/>
            <a:ext cx="1224310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extract</a:t>
            </a:r>
          </a:p>
        </p:txBody>
      </p:sp>
      <p:sp>
        <p:nvSpPr>
          <p:cNvPr id="45" name="箭头: 左 44">
            <a:extLst>
              <a:ext uri="{FF2B5EF4-FFF2-40B4-BE49-F238E27FC236}">
                <a16:creationId xmlns:a16="http://schemas.microsoft.com/office/drawing/2014/main" id="{18F192FA-4969-8146-7A89-FF6ED4DB55BA}"/>
              </a:ext>
            </a:extLst>
          </p:cNvPr>
          <p:cNvSpPr/>
          <p:nvPr/>
        </p:nvSpPr>
        <p:spPr>
          <a:xfrm>
            <a:off x="7577859" y="5585579"/>
            <a:ext cx="432048" cy="36004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78B2A7E-EF2E-2529-5180-D1A81FE97A63}"/>
              </a:ext>
            </a:extLst>
          </p:cNvPr>
          <p:cNvSpPr/>
          <p:nvPr/>
        </p:nvSpPr>
        <p:spPr>
          <a:xfrm>
            <a:off x="5486637" y="4333887"/>
            <a:ext cx="576064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0D1ACF9-757E-EC1C-AF34-F8F943B5ABAA}"/>
              </a:ext>
            </a:extLst>
          </p:cNvPr>
          <p:cNvSpPr/>
          <p:nvPr/>
        </p:nvSpPr>
        <p:spPr>
          <a:xfrm>
            <a:off x="6258861" y="5385990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E8DF3AF8-6A79-677B-DADB-2690110653AB}"/>
              </a:ext>
            </a:extLst>
          </p:cNvPr>
          <p:cNvSpPr/>
          <p:nvPr/>
        </p:nvSpPr>
        <p:spPr>
          <a:xfrm>
            <a:off x="6334236" y="5457998"/>
            <a:ext cx="716711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2DFC0A4-935F-436C-5A99-59433F1DBC02}"/>
              </a:ext>
            </a:extLst>
          </p:cNvPr>
          <p:cNvCxnSpPr>
            <a:cxnSpLocks/>
            <a:stCxn id="46" idx="2"/>
            <a:endCxn id="5" idx="3"/>
          </p:cNvCxnSpPr>
          <p:nvPr/>
        </p:nvCxnSpPr>
        <p:spPr>
          <a:xfrm flipH="1">
            <a:off x="4260068" y="4765935"/>
            <a:ext cx="1514601" cy="104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D58C21C4-9189-2464-B41B-7AC16D52A328}"/>
              </a:ext>
            </a:extLst>
          </p:cNvPr>
          <p:cNvSpPr/>
          <p:nvPr/>
        </p:nvSpPr>
        <p:spPr>
          <a:xfrm>
            <a:off x="5159896" y="5533141"/>
            <a:ext cx="864096" cy="556494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5C8B2F3-A202-DAE1-7647-A4390A03FE52}"/>
              </a:ext>
            </a:extLst>
          </p:cNvPr>
          <p:cNvSpPr/>
          <p:nvPr/>
        </p:nvSpPr>
        <p:spPr>
          <a:xfrm>
            <a:off x="5235271" y="5605149"/>
            <a:ext cx="716711" cy="43204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4CBF2C9-65E0-31AA-94F9-BF38AD18FD8B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 flipH="1">
            <a:off x="5591944" y="4765935"/>
            <a:ext cx="182725" cy="76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9EE887F-695B-D25A-F363-79FC2F6346FB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5774669" y="4765935"/>
            <a:ext cx="916240" cy="62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3D76E6A-26FB-7442-AE9A-BED01F8D9A97}"/>
              </a:ext>
            </a:extLst>
          </p:cNvPr>
          <p:cNvSpPr/>
          <p:nvPr/>
        </p:nvSpPr>
        <p:spPr>
          <a:xfrm>
            <a:off x="4609168" y="4805517"/>
            <a:ext cx="6336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 w="0"/>
                <a:solidFill>
                  <a:srgbClr val="4F81B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step</a:t>
            </a:r>
            <a:endParaRPr kumimoji="0" lang="zh-CN" altLang="en-US" sz="1800" b="0" i="0" u="none" strike="noStrike" kern="1200" cap="none" spc="0" normalizeH="0" baseline="0" noProof="0" dirty="0">
              <a:ln w="0"/>
              <a:solidFill>
                <a:srgbClr val="4F81B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FC878A8E-C715-35E2-C593-BACD0ED4B688}"/>
              </a:ext>
            </a:extLst>
          </p:cNvPr>
          <p:cNvCxnSpPr>
            <a:stCxn id="46" idx="0"/>
            <a:endCxn id="9" idx="3"/>
          </p:cNvCxnSpPr>
          <p:nvPr/>
        </p:nvCxnSpPr>
        <p:spPr>
          <a:xfrm rot="16200000" flipV="1">
            <a:off x="4522191" y="3081408"/>
            <a:ext cx="688863" cy="181609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F18EDACA-1D50-98D5-046C-7495F46965B0}"/>
              </a:ext>
            </a:extLst>
          </p:cNvPr>
          <p:cNvSpPr/>
          <p:nvPr/>
        </p:nvSpPr>
        <p:spPr>
          <a:xfrm>
            <a:off x="5861544" y="3867695"/>
            <a:ext cx="1042273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union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84D6EE3-6580-DDFA-E853-E39FFD4C6CF4}"/>
              </a:ext>
            </a:extLst>
          </p:cNvPr>
          <p:cNvSpPr/>
          <p:nvPr/>
        </p:nvSpPr>
        <p:spPr>
          <a:xfrm>
            <a:off x="6057289" y="5529895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…</a:t>
            </a:r>
            <a:endParaRPr kumimoji="0" lang="zh-CN" alt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8" name="Picture 38">
            <a:extLst>
              <a:ext uri="{FF2B5EF4-FFF2-40B4-BE49-F238E27FC236}">
                <a16:creationId xmlns:a16="http://schemas.microsoft.com/office/drawing/2014/main" id="{BE5E53CB-D194-F2C4-2B31-89A12F564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5850" y="4094381"/>
            <a:ext cx="615269" cy="659074"/>
          </a:xfrm>
          <a:prstGeom prst="rect">
            <a:avLst/>
          </a:prstGeom>
        </p:spPr>
      </p:pic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52525CDD-4788-8FA3-EB88-3DD9991CFA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586A58-8D9A-5246-898C-1726F130B8E9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144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291D-7288-40D3-9FFF-BF4074F9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APS Compiler Workflow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7D353-0979-41E9-A9CF-E572C397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770427-8275-837C-4C34-A73BAD080A7E}"/>
              </a:ext>
            </a:extLst>
          </p:cNvPr>
          <p:cNvSpPr/>
          <p:nvPr/>
        </p:nvSpPr>
        <p:spPr>
          <a:xfrm>
            <a:off x="695400" y="4726641"/>
            <a:ext cx="212020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Custom Instr(CADL)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3CAC413-D44C-94AB-7E99-3E5AD2087D48}"/>
              </a:ext>
            </a:extLst>
          </p:cNvPr>
          <p:cNvSpPr/>
          <p:nvPr/>
        </p:nvSpPr>
        <p:spPr>
          <a:xfrm>
            <a:off x="6073832" y="2999946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Hybrid Rewrite Engine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142826E-3BFA-8826-B0F6-C40CD4F364FB}"/>
              </a:ext>
            </a:extLst>
          </p:cNvPr>
          <p:cNvSpPr/>
          <p:nvPr/>
        </p:nvSpPr>
        <p:spPr>
          <a:xfrm>
            <a:off x="6052193" y="4512114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Skeleton-components matching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A80AE65-3F1C-CE91-CA62-CB011BC108D4}"/>
              </a:ext>
            </a:extLst>
          </p:cNvPr>
          <p:cNvSpPr/>
          <p:nvPr/>
        </p:nvSpPr>
        <p:spPr>
          <a:xfrm>
            <a:off x="3143672" y="4613611"/>
            <a:ext cx="1368152" cy="93204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Translation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52B0550-692B-FF49-CF29-4DC59C0C24E0}"/>
              </a:ext>
            </a:extLst>
          </p:cNvPr>
          <p:cNvSpPr/>
          <p:nvPr/>
        </p:nvSpPr>
        <p:spPr>
          <a:xfrm>
            <a:off x="10920536" y="4836680"/>
            <a:ext cx="792089" cy="464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6A27ED7-B7E8-45B0-E292-1784725066A4}"/>
              </a:ext>
            </a:extLst>
          </p:cNvPr>
          <p:cNvSpPr/>
          <p:nvPr/>
        </p:nvSpPr>
        <p:spPr>
          <a:xfrm>
            <a:off x="8472264" y="4512114"/>
            <a:ext cx="1915539" cy="1077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Lowering passes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5ECB586-AE03-6191-634C-407DEC764D5F}"/>
              </a:ext>
            </a:extLst>
          </p:cNvPr>
          <p:cNvSpPr/>
          <p:nvPr/>
        </p:nvSpPr>
        <p:spPr>
          <a:xfrm>
            <a:off x="9192162" y="1582760"/>
            <a:ext cx="309541" cy="190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8571866-E66B-1A35-CDD9-A10C34CEBFEF}"/>
              </a:ext>
            </a:extLst>
          </p:cNvPr>
          <p:cNvSpPr txBox="1"/>
          <p:nvPr/>
        </p:nvSpPr>
        <p:spPr>
          <a:xfrm>
            <a:off x="9782803" y="147549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Existing tools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BC5D149-B45A-D08C-9FBD-04E3F176A170}"/>
              </a:ext>
            </a:extLst>
          </p:cNvPr>
          <p:cNvSpPr/>
          <p:nvPr/>
        </p:nvSpPr>
        <p:spPr>
          <a:xfrm>
            <a:off x="9192344" y="1896106"/>
            <a:ext cx="309541" cy="19071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37C507C-0ACB-C59A-EA2D-88FA0DA580B7}"/>
              </a:ext>
            </a:extLst>
          </p:cNvPr>
          <p:cNvSpPr txBox="1"/>
          <p:nvPr/>
        </p:nvSpPr>
        <p:spPr>
          <a:xfrm>
            <a:off x="9782802" y="183553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 techniques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6C692CC-6341-F49E-3BEB-809956B2FF76}"/>
              </a:ext>
            </a:extLst>
          </p:cNvPr>
          <p:cNvSpPr txBox="1"/>
          <p:nvPr/>
        </p:nvSpPr>
        <p:spPr>
          <a:xfrm>
            <a:off x="7626888" y="1516378"/>
            <a:ext cx="22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814599E-EA77-8FCC-E0E4-176F659D9ED0}"/>
              </a:ext>
            </a:extLst>
          </p:cNvPr>
          <p:cNvGrpSpPr/>
          <p:nvPr/>
        </p:nvGrpSpPr>
        <p:grpSpPr>
          <a:xfrm>
            <a:off x="5159896" y="1463079"/>
            <a:ext cx="686757" cy="864095"/>
            <a:chOff x="5126358" y="2790703"/>
            <a:chExt cx="686757" cy="864095"/>
          </a:xfrm>
        </p:grpSpPr>
        <p:sp>
          <p:nvSpPr>
            <p:cNvPr id="7" name="折角形 31">
              <a:extLst>
                <a:ext uri="{FF2B5EF4-FFF2-40B4-BE49-F238E27FC236}">
                  <a16:creationId xmlns:a16="http://schemas.microsoft.com/office/drawing/2014/main" id="{E4F5F20F-28C9-FE96-4D31-BA970E6A436A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6E76E91-ECFE-1820-DA71-9D1D0771C64A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685F69E-0DD8-2563-7303-7EF69D3AD666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14" name="Picture 38">
                <a:extLst>
                  <a:ext uri="{FF2B5EF4-FFF2-40B4-BE49-F238E27FC236}">
                    <a16:creationId xmlns:a16="http://schemas.microsoft.com/office/drawing/2014/main" id="{2AA3F7FE-EDE9-363C-9FBD-7495C027D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18002E96-8786-BED3-5B68-0F16547F291A}"/>
              </a:ext>
            </a:extLst>
          </p:cNvPr>
          <p:cNvSpPr/>
          <p:nvPr/>
        </p:nvSpPr>
        <p:spPr>
          <a:xfrm>
            <a:off x="911424" y="1631794"/>
            <a:ext cx="180020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(c-code)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C304CC1-BDC1-35FE-377E-48714866E17D}"/>
              </a:ext>
            </a:extLst>
          </p:cNvPr>
          <p:cNvSpPr/>
          <p:nvPr/>
        </p:nvSpPr>
        <p:spPr>
          <a:xfrm>
            <a:off x="3143672" y="1703802"/>
            <a:ext cx="1552206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Polygeist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燕尾形 60">
            <a:extLst>
              <a:ext uri="{FF2B5EF4-FFF2-40B4-BE49-F238E27FC236}">
                <a16:creationId xmlns:a16="http://schemas.microsoft.com/office/drawing/2014/main" id="{4FD330FF-3916-A524-D651-02D15798124B}"/>
              </a:ext>
            </a:extLst>
          </p:cNvPr>
          <p:cNvSpPr/>
          <p:nvPr/>
        </p:nvSpPr>
        <p:spPr>
          <a:xfrm>
            <a:off x="2811809" y="189512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燕尾形 60">
            <a:extLst>
              <a:ext uri="{FF2B5EF4-FFF2-40B4-BE49-F238E27FC236}">
                <a16:creationId xmlns:a16="http://schemas.microsoft.com/office/drawing/2014/main" id="{5402641B-FCE8-989B-2039-6E465DBD6787}"/>
              </a:ext>
            </a:extLst>
          </p:cNvPr>
          <p:cNvSpPr/>
          <p:nvPr/>
        </p:nvSpPr>
        <p:spPr>
          <a:xfrm>
            <a:off x="4799856" y="185620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965142-66CC-45B7-AC86-3CD9B61D99F0}"/>
              </a:ext>
            </a:extLst>
          </p:cNvPr>
          <p:cNvSpPr txBox="1"/>
          <p:nvPr/>
        </p:nvSpPr>
        <p:spPr>
          <a:xfrm>
            <a:off x="4550225" y="2393776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燕尾形 60">
            <a:extLst>
              <a:ext uri="{FF2B5EF4-FFF2-40B4-BE49-F238E27FC236}">
                <a16:creationId xmlns:a16="http://schemas.microsoft.com/office/drawing/2014/main" id="{F35A0523-4D2A-6092-5203-D5201793D43F}"/>
              </a:ext>
            </a:extLst>
          </p:cNvPr>
          <p:cNvSpPr/>
          <p:nvPr/>
        </p:nvSpPr>
        <p:spPr>
          <a:xfrm>
            <a:off x="6203611" y="183492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7F30C13-9688-534E-986A-6604FCB715CB}"/>
              </a:ext>
            </a:extLst>
          </p:cNvPr>
          <p:cNvGrpSpPr/>
          <p:nvPr/>
        </p:nvGrpSpPr>
        <p:grpSpPr>
          <a:xfrm>
            <a:off x="6674028" y="1484489"/>
            <a:ext cx="686757" cy="864095"/>
            <a:chOff x="5126358" y="2790703"/>
            <a:chExt cx="686757" cy="86409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4" name="折角形 31">
              <a:extLst>
                <a:ext uri="{FF2B5EF4-FFF2-40B4-BE49-F238E27FC236}">
                  <a16:creationId xmlns:a16="http://schemas.microsoft.com/office/drawing/2014/main" id="{8C222AA0-0203-B562-A0F3-0DA3C6676F72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E84AA8-867D-7BCF-B3DF-C8BD943B2E1B}"/>
                </a:ext>
              </a:extLst>
            </p:cNvPr>
            <p:cNvSpPr/>
            <p:nvPr/>
          </p:nvSpPr>
          <p:spPr>
            <a:xfrm>
              <a:off x="5257265" y="3117745"/>
              <a:ext cx="425369" cy="295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4D7E8599-CF58-200B-6E93-AC45DA81CC4F}"/>
              </a:ext>
            </a:extLst>
          </p:cNvPr>
          <p:cNvSpPr txBox="1"/>
          <p:nvPr/>
        </p:nvSpPr>
        <p:spPr>
          <a:xfrm>
            <a:off x="5344485" y="836712"/>
            <a:ext cx="190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Construction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E7DE4644-5DDB-B34D-AB56-3D193ACB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4329" y="1612998"/>
            <a:ext cx="494549" cy="621719"/>
          </a:xfrm>
          <a:prstGeom prst="rect">
            <a:avLst/>
          </a:prstGeom>
        </p:spPr>
      </p:pic>
      <p:sp>
        <p:nvSpPr>
          <p:cNvPr id="41" name="燕尾形 60">
            <a:extLst>
              <a:ext uri="{FF2B5EF4-FFF2-40B4-BE49-F238E27FC236}">
                <a16:creationId xmlns:a16="http://schemas.microsoft.com/office/drawing/2014/main" id="{8D920843-B55C-ED46-1E65-975A909BA1B2}"/>
              </a:ext>
            </a:extLst>
          </p:cNvPr>
          <p:cNvSpPr/>
          <p:nvPr/>
        </p:nvSpPr>
        <p:spPr>
          <a:xfrm rot="5400000">
            <a:off x="6937679" y="260539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燕尾形 60">
            <a:extLst>
              <a:ext uri="{FF2B5EF4-FFF2-40B4-BE49-F238E27FC236}">
                <a16:creationId xmlns:a16="http://schemas.microsoft.com/office/drawing/2014/main" id="{73EA2BA5-7E33-A586-1FF9-2FB267C626CC}"/>
              </a:ext>
            </a:extLst>
          </p:cNvPr>
          <p:cNvSpPr/>
          <p:nvPr/>
        </p:nvSpPr>
        <p:spPr>
          <a:xfrm>
            <a:off x="2883817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燕尾形 60">
            <a:extLst>
              <a:ext uri="{FF2B5EF4-FFF2-40B4-BE49-F238E27FC236}">
                <a16:creationId xmlns:a16="http://schemas.microsoft.com/office/drawing/2014/main" id="{59AE7900-D1A2-C818-D39B-53292C4E4F15}"/>
              </a:ext>
            </a:extLst>
          </p:cNvPr>
          <p:cNvSpPr/>
          <p:nvPr/>
        </p:nvSpPr>
        <p:spPr>
          <a:xfrm>
            <a:off x="4612009" y="49690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折角形 31">
            <a:extLst>
              <a:ext uri="{FF2B5EF4-FFF2-40B4-BE49-F238E27FC236}">
                <a16:creationId xmlns:a16="http://schemas.microsoft.com/office/drawing/2014/main" id="{0A201A7B-D04D-F202-1365-10D41EC63298}"/>
              </a:ext>
            </a:extLst>
          </p:cNvPr>
          <p:cNvSpPr/>
          <p:nvPr/>
        </p:nvSpPr>
        <p:spPr>
          <a:xfrm rot="10800000">
            <a:off x="3791744" y="3182641"/>
            <a:ext cx="1728192" cy="830838"/>
          </a:xfrm>
          <a:prstGeom prst="foldedCorner">
            <a:avLst>
              <a:gd name="adj" fmla="val 3102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52A689A-22BF-2419-0FAC-8A9D14B51394}"/>
              </a:ext>
            </a:extLst>
          </p:cNvPr>
          <p:cNvSpPr/>
          <p:nvPr/>
        </p:nvSpPr>
        <p:spPr>
          <a:xfrm>
            <a:off x="3947241" y="3212976"/>
            <a:ext cx="15125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燕尾形 60">
            <a:extLst>
              <a:ext uri="{FF2B5EF4-FFF2-40B4-BE49-F238E27FC236}">
                <a16:creationId xmlns:a16="http://schemas.microsoft.com/office/drawing/2014/main" id="{3F555280-214A-0ECC-4241-5CAA78C3285A}"/>
              </a:ext>
            </a:extLst>
          </p:cNvPr>
          <p:cNvSpPr/>
          <p:nvPr/>
        </p:nvSpPr>
        <p:spPr>
          <a:xfrm>
            <a:off x="5735960" y="347193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燕尾形 60">
            <a:extLst>
              <a:ext uri="{FF2B5EF4-FFF2-40B4-BE49-F238E27FC236}">
                <a16:creationId xmlns:a16="http://schemas.microsoft.com/office/drawing/2014/main" id="{F67FF9AE-4263-A86B-C078-FE411D046868}"/>
              </a:ext>
            </a:extLst>
          </p:cNvPr>
          <p:cNvSpPr/>
          <p:nvPr/>
        </p:nvSpPr>
        <p:spPr>
          <a:xfrm>
            <a:off x="8112224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燕尾形 60">
            <a:extLst>
              <a:ext uri="{FF2B5EF4-FFF2-40B4-BE49-F238E27FC236}">
                <a16:creationId xmlns:a16="http://schemas.microsoft.com/office/drawing/2014/main" id="{3A95C799-6210-504A-FEF9-F163CAFE5C0E}"/>
              </a:ext>
            </a:extLst>
          </p:cNvPr>
          <p:cNvSpPr/>
          <p:nvPr/>
        </p:nvSpPr>
        <p:spPr>
          <a:xfrm rot="5400000">
            <a:off x="6923482" y="41895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2EC5F7E2-B3CB-DEFB-1B3B-07847A85E535}"/>
              </a:ext>
            </a:extLst>
          </p:cNvPr>
          <p:cNvSpPr/>
          <p:nvPr/>
        </p:nvSpPr>
        <p:spPr>
          <a:xfrm>
            <a:off x="10559996" y="499396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2" name="Picture 38">
            <a:extLst>
              <a:ext uri="{FF2B5EF4-FFF2-40B4-BE49-F238E27FC236}">
                <a16:creationId xmlns:a16="http://schemas.microsoft.com/office/drawing/2014/main" id="{289BE82B-2FF1-63F4-B193-87466CC08E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86" y="3220392"/>
            <a:ext cx="615269" cy="659074"/>
          </a:xfrm>
          <a:prstGeom prst="rect">
            <a:avLst/>
          </a:prstGeom>
        </p:spPr>
      </p:pic>
      <p:sp>
        <p:nvSpPr>
          <p:cNvPr id="65" name="箭头: 左右 64">
            <a:extLst>
              <a:ext uri="{FF2B5EF4-FFF2-40B4-BE49-F238E27FC236}">
                <a16:creationId xmlns:a16="http://schemas.microsoft.com/office/drawing/2014/main" id="{27C0467F-1D86-F61B-0AF9-A76B79E5085C}"/>
              </a:ext>
            </a:extLst>
          </p:cNvPr>
          <p:cNvSpPr/>
          <p:nvPr/>
        </p:nvSpPr>
        <p:spPr>
          <a:xfrm>
            <a:off x="8177063" y="3401608"/>
            <a:ext cx="538231" cy="2234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AE2FF4F-62C8-D5E3-7BF3-F7877DB60C97}"/>
              </a:ext>
            </a:extLst>
          </p:cNvPr>
          <p:cNvSpPr/>
          <p:nvPr/>
        </p:nvSpPr>
        <p:spPr>
          <a:xfrm>
            <a:off x="9568236" y="3166914"/>
            <a:ext cx="873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B103FC4-4E7A-8A1A-6143-323F3029BFBD}"/>
              </a:ext>
            </a:extLst>
          </p:cNvPr>
          <p:cNvGrpSpPr/>
          <p:nvPr/>
        </p:nvGrpSpPr>
        <p:grpSpPr>
          <a:xfrm>
            <a:off x="4932832" y="4597102"/>
            <a:ext cx="686757" cy="864095"/>
            <a:chOff x="5126358" y="2790703"/>
            <a:chExt cx="686757" cy="864095"/>
          </a:xfrm>
        </p:grpSpPr>
        <p:sp>
          <p:nvSpPr>
            <p:cNvPr id="70" name="折角形 31">
              <a:extLst>
                <a:ext uri="{FF2B5EF4-FFF2-40B4-BE49-F238E27FC236}">
                  <a16:creationId xmlns:a16="http://schemas.microsoft.com/office/drawing/2014/main" id="{FCD0C498-4C5D-F568-DC3B-FC0E14EED9EF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8F13C0C1-5AB8-F886-C11C-B688C89BDFC4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E5CEE50-D7D5-47E5-7C85-AC5BE589A18F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74" name="Picture 38">
                <a:extLst>
                  <a:ext uri="{FF2B5EF4-FFF2-40B4-BE49-F238E27FC236}">
                    <a16:creationId xmlns:a16="http://schemas.microsoft.com/office/drawing/2014/main" id="{62A6050A-075C-6177-5B0D-B0CEC603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76" name="燕尾形 60">
            <a:extLst>
              <a:ext uri="{FF2B5EF4-FFF2-40B4-BE49-F238E27FC236}">
                <a16:creationId xmlns:a16="http://schemas.microsoft.com/office/drawing/2014/main" id="{EA07E9AB-9299-90C9-2CC2-1F9AC4A447A5}"/>
              </a:ext>
            </a:extLst>
          </p:cNvPr>
          <p:cNvSpPr/>
          <p:nvPr/>
        </p:nvSpPr>
        <p:spPr>
          <a:xfrm>
            <a:off x="5762524" y="494302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4DA75D2-D868-7E1E-1636-3B1C5A6B9A20}"/>
              </a:ext>
            </a:extLst>
          </p:cNvPr>
          <p:cNvSpPr txBox="1"/>
          <p:nvPr/>
        </p:nvSpPr>
        <p:spPr>
          <a:xfrm>
            <a:off x="4307281" y="5423817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0" name="图形 79">
            <a:extLst>
              <a:ext uri="{FF2B5EF4-FFF2-40B4-BE49-F238E27FC236}">
                <a16:creationId xmlns:a16="http://schemas.microsoft.com/office/drawing/2014/main" id="{F142EF0E-EB8D-A1A0-E2CE-D9F661E47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897" y="3625038"/>
            <a:ext cx="294702" cy="370483"/>
          </a:xfrm>
          <a:prstGeom prst="rect">
            <a:avLst/>
          </a:prstGeom>
        </p:spPr>
      </p:pic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F3B4036-B3E7-508B-8949-7C7B05749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037226-FBBF-B94E-AFC4-90123F5D2A0B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74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156D3-2583-6F48-EA67-95644C4AF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47F8-C781-82A9-053F-1CB58CCE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Semantic Translation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3516-20D1-85EE-A9D6-0AF14F45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29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19FA4-1B70-42EA-9153-BC39DA3B5795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A7811C-660F-214C-BE2F-4FA86F46D253}"/>
              </a:ext>
            </a:extLst>
          </p:cNvPr>
          <p:cNvSpPr/>
          <p:nvPr/>
        </p:nvSpPr>
        <p:spPr>
          <a:xfrm>
            <a:off x="695400" y="4726641"/>
            <a:ext cx="212020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Custom Instr(CADL)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31119CB-C245-A9BC-8F57-C64AFF3DE64F}"/>
              </a:ext>
            </a:extLst>
          </p:cNvPr>
          <p:cNvSpPr/>
          <p:nvPr/>
        </p:nvSpPr>
        <p:spPr>
          <a:xfrm>
            <a:off x="6073832" y="2999946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Hybrid Rewrite Engine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46E4FF1-3DD8-F868-BB66-288E9E649B45}"/>
              </a:ext>
            </a:extLst>
          </p:cNvPr>
          <p:cNvSpPr/>
          <p:nvPr/>
        </p:nvSpPr>
        <p:spPr>
          <a:xfrm>
            <a:off x="6052193" y="4512114"/>
            <a:ext cx="1915539" cy="107712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Skeleton-components matching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94538CA-83DC-E9ED-FEB4-731AC684DCA6}"/>
              </a:ext>
            </a:extLst>
          </p:cNvPr>
          <p:cNvSpPr/>
          <p:nvPr/>
        </p:nvSpPr>
        <p:spPr>
          <a:xfrm>
            <a:off x="3143672" y="4613611"/>
            <a:ext cx="1368152" cy="93204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Translation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9B6C00-5BA2-4229-E314-F16D4BC6AE5D}"/>
              </a:ext>
            </a:extLst>
          </p:cNvPr>
          <p:cNvSpPr/>
          <p:nvPr/>
        </p:nvSpPr>
        <p:spPr>
          <a:xfrm>
            <a:off x="10920536" y="4836680"/>
            <a:ext cx="792089" cy="464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Binary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21EE28-0A2F-4924-391F-AC0B54DC2C83}"/>
              </a:ext>
            </a:extLst>
          </p:cNvPr>
          <p:cNvSpPr/>
          <p:nvPr/>
        </p:nvSpPr>
        <p:spPr>
          <a:xfrm>
            <a:off x="8472264" y="4512114"/>
            <a:ext cx="1915539" cy="10771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Lowering passes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382E158-203C-53A4-0FD8-9C02772022BF}"/>
              </a:ext>
            </a:extLst>
          </p:cNvPr>
          <p:cNvSpPr/>
          <p:nvPr/>
        </p:nvSpPr>
        <p:spPr>
          <a:xfrm>
            <a:off x="9192162" y="1582760"/>
            <a:ext cx="309541" cy="190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4BCAF9-C044-5A01-ACAE-39177546C912}"/>
              </a:ext>
            </a:extLst>
          </p:cNvPr>
          <p:cNvSpPr txBox="1"/>
          <p:nvPr/>
        </p:nvSpPr>
        <p:spPr>
          <a:xfrm>
            <a:off x="9782803" y="147549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Existing tools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6D4F4F1-C110-30E0-C41D-384F489CFB1A}"/>
              </a:ext>
            </a:extLst>
          </p:cNvPr>
          <p:cNvSpPr/>
          <p:nvPr/>
        </p:nvSpPr>
        <p:spPr>
          <a:xfrm>
            <a:off x="9192344" y="1896106"/>
            <a:ext cx="309541" cy="19071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75E4C9B-6CF8-BE2E-9EE5-0FBC0F504147}"/>
              </a:ext>
            </a:extLst>
          </p:cNvPr>
          <p:cNvSpPr txBox="1"/>
          <p:nvPr/>
        </p:nvSpPr>
        <p:spPr>
          <a:xfrm>
            <a:off x="9782802" y="1835532"/>
            <a:ext cx="221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Key techniques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CE96B2E-3809-C3F5-67A5-4A18711533DE}"/>
              </a:ext>
            </a:extLst>
          </p:cNvPr>
          <p:cNvSpPr txBox="1"/>
          <p:nvPr/>
        </p:nvSpPr>
        <p:spPr>
          <a:xfrm>
            <a:off x="7626888" y="1516378"/>
            <a:ext cx="221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Initial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C770CBC-79A0-CC33-EFBD-EBDEB17E15D5}"/>
              </a:ext>
            </a:extLst>
          </p:cNvPr>
          <p:cNvGrpSpPr/>
          <p:nvPr/>
        </p:nvGrpSpPr>
        <p:grpSpPr>
          <a:xfrm>
            <a:off x="5159896" y="1463079"/>
            <a:ext cx="686757" cy="864095"/>
            <a:chOff x="5126358" y="2790703"/>
            <a:chExt cx="686757" cy="864095"/>
          </a:xfrm>
        </p:grpSpPr>
        <p:sp>
          <p:nvSpPr>
            <p:cNvPr id="65" name="折角形 31">
              <a:extLst>
                <a:ext uri="{FF2B5EF4-FFF2-40B4-BE49-F238E27FC236}">
                  <a16:creationId xmlns:a16="http://schemas.microsoft.com/office/drawing/2014/main" id="{E2EB296D-642F-5CE9-3156-F6AAAFE8388A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BBACEF6-AB45-E2F8-08FD-598FA4CBE914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91AF81D-4D00-4EA6-E145-214FAE3A1846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68" name="Picture 38">
                <a:extLst>
                  <a:ext uri="{FF2B5EF4-FFF2-40B4-BE49-F238E27FC236}">
                    <a16:creationId xmlns:a16="http://schemas.microsoft.com/office/drawing/2014/main" id="{F6535415-46FB-9029-CAA7-F6477879F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05ABBDA8-E46F-7BAE-7710-13A81D861073}"/>
              </a:ext>
            </a:extLst>
          </p:cNvPr>
          <p:cNvSpPr/>
          <p:nvPr/>
        </p:nvSpPr>
        <p:spPr>
          <a:xfrm>
            <a:off x="911424" y="1631794"/>
            <a:ext cx="1800200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 (c-code)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07C003C7-1E5E-B113-7647-7D9D124E68A3}"/>
              </a:ext>
            </a:extLst>
          </p:cNvPr>
          <p:cNvSpPr/>
          <p:nvPr/>
        </p:nvSpPr>
        <p:spPr>
          <a:xfrm>
            <a:off x="3143672" y="1703802"/>
            <a:ext cx="1552206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Polygeist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燕尾形 60">
            <a:extLst>
              <a:ext uri="{FF2B5EF4-FFF2-40B4-BE49-F238E27FC236}">
                <a16:creationId xmlns:a16="http://schemas.microsoft.com/office/drawing/2014/main" id="{D2FE4F71-9D77-4EDC-CB24-0BF547416536}"/>
              </a:ext>
            </a:extLst>
          </p:cNvPr>
          <p:cNvSpPr/>
          <p:nvPr/>
        </p:nvSpPr>
        <p:spPr>
          <a:xfrm>
            <a:off x="2811809" y="1895127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燕尾形 60">
            <a:extLst>
              <a:ext uri="{FF2B5EF4-FFF2-40B4-BE49-F238E27FC236}">
                <a16:creationId xmlns:a16="http://schemas.microsoft.com/office/drawing/2014/main" id="{5963138C-AC39-D437-68CD-0606951FF9EF}"/>
              </a:ext>
            </a:extLst>
          </p:cNvPr>
          <p:cNvSpPr/>
          <p:nvPr/>
        </p:nvSpPr>
        <p:spPr>
          <a:xfrm>
            <a:off x="4799856" y="185620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2954C5A-B7E0-A289-C827-944565EE5BAA}"/>
              </a:ext>
            </a:extLst>
          </p:cNvPr>
          <p:cNvSpPr txBox="1"/>
          <p:nvPr/>
        </p:nvSpPr>
        <p:spPr>
          <a:xfrm>
            <a:off x="4550225" y="2393776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Application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燕尾形 60">
            <a:extLst>
              <a:ext uri="{FF2B5EF4-FFF2-40B4-BE49-F238E27FC236}">
                <a16:creationId xmlns:a16="http://schemas.microsoft.com/office/drawing/2014/main" id="{3F64386E-C972-2B86-DA2E-D93FC82D4D06}"/>
              </a:ext>
            </a:extLst>
          </p:cNvPr>
          <p:cNvSpPr/>
          <p:nvPr/>
        </p:nvSpPr>
        <p:spPr>
          <a:xfrm>
            <a:off x="6203611" y="183492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79B15CA-ED07-8154-FF43-2A9442CE5872}"/>
              </a:ext>
            </a:extLst>
          </p:cNvPr>
          <p:cNvGrpSpPr/>
          <p:nvPr/>
        </p:nvGrpSpPr>
        <p:grpSpPr>
          <a:xfrm>
            <a:off x="6674028" y="1484489"/>
            <a:ext cx="686757" cy="864095"/>
            <a:chOff x="5126358" y="2790703"/>
            <a:chExt cx="686757" cy="864095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76" name="折角形 31">
              <a:extLst>
                <a:ext uri="{FF2B5EF4-FFF2-40B4-BE49-F238E27FC236}">
                  <a16:creationId xmlns:a16="http://schemas.microsoft.com/office/drawing/2014/main" id="{140422B9-DAEF-B265-9AC9-E4ECF7E6F962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6875435-7631-2443-8170-2FB2D6821DA2}"/>
                </a:ext>
              </a:extLst>
            </p:cNvPr>
            <p:cNvSpPr/>
            <p:nvPr/>
          </p:nvSpPr>
          <p:spPr>
            <a:xfrm>
              <a:off x="5257265" y="3117745"/>
              <a:ext cx="425369" cy="2953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1B396950-531E-6C93-78FA-6DD6DD09A4A8}"/>
              </a:ext>
            </a:extLst>
          </p:cNvPr>
          <p:cNvSpPr txBox="1"/>
          <p:nvPr/>
        </p:nvSpPr>
        <p:spPr>
          <a:xfrm>
            <a:off x="5344485" y="836712"/>
            <a:ext cx="190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E-graph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Construction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9" name="图形 78">
            <a:extLst>
              <a:ext uri="{FF2B5EF4-FFF2-40B4-BE49-F238E27FC236}">
                <a16:creationId xmlns:a16="http://schemas.microsoft.com/office/drawing/2014/main" id="{BF0A702A-B22A-E2C8-EA35-B50139597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4329" y="1612998"/>
            <a:ext cx="494549" cy="621719"/>
          </a:xfrm>
          <a:prstGeom prst="rect">
            <a:avLst/>
          </a:prstGeom>
        </p:spPr>
      </p:pic>
      <p:sp>
        <p:nvSpPr>
          <p:cNvPr id="80" name="燕尾形 60">
            <a:extLst>
              <a:ext uri="{FF2B5EF4-FFF2-40B4-BE49-F238E27FC236}">
                <a16:creationId xmlns:a16="http://schemas.microsoft.com/office/drawing/2014/main" id="{5F8D55E7-BC9A-D2C3-1C01-23ADA5D014C1}"/>
              </a:ext>
            </a:extLst>
          </p:cNvPr>
          <p:cNvSpPr/>
          <p:nvPr/>
        </p:nvSpPr>
        <p:spPr>
          <a:xfrm rot="5400000">
            <a:off x="6937679" y="2605390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燕尾形 60">
            <a:extLst>
              <a:ext uri="{FF2B5EF4-FFF2-40B4-BE49-F238E27FC236}">
                <a16:creationId xmlns:a16="http://schemas.microsoft.com/office/drawing/2014/main" id="{63A26D33-3206-3AEF-1A66-675A4776F85D}"/>
              </a:ext>
            </a:extLst>
          </p:cNvPr>
          <p:cNvSpPr/>
          <p:nvPr/>
        </p:nvSpPr>
        <p:spPr>
          <a:xfrm>
            <a:off x="2883817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燕尾形 60">
            <a:extLst>
              <a:ext uri="{FF2B5EF4-FFF2-40B4-BE49-F238E27FC236}">
                <a16:creationId xmlns:a16="http://schemas.microsoft.com/office/drawing/2014/main" id="{333D9FCD-5595-6264-453A-4B99A3B406F2}"/>
              </a:ext>
            </a:extLst>
          </p:cNvPr>
          <p:cNvSpPr/>
          <p:nvPr/>
        </p:nvSpPr>
        <p:spPr>
          <a:xfrm>
            <a:off x="4612009" y="49690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折角形 31">
            <a:extLst>
              <a:ext uri="{FF2B5EF4-FFF2-40B4-BE49-F238E27FC236}">
                <a16:creationId xmlns:a16="http://schemas.microsoft.com/office/drawing/2014/main" id="{6664426E-8D78-326E-7B9C-41267F9ED743}"/>
              </a:ext>
            </a:extLst>
          </p:cNvPr>
          <p:cNvSpPr/>
          <p:nvPr/>
        </p:nvSpPr>
        <p:spPr>
          <a:xfrm rot="10800000">
            <a:off x="3791744" y="3182641"/>
            <a:ext cx="1728192" cy="830838"/>
          </a:xfrm>
          <a:prstGeom prst="foldedCorner">
            <a:avLst>
              <a:gd name="adj" fmla="val 3102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4FB0ACD-BAFA-32D7-EB36-043A022D3604}"/>
              </a:ext>
            </a:extLst>
          </p:cNvPr>
          <p:cNvSpPr/>
          <p:nvPr/>
        </p:nvSpPr>
        <p:spPr>
          <a:xfrm>
            <a:off x="3947241" y="3212976"/>
            <a:ext cx="15125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dataflow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rewrite rules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燕尾形 60">
            <a:extLst>
              <a:ext uri="{FF2B5EF4-FFF2-40B4-BE49-F238E27FC236}">
                <a16:creationId xmlns:a16="http://schemas.microsoft.com/office/drawing/2014/main" id="{773612FE-A862-F67B-27AC-FAF5A5F4B0AC}"/>
              </a:ext>
            </a:extLst>
          </p:cNvPr>
          <p:cNvSpPr/>
          <p:nvPr/>
        </p:nvSpPr>
        <p:spPr>
          <a:xfrm>
            <a:off x="5735960" y="3471931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燕尾形 60">
            <a:extLst>
              <a:ext uri="{FF2B5EF4-FFF2-40B4-BE49-F238E27FC236}">
                <a16:creationId xmlns:a16="http://schemas.microsoft.com/office/drawing/2014/main" id="{FD82E96E-8E3C-CDF2-A430-02017E1BF3C3}"/>
              </a:ext>
            </a:extLst>
          </p:cNvPr>
          <p:cNvSpPr/>
          <p:nvPr/>
        </p:nvSpPr>
        <p:spPr>
          <a:xfrm>
            <a:off x="8112224" y="4944162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燕尾形 60">
            <a:extLst>
              <a:ext uri="{FF2B5EF4-FFF2-40B4-BE49-F238E27FC236}">
                <a16:creationId xmlns:a16="http://schemas.microsoft.com/office/drawing/2014/main" id="{15D05EF3-2569-E66F-ACCB-FE3CA3D04A81}"/>
              </a:ext>
            </a:extLst>
          </p:cNvPr>
          <p:cNvSpPr/>
          <p:nvPr/>
        </p:nvSpPr>
        <p:spPr>
          <a:xfrm rot="5400000">
            <a:off x="6923482" y="418956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燕尾形 60">
            <a:extLst>
              <a:ext uri="{FF2B5EF4-FFF2-40B4-BE49-F238E27FC236}">
                <a16:creationId xmlns:a16="http://schemas.microsoft.com/office/drawing/2014/main" id="{20AB1AD3-FFC8-EC4B-C0E7-71297B22A5B0}"/>
              </a:ext>
            </a:extLst>
          </p:cNvPr>
          <p:cNvSpPr/>
          <p:nvPr/>
        </p:nvSpPr>
        <p:spPr>
          <a:xfrm>
            <a:off x="10559996" y="4993963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9" name="Picture 38">
            <a:extLst>
              <a:ext uri="{FF2B5EF4-FFF2-40B4-BE49-F238E27FC236}">
                <a16:creationId xmlns:a16="http://schemas.microsoft.com/office/drawing/2014/main" id="{9DCB2A6E-746C-CA30-29EB-0AEA66EAC5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986" y="3220392"/>
            <a:ext cx="615269" cy="659074"/>
          </a:xfrm>
          <a:prstGeom prst="rect">
            <a:avLst/>
          </a:prstGeom>
        </p:spPr>
      </p:pic>
      <p:sp>
        <p:nvSpPr>
          <p:cNvPr id="90" name="箭头: 左右 89">
            <a:extLst>
              <a:ext uri="{FF2B5EF4-FFF2-40B4-BE49-F238E27FC236}">
                <a16:creationId xmlns:a16="http://schemas.microsoft.com/office/drawing/2014/main" id="{6FE7C21B-AE7D-B1AE-C210-D795FF13CF3A}"/>
              </a:ext>
            </a:extLst>
          </p:cNvPr>
          <p:cNvSpPr/>
          <p:nvPr/>
        </p:nvSpPr>
        <p:spPr>
          <a:xfrm>
            <a:off x="8177063" y="3401608"/>
            <a:ext cx="538231" cy="2234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D7DA033-3024-664E-37F3-BFACBA7ACE38}"/>
              </a:ext>
            </a:extLst>
          </p:cNvPr>
          <p:cNvSpPr/>
          <p:nvPr/>
        </p:nvSpPr>
        <p:spPr>
          <a:xfrm>
            <a:off x="9568236" y="3166914"/>
            <a:ext cx="8739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MLIR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passes</a:t>
            </a:r>
            <a:endParaRPr kumimoji="0" lang="zh-CN" alt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F3E09F-0281-EA3C-A8F5-1CFFD89DC74F}"/>
              </a:ext>
            </a:extLst>
          </p:cNvPr>
          <p:cNvGrpSpPr/>
          <p:nvPr/>
        </p:nvGrpSpPr>
        <p:grpSpPr>
          <a:xfrm>
            <a:off x="4932832" y="4597102"/>
            <a:ext cx="686757" cy="864095"/>
            <a:chOff x="5126358" y="2790703"/>
            <a:chExt cx="686757" cy="864095"/>
          </a:xfrm>
        </p:grpSpPr>
        <p:sp>
          <p:nvSpPr>
            <p:cNvPr id="93" name="折角形 31">
              <a:extLst>
                <a:ext uri="{FF2B5EF4-FFF2-40B4-BE49-F238E27FC236}">
                  <a16:creationId xmlns:a16="http://schemas.microsoft.com/office/drawing/2014/main" id="{F70F6039-2F6C-A970-DAC0-24297FFBDE9D}"/>
                </a:ext>
              </a:extLst>
            </p:cNvPr>
            <p:cNvSpPr/>
            <p:nvPr/>
          </p:nvSpPr>
          <p:spPr>
            <a:xfrm rot="10800000">
              <a:off x="5126358" y="2790703"/>
              <a:ext cx="686757" cy="864095"/>
            </a:xfrm>
            <a:prstGeom prst="foldedCorner">
              <a:avLst>
                <a:gd name="adj" fmla="val 31024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2181678A-CAE6-451C-E4C3-6F77F03D6AED}"/>
                </a:ext>
              </a:extLst>
            </p:cNvPr>
            <p:cNvGrpSpPr/>
            <p:nvPr/>
          </p:nvGrpSpPr>
          <p:grpSpPr>
            <a:xfrm>
              <a:off x="5168588" y="2944191"/>
              <a:ext cx="615269" cy="659074"/>
              <a:chOff x="3320491" y="3795377"/>
              <a:chExt cx="1271244" cy="1361753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1C157A25-8DE6-C823-DFEC-C504DFF06004}"/>
                  </a:ext>
                </a:extLst>
              </p:cNvPr>
              <p:cNvSpPr/>
              <p:nvPr/>
            </p:nvSpPr>
            <p:spPr>
              <a:xfrm>
                <a:off x="3503712" y="4153968"/>
                <a:ext cx="878880" cy="6103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96" name="Picture 38">
                <a:extLst>
                  <a:ext uri="{FF2B5EF4-FFF2-40B4-BE49-F238E27FC236}">
                    <a16:creationId xmlns:a16="http://schemas.microsoft.com/office/drawing/2014/main" id="{61EBA90C-914B-ABF6-EEE3-92853E153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0491" y="3795377"/>
                <a:ext cx="1271244" cy="1361753"/>
              </a:xfrm>
              <a:prstGeom prst="rect">
                <a:avLst/>
              </a:prstGeom>
            </p:spPr>
          </p:pic>
        </p:grpSp>
      </p:grpSp>
      <p:sp>
        <p:nvSpPr>
          <p:cNvPr id="97" name="燕尾形 60">
            <a:extLst>
              <a:ext uri="{FF2B5EF4-FFF2-40B4-BE49-F238E27FC236}">
                <a16:creationId xmlns:a16="http://schemas.microsoft.com/office/drawing/2014/main" id="{E1ACC912-76DC-4F54-CA7D-78221E97E30B}"/>
              </a:ext>
            </a:extLst>
          </p:cNvPr>
          <p:cNvSpPr/>
          <p:nvPr/>
        </p:nvSpPr>
        <p:spPr>
          <a:xfrm>
            <a:off x="5762524" y="4943026"/>
            <a:ext cx="187847" cy="163229"/>
          </a:xfrm>
          <a:prstGeom prst="chevron">
            <a:avLst>
              <a:gd name="adj" fmla="val 4608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77CB58B-4A8C-2ABE-3590-6A522A0CD8FF}"/>
              </a:ext>
            </a:extLst>
          </p:cNvPr>
          <p:cNvSpPr txBox="1"/>
          <p:nvPr/>
        </p:nvSpPr>
        <p:spPr>
          <a:xfrm>
            <a:off x="4307281" y="5423817"/>
            <a:ext cx="190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ISAX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MLIR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0" name="图形 99">
            <a:extLst>
              <a:ext uri="{FF2B5EF4-FFF2-40B4-BE49-F238E27FC236}">
                <a16:creationId xmlns:a16="http://schemas.microsoft.com/office/drawing/2014/main" id="{236B81A1-B4B0-2248-5C41-A8D0C8B0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897" y="3625038"/>
            <a:ext cx="294702" cy="370483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B556144-F179-C999-178D-84F617579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5B64B2-40C6-9040-900A-45CD5A231350}" type="datetime1">
              <a:rPr lang="zh-CN" altLang="en-US" smtClean="0"/>
              <a:t>2026/1/19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63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mytemplate</Template>
  <TotalTime>18323</TotalTime>
  <Words>16783</Words>
  <Application>Microsoft Macintosh PowerPoint</Application>
  <PresentationFormat>宽屏</PresentationFormat>
  <Paragraphs>3841</Paragraphs>
  <Slides>169</Slides>
  <Notes>169</Notes>
  <HiddenSlides>0</HiddenSlides>
  <MMClips>2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169</vt:i4>
      </vt:variant>
    </vt:vector>
  </HeadingPairs>
  <TitlesOfParts>
    <vt:vector size="190" baseType="lpstr">
      <vt:lpstr>等线</vt:lpstr>
      <vt:lpstr>Google Sans Text</vt:lpstr>
      <vt:lpstr>Inter</vt:lpstr>
      <vt:lpstr>Arial</vt:lpstr>
      <vt:lpstr>Arial Black</vt:lpstr>
      <vt:lpstr>Bahnschrift Condensed</vt:lpstr>
      <vt:lpstr>Bahnschrift SemiBold Condensed</vt:lpstr>
      <vt:lpstr>Calibri</vt:lpstr>
      <vt:lpstr>Cambria</vt:lpstr>
      <vt:lpstr>Cambria Math</vt:lpstr>
      <vt:lpstr>Consolas</vt:lpstr>
      <vt:lpstr>Fira Code</vt:lpstr>
      <vt:lpstr>Helvetica</vt:lpstr>
      <vt:lpstr>Linux Libertine</vt:lpstr>
      <vt:lpstr>Menlo</vt:lpstr>
      <vt:lpstr>Open Sans</vt:lpstr>
      <vt:lpstr>Roboto</vt:lpstr>
      <vt:lpstr>Wingdings</vt:lpstr>
      <vt:lpstr>mytemplate</vt:lpstr>
      <vt:lpstr>1_mytemplate</vt:lpstr>
      <vt:lpstr>2_mytemplate</vt:lpstr>
      <vt:lpstr>Hands-on Schedule</vt:lpstr>
      <vt:lpstr>Website</vt:lpstr>
      <vt:lpstr>Website</vt:lpstr>
      <vt:lpstr>Setup</vt:lpstr>
      <vt:lpstr>Setup</vt:lpstr>
      <vt:lpstr>Setup</vt:lpstr>
      <vt:lpstr>Setup</vt:lpstr>
      <vt:lpstr>Setup</vt:lpstr>
      <vt:lpstr>HDL and Instruction Finding</vt:lpstr>
      <vt:lpstr>Part I: HDL and Instruction Finding</vt:lpstr>
      <vt:lpstr>Position of HDL in APS Flow</vt:lpstr>
      <vt:lpstr>Cement: Better HDL and Framework for Chip Design</vt:lpstr>
      <vt:lpstr>Today, we introduce cmt2!</vt:lpstr>
      <vt:lpstr>Hello Rust World!</vt:lpstr>
      <vt:lpstr>Hello cmt2!</vt:lpstr>
      <vt:lpstr>Hello cmt2!</vt:lpstr>
      <vt:lpstr>cmt2 is rule-based HDL</vt:lpstr>
      <vt:lpstr>cmt2 is rule-based HDL</vt:lpstr>
      <vt:lpstr>cmt2 generates SystemVerilog</vt:lpstr>
      <vt:lpstr>Show features by examples</vt:lpstr>
      <vt:lpstr>Finite Impulse Response</vt:lpstr>
      <vt:lpstr>FIR Example1: fixed length</vt:lpstr>
      <vt:lpstr>FIR Example1: fixed length</vt:lpstr>
      <vt:lpstr>FIR Example2: arbitrary length</vt:lpstr>
      <vt:lpstr>FIR Example2: arbitrary length</vt:lpstr>
      <vt:lpstr>Explanation on the last expression</vt:lpstr>
      <vt:lpstr>FIR Example3: adder tree</vt:lpstr>
      <vt:lpstr>FIR Example: Testbench preparation</vt:lpstr>
      <vt:lpstr>FIR Example: Testbench inputs</vt:lpstr>
      <vt:lpstr>FIR Example: Testbench inputs</vt:lpstr>
      <vt:lpstr>FIR Example: Elaboration &amp; Simulation</vt:lpstr>
      <vt:lpstr>GEMM</vt:lpstr>
      <vt:lpstr>GEMM Example: Software</vt:lpstr>
      <vt:lpstr>GEMM Example: Preperation</vt:lpstr>
      <vt:lpstr>GEMM Example: FSM</vt:lpstr>
      <vt:lpstr>GEMM Example: FSM innermost body</vt:lpstr>
      <vt:lpstr>GEMM Example: FSM last step</vt:lpstr>
      <vt:lpstr>GEMM Example: Simulation</vt:lpstr>
      <vt:lpstr>GEMM unrolled Example: Interface Declare</vt:lpstr>
      <vt:lpstr>GEMM unrolled Example</vt:lpstr>
      <vt:lpstr>GEMM unrolled Example: innermost</vt:lpstr>
      <vt:lpstr>GEMM unrolled Example: Simulation</vt:lpstr>
      <vt:lpstr>We’ve integrated Cement into APS!</vt:lpstr>
      <vt:lpstr>circt-cmt2</vt:lpstr>
      <vt:lpstr>circt-cmt2 EDSL</vt:lpstr>
      <vt:lpstr>Instruction Finding</vt:lpstr>
      <vt:lpstr>Reusability is a key concern</vt:lpstr>
      <vt:lpstr>Find Reusable Instructions via E-Graph Anti-Unification</vt:lpstr>
      <vt:lpstr>Find Reusable Instructions via E-Graph Anti-Unification</vt:lpstr>
      <vt:lpstr>ISAMORE Framework</vt:lpstr>
      <vt:lpstr>Hardware Synthesis</vt:lpstr>
      <vt:lpstr>Before Getting Started</vt:lpstr>
      <vt:lpstr>Outline</vt:lpstr>
      <vt:lpstr>Challenges in ASIP Hardware Synthesis</vt:lpstr>
      <vt:lpstr>Hardware Synthesis Flow</vt:lpstr>
      <vt:lpstr>Hardware Synthesis Flow</vt:lpstr>
      <vt:lpstr>Abstraction of Processor-ISAX Interface</vt:lpstr>
      <vt:lpstr>APS-Itfc</vt:lpstr>
      <vt:lpstr>CADL</vt:lpstr>
      <vt:lpstr>Hello CADL</vt:lpstr>
      <vt:lpstr>GEMV Example: Software</vt:lpstr>
      <vt:lpstr>GEMV Example: Scratchpad Memory</vt:lpstr>
      <vt:lpstr>GEMV Example: Block-Wise Memory Access</vt:lpstr>
      <vt:lpstr>GEMV Example: Control Flow</vt:lpstr>
      <vt:lpstr>GEMV Example: Element-Wise Memory Access</vt:lpstr>
      <vt:lpstr>Hardware Synthesis Flow</vt:lpstr>
      <vt:lpstr>MLIR</vt:lpstr>
      <vt:lpstr>APS Dialect</vt:lpstr>
      <vt:lpstr>GEMV Example: Parsing CADL to MLIR</vt:lpstr>
      <vt:lpstr>GEMV Example: Parsing CADL to MLIR</vt:lpstr>
      <vt:lpstr>GEMV Example: Parsing CADL to MLIR</vt:lpstr>
      <vt:lpstr>GEMV Example: Parsing CADL to MLIR</vt:lpstr>
      <vt:lpstr>Hardware Synthesis Flow</vt:lpstr>
      <vt:lpstr>High-Level Synthesis</vt:lpstr>
      <vt:lpstr>Optimization Passes: Memory Map</vt:lpstr>
      <vt:lpstr>Optimization Passes: Raising to Affine</vt:lpstr>
      <vt:lpstr>Optimization Passes: Loop Unrolling</vt:lpstr>
      <vt:lpstr>Optimization Passes: Array Partitioning</vt:lpstr>
      <vt:lpstr>HLS Scheduling</vt:lpstr>
      <vt:lpstr>HLS Scheduling</vt:lpstr>
      <vt:lpstr>Hardware Synthesis Flow</vt:lpstr>
      <vt:lpstr>Lower to cmt2</vt:lpstr>
      <vt:lpstr>Compiler</vt:lpstr>
      <vt:lpstr>Outline</vt:lpstr>
      <vt:lpstr>Quick Start</vt:lpstr>
      <vt:lpstr>APS Design Flow</vt:lpstr>
      <vt:lpstr>APS-Compiler’s Task</vt:lpstr>
      <vt:lpstr>Manual Intrinsic Insertion</vt:lpstr>
      <vt:lpstr>Automatic Pattern Matching</vt:lpstr>
      <vt:lpstr>Our Solution</vt:lpstr>
      <vt:lpstr>Introduction to E-graphs: Definitions</vt:lpstr>
      <vt:lpstr>Introduction to E-graphs: Operations</vt:lpstr>
      <vt:lpstr>Introduction to E-graphs: Tools</vt:lpstr>
      <vt:lpstr>Egglog Demo</vt:lpstr>
      <vt:lpstr>Egglog Demo</vt:lpstr>
      <vt:lpstr>Control Flow Transformations</vt:lpstr>
      <vt:lpstr>Combining e-graph and MLIR</vt:lpstr>
      <vt:lpstr>APS Compiler Workflow</vt:lpstr>
      <vt:lpstr>Semantic Translation</vt:lpstr>
      <vt:lpstr>Semantic Translation</vt:lpstr>
      <vt:lpstr>Hands-on Translation</vt:lpstr>
      <vt:lpstr>APS Compiler Workflow</vt:lpstr>
      <vt:lpstr>E-graph Construction</vt:lpstr>
      <vt:lpstr>E-graph Construction</vt:lpstr>
      <vt:lpstr>Hands-on Construction</vt:lpstr>
      <vt:lpstr>APS Compiler Workflow</vt:lpstr>
      <vt:lpstr>Hybrid Rewrite(I)</vt:lpstr>
      <vt:lpstr>Hybrid Rewrite(II)</vt:lpstr>
      <vt:lpstr>Hybrid Rewrite(III)</vt:lpstr>
      <vt:lpstr>Hybrid Rewrite(IV)</vt:lpstr>
      <vt:lpstr>Hybrid Rewrite(V)</vt:lpstr>
      <vt:lpstr>Hybrid Rewrite(VI)</vt:lpstr>
      <vt:lpstr>APS Compiler Workflow</vt:lpstr>
      <vt:lpstr>Skeleton-components Matching</vt:lpstr>
      <vt:lpstr>Skeleton-components Matching</vt:lpstr>
      <vt:lpstr>Skeleton-components Matching</vt:lpstr>
      <vt:lpstr>Skeleton-components Matching</vt:lpstr>
      <vt:lpstr>Result</vt:lpstr>
      <vt:lpstr>Other cases</vt:lpstr>
      <vt:lpstr>Architecture and Deployment</vt:lpstr>
      <vt:lpstr>Environment Setup</vt:lpstr>
      <vt:lpstr>Outline</vt:lpstr>
      <vt:lpstr>Recall: APS-Itfc</vt:lpstr>
      <vt:lpstr>Recall: APS-Itfc</vt:lpstr>
      <vt:lpstr>Mapping APS-Itfc to Real Cores</vt:lpstr>
      <vt:lpstr>Implement APS-Itfc With RoCC</vt:lpstr>
      <vt:lpstr>Beyond RoCC…</vt:lpstr>
      <vt:lpstr>Integrated DMA Engine</vt:lpstr>
      <vt:lpstr>DMA Engine: CPU Memory Access</vt:lpstr>
      <vt:lpstr>TileLink Protocol Basics</vt:lpstr>
      <vt:lpstr>DMA Engine: CPU Memory Access</vt:lpstr>
      <vt:lpstr>DMA Engine: CPU Memory Access</vt:lpstr>
      <vt:lpstr>DMA: ISAX Memory Access</vt:lpstr>
      <vt:lpstr>DMA: ISAX Memory Access</vt:lpstr>
      <vt:lpstr>DMA: ISAX Memory Access</vt:lpstr>
      <vt:lpstr>DMA: ISAX Memory Access</vt:lpstr>
      <vt:lpstr>DMA: ISAX Memory Access</vt:lpstr>
      <vt:lpstr>DMA: ISAX Memory Access</vt:lpstr>
      <vt:lpstr>APS-Itfc Adaptor</vt:lpstr>
      <vt:lpstr>Example (1): 3D-Point Cloud Analytics</vt:lpstr>
      <vt:lpstr>Example (1): 3D-Point Cloud Analytics</vt:lpstr>
      <vt:lpstr>Example (1): 3D-Point Cloud Analytics</vt:lpstr>
      <vt:lpstr>Example (1): 3D-Point Cloud Analytics</vt:lpstr>
      <vt:lpstr>Example (1): 3D-Point Cloud Analytics</vt:lpstr>
      <vt:lpstr>Example (1): 3D-Point Cloud Analytics</vt:lpstr>
      <vt:lpstr>Synthesis the ISAX to RTL</vt:lpstr>
      <vt:lpstr>Synthesis the ISAX to RTL</vt:lpstr>
      <vt:lpstr>Synthesis the ISAX to RTL</vt:lpstr>
      <vt:lpstr>Compile Target Workloads</vt:lpstr>
      <vt:lpstr>Compile Target Workloads</vt:lpstr>
      <vt:lpstr>Compile Target Workloads (Baseline)</vt:lpstr>
      <vt:lpstr>Processor Integration: Chipyard</vt:lpstr>
      <vt:lpstr>RTL Simulation</vt:lpstr>
      <vt:lpstr>Performance</vt:lpstr>
      <vt:lpstr>VLSI Flow</vt:lpstr>
      <vt:lpstr>Logic Synthesis Result</vt:lpstr>
      <vt:lpstr>FPGA Deployment</vt:lpstr>
      <vt:lpstr>FPGA Deployment</vt:lpstr>
      <vt:lpstr>FPGA Deployment</vt:lpstr>
      <vt:lpstr>Example (2): CPU LLM Inference</vt:lpstr>
      <vt:lpstr>Example (2): CPU LLM Inference</vt:lpstr>
      <vt:lpstr>Example (2): CPU LLM Inference</vt:lpstr>
      <vt:lpstr>Example (2): CPU LLM Inference</vt:lpstr>
      <vt:lpstr>Example (2): CPU LLM Inference</vt:lpstr>
      <vt:lpstr>Example (2): CPU LLM Inference</vt:lpstr>
      <vt:lpstr>Example (2): CPU LLM Inference</vt:lpstr>
      <vt:lpstr>Synthesis and Compiling</vt:lpstr>
      <vt:lpstr>FPGA Deployment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pku</dc:creator>
  <cp:lastModifiedBy>羽洋 邹</cp:lastModifiedBy>
  <cp:revision>752</cp:revision>
  <dcterms:created xsi:type="dcterms:W3CDTF">2021-10-08T01:15:47Z</dcterms:created>
  <dcterms:modified xsi:type="dcterms:W3CDTF">2026-01-18T18:10:59Z</dcterms:modified>
</cp:coreProperties>
</file>